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11.jpeg" ContentType="image/jpeg"/>
  <Override PartName="/ppt/media/image10.jpeg" ContentType="image/jpeg"/>
  <Override PartName="/ppt/media/image8.jpeg" ContentType="image/jpeg"/>
  <Override PartName="/ppt/media/image9.png" ContentType="image/png"/>
  <Override PartName="/ppt/media/image7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dt"/>
          </p:nvPr>
        </p:nvSpPr>
        <p:spPr>
          <a:xfrm>
            <a:off x="60948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39" name="PlaceHolder 4"/>
          <p:cNvSpPr>
            <a:spLocks noGrp="1"/>
          </p:cNvSpPr>
          <p:nvPr>
            <p:ph type="ftr"/>
          </p:nvPr>
        </p:nvSpPr>
        <p:spPr>
          <a:xfrm>
            <a:off x="4169520" y="6247440"/>
            <a:ext cx="3864240" cy="4726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40" name="PlaceHolder 5"/>
          <p:cNvSpPr>
            <a:spLocks noGrp="1"/>
          </p:cNvSpPr>
          <p:nvPr>
            <p:ph type="sldNum"/>
          </p:nvPr>
        </p:nvSpPr>
        <p:spPr>
          <a:xfrm>
            <a:off x="8741520" y="6247440"/>
            <a:ext cx="2840400" cy="472680"/>
          </a:xfrm>
          <a:prstGeom prst="rect">
            <a:avLst/>
          </a:prstGeom>
        </p:spPr>
        <p:txBody>
          <a:bodyPr lIns="0" rIns="0" tIns="0" bIns="0"/>
          <a:p>
            <a:pPr algn="r"/>
            <a:fld id="{032885AA-1654-4D62-85DC-ED958FED9FF4}" type="slidenum">
              <a:rPr lang="cs-CZ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7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Oběhová soustava člověka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Srdce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Tepny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Žíly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Vlásečnice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Krev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 je kapalná a vazká (viskózní) tkáň, která cirkuluje lidským tělem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Tvoří 7 – 8 % tělesné hmotnosti člověka (4 – 6 litrů)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Hlavní význam – metabolismus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Přivádí živiny (kyslík, glukóza) do tkání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Odvádí odpadní produkty (oxid uhličitý, kyselina mléčná a další) 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Složení krve</a:t>
            </a:r>
            <a:endParaRPr/>
          </a:p>
        </p:txBody>
      </p:sp>
      <p:sp>
        <p:nvSpPr>
          <p:cNvPr id="80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Složky: Tekutá plazma a krevní buňky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Krevní plazma (3 – 3,5 litru) je tekutá složka krve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Složení: Voda (asi 90%), organické látky (asi 9 %) a anorganické látky (asi 1%)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Koncentrace soli NaCl = 0,9% … tomu odpovídá tzv. fyziologický roztok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Krevní buňky: Červené krvinky (erytrocyty), krevní destičky (trombocyty), bílé krvinky (leukocyty)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Krevní buňky</a:t>
            </a:r>
            <a:endParaRPr/>
          </a:p>
        </p:txBody>
      </p:sp>
      <p:sp>
        <p:nvSpPr>
          <p:cNvPr id="82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Červené krvinky (erytrocyty), krevní destičky (trombocyty), bílé krvinky (leukocyty)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pic>
        <p:nvPicPr>
          <p:cNvPr id="83" name="Picture 7" descr=""/>
          <p:cNvPicPr/>
          <p:nvPr/>
        </p:nvPicPr>
        <p:blipFill>
          <a:blip r:embed="rId1"/>
          <a:srcRect l="5103" t="2357" r="2381" b="3102"/>
          <a:stretch/>
        </p:blipFill>
        <p:spPr>
          <a:xfrm>
            <a:off x="563400" y="2148480"/>
            <a:ext cx="2608200" cy="4623480"/>
          </a:xfrm>
          <a:prstGeom prst="rect">
            <a:avLst/>
          </a:prstGeom>
          <a:ln w="9360">
            <a:noFill/>
          </a:ln>
        </p:spPr>
      </p:pic>
      <p:pic>
        <p:nvPicPr>
          <p:cNvPr id="84" name="Obrázek 3" descr=""/>
          <p:cNvPicPr/>
          <p:nvPr/>
        </p:nvPicPr>
        <p:blipFill>
          <a:blip r:embed="rId2"/>
          <a:stretch/>
        </p:blipFill>
        <p:spPr>
          <a:xfrm>
            <a:off x="3691080" y="2397240"/>
            <a:ext cx="2935080" cy="2200320"/>
          </a:xfrm>
          <a:prstGeom prst="rect">
            <a:avLst/>
          </a:prstGeom>
          <a:ln w="9360">
            <a:noFill/>
          </a:ln>
        </p:spPr>
      </p:pic>
      <p:pic>
        <p:nvPicPr>
          <p:cNvPr id="85" name="Obrázek 3" descr=""/>
          <p:cNvPicPr/>
          <p:nvPr/>
        </p:nvPicPr>
        <p:blipFill>
          <a:blip r:embed="rId3"/>
          <a:stretch/>
        </p:blipFill>
        <p:spPr>
          <a:xfrm>
            <a:off x="7251840" y="2411280"/>
            <a:ext cx="2625840" cy="2121840"/>
          </a:xfrm>
          <a:prstGeom prst="rect">
            <a:avLst/>
          </a:prstGeom>
          <a:ln w="9360">
            <a:noFill/>
          </a:ln>
        </p:spPr>
      </p:pic>
      <p:pic>
        <p:nvPicPr>
          <p:cNvPr id="86" name="Obrázek 4" descr=""/>
          <p:cNvPicPr/>
          <p:nvPr/>
        </p:nvPicPr>
        <p:blipFill>
          <a:blip r:embed="rId4"/>
          <a:stretch/>
        </p:blipFill>
        <p:spPr>
          <a:xfrm>
            <a:off x="3691080" y="4748040"/>
            <a:ext cx="2218680" cy="1996920"/>
          </a:xfrm>
          <a:prstGeom prst="rect">
            <a:avLst/>
          </a:prstGeom>
          <a:ln w="9360">
            <a:noFill/>
          </a:ln>
        </p:spPr>
      </p:pic>
      <p:pic>
        <p:nvPicPr>
          <p:cNvPr id="87" name="Obrázek 3" descr=""/>
          <p:cNvPicPr/>
          <p:nvPr/>
        </p:nvPicPr>
        <p:blipFill>
          <a:blip r:embed="rId5"/>
          <a:stretch/>
        </p:blipFill>
        <p:spPr>
          <a:xfrm>
            <a:off x="6187680" y="4748040"/>
            <a:ext cx="3143520" cy="1994040"/>
          </a:xfrm>
          <a:prstGeom prst="rect">
            <a:avLst/>
          </a:prstGeom>
          <a:ln w="9360">
            <a:noFill/>
          </a:ln>
        </p:spPr>
      </p:pic>
      <p:pic>
        <p:nvPicPr>
          <p:cNvPr id="88" name="Obrázek 1" descr=""/>
          <p:cNvPicPr/>
          <p:nvPr/>
        </p:nvPicPr>
        <p:blipFill>
          <a:blip r:embed="rId6"/>
          <a:stretch/>
        </p:blipFill>
        <p:spPr>
          <a:xfrm>
            <a:off x="50400" y="42120"/>
            <a:ext cx="2732040" cy="17802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838080" y="365040"/>
            <a:ext cx="10512720" cy="1322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Červené krvinky (erytrocyty)</a:t>
            </a:r>
            <a:endParaRPr/>
          </a:p>
        </p:txBody>
      </p:sp>
      <p:sp>
        <p:nvSpPr>
          <p:cNvPr id="90" name="CustomShape 2"/>
          <p:cNvSpPr/>
          <p:nvPr/>
        </p:nvSpPr>
        <p:spPr>
          <a:xfrm>
            <a:off x="838080" y="1825560"/>
            <a:ext cx="10512720" cy="43484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Nejrozšířenější krevní buňka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4,5 – 5 milionů na mm</a:t>
            </a:r>
            <a:r>
              <a:rPr lang="cs-CZ" sz="2000" strike="noStrike" baseline="30000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 (μl) krve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Přenáší kyslík z plic do tělních tkání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Červená krvinka se dožívá 100 – 120 dnů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Transportní látka: Hemoglobin (červené krevní barvivo) </a:t>
            </a:r>
            <a:endParaRPr/>
          </a:p>
        </p:txBody>
      </p:sp>
      <p:pic>
        <p:nvPicPr>
          <p:cNvPr id="91" name="Obrázek 3" descr=""/>
          <p:cNvPicPr/>
          <p:nvPr/>
        </p:nvPicPr>
        <p:blipFill>
          <a:blip r:embed="rId1"/>
          <a:stretch/>
        </p:blipFill>
        <p:spPr>
          <a:xfrm>
            <a:off x="7099200" y="1346040"/>
            <a:ext cx="4942080" cy="370548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Oběhová soustava - videa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Srdce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http://byl-jednou-jeden-zivot.nikee.net/index.php?video=7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http://byl-jednou-jeden-zivot.nikee.net/index.php?video=5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Krevní destičky (26 minut)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http://byl-jednou-jeden-zivot.nikee.net/index.php?video=6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838080" y="365040"/>
            <a:ext cx="10512360" cy="1322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000000"/>
                </a:solidFill>
                <a:latin typeface="Calibri Light"/>
                <a:ea typeface="DejaVu Sans"/>
              </a:rPr>
              <a:t>Použité zdroje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838080" y="1825560"/>
            <a:ext cx="10512360" cy="4348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Corinne Stockleyová: Ilustrovaná encyklopedie biologie, Fragment 2000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Biologie v kostce, Fragment, Praha 2008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Evžen Ehler: Biologie člověka  a zdravověda (prezentace pro PedF UK)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http://cs.wikipedia.org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 u="sng">
                <a:solidFill>
                  <a:srgbClr val="0563c1"/>
                </a:solidFill>
                <a:latin typeface="Calibri"/>
                <a:ea typeface="DejaVu Sans"/>
              </a:rPr>
              <a:t>http://en.wikipedia.org</a:t>
            </a: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cs-CZ" sz="2000" strike="noStrike">
                <a:solidFill>
                  <a:srgbClr val="000000"/>
                </a:solidFill>
                <a:latin typeface="Calibri"/>
                <a:ea typeface="DejaVu Sans"/>
              </a:rPr>
              <a:t>Google Images 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