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12.jpeg" ContentType="image/jpeg"/>
  <Override PartName="/ppt/media/image11.png" ContentType="image/png"/>
  <Override PartName="/ppt/media/image10.png" ContentType="image/png"/>
  <Override PartName="/ppt/media/image8.jpeg" ContentType="image/jpeg"/>
  <Override PartName="/ppt/media/image9.png" ContentType="image/png"/>
  <Override PartName="/ppt/media/image7.jpeg" ContentType="image/jpeg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.xml.rels" ContentType="application/vnd.openxmlformats-package.relationships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3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4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12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3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dt"/>
          </p:nvPr>
        </p:nvSpPr>
        <p:spPr>
          <a:xfrm>
            <a:off x="609480" y="6247440"/>
            <a:ext cx="2840400" cy="472680"/>
          </a:xfrm>
          <a:prstGeom prst="rect">
            <a:avLst/>
          </a:prstGeom>
        </p:spPr>
        <p:txBody>
          <a:bodyPr lIns="0" rIns="0" tIns="0" bIns="0"/>
          <a:p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39" name="PlaceHolder 4"/>
          <p:cNvSpPr>
            <a:spLocks noGrp="1"/>
          </p:cNvSpPr>
          <p:nvPr>
            <p:ph type="ftr"/>
          </p:nvPr>
        </p:nvSpPr>
        <p:spPr>
          <a:xfrm>
            <a:off x="4169520" y="6247440"/>
            <a:ext cx="3864240" cy="4726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40" name="PlaceHolder 5"/>
          <p:cNvSpPr>
            <a:spLocks noGrp="1"/>
          </p:cNvSpPr>
          <p:nvPr>
            <p:ph type="sldNum"/>
          </p:nvPr>
        </p:nvSpPr>
        <p:spPr>
          <a:xfrm>
            <a:off x="8741520" y="6247440"/>
            <a:ext cx="2840400" cy="472680"/>
          </a:xfrm>
          <a:prstGeom prst="rect">
            <a:avLst/>
          </a:prstGeom>
        </p:spPr>
        <p:txBody>
          <a:bodyPr lIns="0" rIns="0" tIns="0" bIns="0"/>
          <a:p>
            <a:pPr algn="r"/>
            <a:fld id="{E968D295-1F58-4895-AA0D-254E490E3489}" type="slidenum">
              <a:rPr lang="cs-CZ" sz="1400">
                <a:latin typeface="Times New Roman"/>
              </a:rPr>
              <a:t>&lt;číslo&gt;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dt"/>
          </p:nvPr>
        </p:nvSpPr>
        <p:spPr>
          <a:xfrm>
            <a:off x="609480" y="6247440"/>
            <a:ext cx="2840400" cy="472680"/>
          </a:xfrm>
          <a:prstGeom prst="rect">
            <a:avLst/>
          </a:prstGeom>
        </p:spPr>
        <p:txBody>
          <a:bodyPr lIns="0" rIns="0" tIns="0" bIns="0"/>
          <a:p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78" name="PlaceHolder 4"/>
          <p:cNvSpPr>
            <a:spLocks noGrp="1"/>
          </p:cNvSpPr>
          <p:nvPr>
            <p:ph type="ftr"/>
          </p:nvPr>
        </p:nvSpPr>
        <p:spPr>
          <a:xfrm>
            <a:off x="4169520" y="6247440"/>
            <a:ext cx="3864240" cy="4726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79" name="PlaceHolder 5"/>
          <p:cNvSpPr>
            <a:spLocks noGrp="1"/>
          </p:cNvSpPr>
          <p:nvPr>
            <p:ph type="sldNum"/>
          </p:nvPr>
        </p:nvSpPr>
        <p:spPr>
          <a:xfrm>
            <a:off x="8741520" y="6247440"/>
            <a:ext cx="2840400" cy="472680"/>
          </a:xfrm>
          <a:prstGeom prst="rect">
            <a:avLst/>
          </a:prstGeom>
        </p:spPr>
        <p:txBody>
          <a:bodyPr lIns="0" rIns="0" tIns="0" bIns="0"/>
          <a:p>
            <a:pPr algn="r"/>
            <a:fld id="{B4827BB1-C73A-4E67-B0FA-FEB07B184382}" type="slidenum">
              <a:rPr lang="cs-CZ" sz="1400">
                <a:latin typeface="Times New Roman"/>
              </a:rPr>
              <a:t>&lt;číslo&gt;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838080" y="365040"/>
            <a:ext cx="10512360" cy="1322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 Light"/>
                <a:ea typeface="DejaVu Sans"/>
              </a:rPr>
              <a:t>Vlásečnice (Kapiláry)</a:t>
            </a:r>
            <a:endParaRPr/>
          </a:p>
        </p:txBody>
      </p:sp>
      <p:sp>
        <p:nvSpPr>
          <p:cNvPr id="115" name="CustomShape 2"/>
          <p:cNvSpPr/>
          <p:nvPr/>
        </p:nvSpPr>
        <p:spPr>
          <a:xfrm>
            <a:off x="838080" y="1825560"/>
            <a:ext cx="10512360" cy="4348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Úzké cévy, které se oddělují z tepének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Vytvářejí složitou síť ve tkáních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Skrze jejich tenké stěny probíhá metabolismus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V opačném směru se vlásečnice spojují do žilek 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pic>
        <p:nvPicPr>
          <p:cNvPr id="116" name="Obrázek 3" descr=""/>
          <p:cNvPicPr/>
          <p:nvPr/>
        </p:nvPicPr>
        <p:blipFill>
          <a:blip r:embed="rId1"/>
          <a:stretch/>
        </p:blipFill>
        <p:spPr>
          <a:xfrm>
            <a:off x="6566040" y="1434960"/>
            <a:ext cx="5406840" cy="270180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838080" y="365040"/>
            <a:ext cx="10512720" cy="1322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 Light"/>
                <a:ea typeface="DejaVu Sans"/>
              </a:rPr>
              <a:t>Aorta</a:t>
            </a:r>
            <a:endParaRPr/>
          </a:p>
        </p:txBody>
      </p:sp>
      <p:sp>
        <p:nvSpPr>
          <p:cNvPr id="118" name="CustomShape 2"/>
          <p:cNvSpPr/>
          <p:nvPr/>
        </p:nvSpPr>
        <p:spPr>
          <a:xfrm>
            <a:off x="838080" y="1825560"/>
            <a:ext cx="10512720" cy="4348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Největší a nejdelší tepna v těle savců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Rozvádí krev z levé komory do celého těla, dále se větví na tepny 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pic>
        <p:nvPicPr>
          <p:cNvPr id="119" name="Obrázek 3" descr=""/>
          <p:cNvPicPr/>
          <p:nvPr/>
        </p:nvPicPr>
        <p:blipFill>
          <a:blip r:embed="rId1"/>
          <a:stretch/>
        </p:blipFill>
        <p:spPr>
          <a:xfrm>
            <a:off x="414360" y="2689200"/>
            <a:ext cx="2992680" cy="3619800"/>
          </a:xfrm>
          <a:prstGeom prst="rect">
            <a:avLst/>
          </a:prstGeom>
          <a:ln w="9360">
            <a:noFill/>
          </a:ln>
        </p:spPr>
      </p:pic>
      <p:pic>
        <p:nvPicPr>
          <p:cNvPr id="120" name="Obrázek 4" descr=""/>
          <p:cNvPicPr/>
          <p:nvPr/>
        </p:nvPicPr>
        <p:blipFill>
          <a:blip r:embed="rId2"/>
          <a:stretch/>
        </p:blipFill>
        <p:spPr>
          <a:xfrm>
            <a:off x="4290840" y="2689200"/>
            <a:ext cx="2970360" cy="367380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838080" y="365040"/>
            <a:ext cx="10512720" cy="1322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 Light"/>
                <a:ea typeface="DejaVu Sans"/>
              </a:rPr>
              <a:t>Horní a dolní dutá žíla</a:t>
            </a:r>
            <a:endParaRPr/>
          </a:p>
        </p:txBody>
      </p:sp>
      <p:sp>
        <p:nvSpPr>
          <p:cNvPr id="122" name="CustomShape 2"/>
          <p:cNvSpPr/>
          <p:nvPr/>
        </p:nvSpPr>
        <p:spPr>
          <a:xfrm>
            <a:off x="838080" y="1825560"/>
            <a:ext cx="10512720" cy="4348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Horní dutá žíla: Hlavní žíla horní části těla, ústí do ní všechny žíly z této oblasti, poté vede neokysličenou krev do pravé síně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Dolní dutá žíla: Hlavní žíla dolní části těla, ústí do ní všechny žíly z této oblasti, poté vede neokysličenou krev do pravé síně 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pic>
        <p:nvPicPr>
          <p:cNvPr id="123" name="Obrázek 3" descr=""/>
          <p:cNvPicPr/>
          <p:nvPr/>
        </p:nvPicPr>
        <p:blipFill>
          <a:blip r:embed="rId1"/>
          <a:stretch/>
        </p:blipFill>
        <p:spPr>
          <a:xfrm>
            <a:off x="1382760" y="3278160"/>
            <a:ext cx="2144880" cy="3330720"/>
          </a:xfrm>
          <a:prstGeom prst="rect">
            <a:avLst/>
          </a:prstGeom>
          <a:ln w="9360">
            <a:noFill/>
          </a:ln>
        </p:spPr>
      </p:pic>
      <p:pic>
        <p:nvPicPr>
          <p:cNvPr id="124" name="Obrázek 4" descr=""/>
          <p:cNvPicPr/>
          <p:nvPr/>
        </p:nvPicPr>
        <p:blipFill>
          <a:blip r:embed="rId2"/>
          <a:stretch/>
        </p:blipFill>
        <p:spPr>
          <a:xfrm>
            <a:off x="3927600" y="3278160"/>
            <a:ext cx="2830680" cy="315792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838080" y="365040"/>
            <a:ext cx="10512720" cy="1322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 Light"/>
                <a:ea typeface="DejaVu Sans"/>
              </a:rPr>
              <a:t>Hlavní tepny a žíly lidského těla</a:t>
            </a:r>
            <a:endParaRPr/>
          </a:p>
        </p:txBody>
      </p:sp>
      <p:sp>
        <p:nvSpPr>
          <p:cNvPr id="126" name="CustomShape 2"/>
          <p:cNvSpPr/>
          <p:nvPr/>
        </p:nvSpPr>
        <p:spPr>
          <a:xfrm>
            <a:off x="838080" y="1825560"/>
            <a:ext cx="10512720" cy="4348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Hlavní tepny a žíly lidského těla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pic>
        <p:nvPicPr>
          <p:cNvPr id="127" name="Obrázek 4" descr=""/>
          <p:cNvPicPr/>
          <p:nvPr/>
        </p:nvPicPr>
        <p:blipFill>
          <a:blip r:embed="rId1"/>
          <a:stretch/>
        </p:blipFill>
        <p:spPr>
          <a:xfrm>
            <a:off x="453240" y="2178000"/>
            <a:ext cx="7139160" cy="41511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838080" y="365040"/>
            <a:ext cx="10512720" cy="1322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 Light"/>
                <a:ea typeface="DejaVu Sans"/>
              </a:rPr>
              <a:t>Význačné tepny</a:t>
            </a:r>
            <a:endParaRPr/>
          </a:p>
        </p:txBody>
      </p:sp>
      <p:sp>
        <p:nvSpPr>
          <p:cNvPr id="129" name="CustomShape 2"/>
          <p:cNvSpPr/>
          <p:nvPr/>
        </p:nvSpPr>
        <p:spPr>
          <a:xfrm>
            <a:off x="838080" y="1825560"/>
            <a:ext cx="10512720" cy="4348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Jaterní tepna: Tepna o 3 větvích, která zásobuje krví játra, žaludek, slinivku břišní a dvanáctník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Společné kyčelní tepny: Pravá a levá společná kyčelní tepna ; krev do dolních končetin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Podklíčkové tepny: Pravá a levá; krev do horních končetin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Pravá a levá krkovice 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CustomShape 1"/>
          <p:cNvSpPr/>
          <p:nvPr/>
        </p:nvSpPr>
        <p:spPr>
          <a:xfrm>
            <a:off x="838080" y="365040"/>
            <a:ext cx="10512720" cy="1322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 Light"/>
                <a:ea typeface="DejaVu Sans"/>
              </a:rPr>
              <a:t>Význačné žíly</a:t>
            </a:r>
            <a:endParaRPr/>
          </a:p>
        </p:txBody>
      </p:sp>
      <p:sp>
        <p:nvSpPr>
          <p:cNvPr id="131" name="CustomShape 2"/>
          <p:cNvSpPr/>
          <p:nvPr/>
        </p:nvSpPr>
        <p:spPr>
          <a:xfrm>
            <a:off x="838080" y="1825560"/>
            <a:ext cx="10512720" cy="4348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Jaterní žíly: Trojice žil odvádějících neokysličenou krev z jater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Společné kyčelní žíly: Pravá a levá společná kyčelní žíla; krev od dolních končetin 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Podklíčkové tepny: Pravá a levá; krev z horních končetin 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Pravá vnitřní a vnější hrdelní žíla; levá vnitřní a vnější hrdelní žíla 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838080" y="365040"/>
            <a:ext cx="10512720" cy="1322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 Light"/>
                <a:ea typeface="DejaVu Sans"/>
              </a:rPr>
              <a:t>Krevní skupiny</a:t>
            </a:r>
            <a:endParaRPr/>
          </a:p>
        </p:txBody>
      </p:sp>
      <p:sp>
        <p:nvSpPr>
          <p:cNvPr id="133" name="CustomShape 2"/>
          <p:cNvSpPr/>
          <p:nvPr/>
        </p:nvSpPr>
        <p:spPr>
          <a:xfrm>
            <a:off x="838080" y="1825560"/>
            <a:ext cx="10512720" cy="4348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Začátek 20. století, Karl Landsteiner a Jan Janský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0- univerzální dárce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AB+ univerzální příjemce 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Detailněji zde 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https://cs.wikipedia.org/wiki/Krevn%C3%AD_skupina  </a:t>
            </a:r>
            <a:endParaRPr/>
          </a:p>
          <a:p>
            <a:pPr>
              <a:lnSpc>
                <a:spcPct val="9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/>
          </a:p>
          <a:p>
            <a:pPr>
              <a:lnSpc>
                <a:spcPct val="90000"/>
              </a:lnSpc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https://cs.wikipedia.org/wiki/Krevn%C3%AD_skupina#Mo%C5%BEnosti_krevn%C3%AD_transf%C3%BAze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838080" y="365040"/>
            <a:ext cx="10512720" cy="1322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 Light"/>
                <a:ea typeface="DejaVu Sans"/>
              </a:rPr>
              <a:t>Oběhová soustava - videa</a:t>
            </a:r>
            <a:endParaRPr/>
          </a:p>
        </p:txBody>
      </p:sp>
      <p:sp>
        <p:nvSpPr>
          <p:cNvPr id="135" name="CustomShape 2"/>
          <p:cNvSpPr/>
          <p:nvPr/>
        </p:nvSpPr>
        <p:spPr>
          <a:xfrm>
            <a:off x="838080" y="1825560"/>
            <a:ext cx="10512720" cy="4348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Srdce (26 minut)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 u="sng">
                <a:solidFill>
                  <a:srgbClr val="0563c1"/>
                </a:solidFill>
                <a:latin typeface="Calibri"/>
                <a:ea typeface="DejaVu Sans"/>
              </a:rPr>
              <a:t>http://byl-jednou-jeden-zivot.nikee.net/index.php?video=7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Krev (26 minut)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 u="sng">
                <a:solidFill>
                  <a:srgbClr val="0563c1"/>
                </a:solidFill>
                <a:latin typeface="Calibri"/>
                <a:ea typeface="DejaVu Sans"/>
              </a:rPr>
              <a:t>http://byl-jednou-jeden-zivot.nikee.net/index.php?video=5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Krevní destičky (26 minut)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 u="sng">
                <a:solidFill>
                  <a:srgbClr val="0563c1"/>
                </a:solidFill>
                <a:latin typeface="Calibri"/>
                <a:ea typeface="DejaVu Sans"/>
              </a:rPr>
              <a:t>http://byl-jednou-jeden-zivot.nikee.net/index.php?video=6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838080" y="365040"/>
            <a:ext cx="10512720" cy="1322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 Light"/>
                <a:ea typeface="DejaVu Sans"/>
              </a:rPr>
              <a:t>Použité zdroje</a:t>
            </a:r>
            <a:endParaRPr/>
          </a:p>
        </p:txBody>
      </p:sp>
      <p:sp>
        <p:nvSpPr>
          <p:cNvPr id="137" name="CustomShape 2"/>
          <p:cNvSpPr/>
          <p:nvPr/>
        </p:nvSpPr>
        <p:spPr>
          <a:xfrm>
            <a:off x="838080" y="1825560"/>
            <a:ext cx="10512720" cy="4348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Corinne Stockleyová: Ilustrovaná encyklopedie biologie, Fragment 2000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Biologie v kostce, Fragment, Praha 2008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Evžen Ehler: Biologie člověka  a zdravověda (prezentace pro PedF UK)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 u="sng">
                <a:solidFill>
                  <a:srgbClr val="0563c1"/>
                </a:solidFill>
                <a:latin typeface="Calibri"/>
                <a:ea typeface="DejaVu Sans"/>
              </a:rPr>
              <a:t>http://cs.wikipedia.org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 u="sng">
                <a:solidFill>
                  <a:srgbClr val="0563c1"/>
                </a:solidFill>
                <a:latin typeface="Calibri"/>
                <a:ea typeface="DejaVu Sans"/>
              </a:rPr>
              <a:t>http://en.wikipedia.org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Google Images 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