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3.png" ContentType="image/png"/>
  <Override PartName="/ppt/media/image22.png" ContentType="image/png"/>
  <Override PartName="/ppt/media/image21.jpeg" ContentType="image/jpeg"/>
  <Override PartName="/ppt/media/image19.png" ContentType="image/png"/>
  <Override PartName="/ppt/media/image20.png" ContentType="image/png"/>
  <Override PartName="/ppt/media/image18.png" ContentType="image/png"/>
  <Override PartName="/ppt/media/image16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3.png" ContentType="image/png"/>
  <Override PartName="/ppt/media/image17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4.png" ContentType="image/png"/>
  <Override PartName="/ppt/media/image5.jpeg" ContentType="image/jpe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24. 3. 2020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4736C0F-57F7-4CBD-9099-A1F875E54ECA}" type="slidenum">
              <a:rPr lang="cs-CZ" sz="1200" strike="noStrike">
                <a:solidFill>
                  <a:srgbClr val="898989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Pohybová soustava člověka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Především: Kosti a svaly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Dále: Klouby, chrupavky, šlachy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Alternativní dělení: Pohybová soustava jsou svaly, opěrná soustava jsou kosti 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 čelní (1) (os frontale)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 obrázku žlutě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Kostěný podklad čela, strop obou očnic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Je v ní otvor pro dýchání (sinus frontalis) – odtud sinusitida – rozšířený zánět dýchacích dutin </a:t>
            </a:r>
            <a:endParaRPr/>
          </a:p>
        </p:txBody>
      </p:sp>
      <p:pic>
        <p:nvPicPr>
          <p:cNvPr id="62" name="Obrázek 3" descr=""/>
          <p:cNvPicPr/>
          <p:nvPr/>
        </p:nvPicPr>
        <p:blipFill>
          <a:blip r:embed="rId1"/>
          <a:stretch/>
        </p:blipFill>
        <p:spPr>
          <a:xfrm>
            <a:off x="320760" y="3446640"/>
            <a:ext cx="4331880" cy="29649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Kosti horní čelisti (2) (maxila)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Na obrázku zelenkavě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5" name="Obrázek 4" descr=""/>
          <p:cNvPicPr/>
          <p:nvPr/>
        </p:nvPicPr>
        <p:blipFill>
          <a:blip r:embed="rId1"/>
          <a:stretch/>
        </p:blipFill>
        <p:spPr>
          <a:xfrm>
            <a:off x="1657440" y="2489040"/>
            <a:ext cx="4552560" cy="36874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Dolní čelist (1) (mandibula)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Na obrázku bleděmodře </a:t>
            </a:r>
            <a:endParaRPr/>
          </a:p>
        </p:txBody>
      </p:sp>
      <p:pic>
        <p:nvPicPr>
          <p:cNvPr id="68" name="Obrázek 3" descr=""/>
          <p:cNvPicPr/>
          <p:nvPr/>
        </p:nvPicPr>
        <p:blipFill>
          <a:blip r:embed="rId1"/>
          <a:stretch/>
        </p:blipFill>
        <p:spPr>
          <a:xfrm>
            <a:off x="2584440" y="2428920"/>
            <a:ext cx="4793760" cy="38826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Další lebeční kosti</a:t>
            </a:r>
            <a:endParaRPr/>
          </a:p>
        </p:txBody>
      </p:sp>
      <p:sp>
        <p:nvSpPr>
          <p:cNvPr id="7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Nepárové: klínová (os sphenoidale), čichová (os ethmoidale), dolní čelist (mandibulla), radličná (vomer), jazylka (os hyoideum)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Párové: horní čelist (maxilla), lícní (os zygomaticum), nosní (os nasale), slzní (os lacrimale), patrové (os palatinum) </a:t>
            </a:r>
            <a:endParaRPr/>
          </a:p>
        </p:txBody>
      </p:sp>
      <p:pic>
        <p:nvPicPr>
          <p:cNvPr id="71" name="Obrázek 3" descr=""/>
          <p:cNvPicPr/>
          <p:nvPr/>
        </p:nvPicPr>
        <p:blipFill>
          <a:blip r:embed="rId1"/>
          <a:stretch/>
        </p:blipFill>
        <p:spPr>
          <a:xfrm>
            <a:off x="569880" y="3200400"/>
            <a:ext cx="4939920" cy="3382560"/>
          </a:xfrm>
          <a:prstGeom prst="rect">
            <a:avLst/>
          </a:prstGeom>
          <a:ln>
            <a:noFill/>
          </a:ln>
        </p:spPr>
      </p:pic>
      <p:pic>
        <p:nvPicPr>
          <p:cNvPr id="72" name="Obrázek 4" descr=""/>
          <p:cNvPicPr/>
          <p:nvPr/>
        </p:nvPicPr>
        <p:blipFill>
          <a:blip r:embed="rId2"/>
          <a:stretch/>
        </p:blipFill>
        <p:spPr>
          <a:xfrm>
            <a:off x="6365880" y="3086280"/>
            <a:ext cx="4167000" cy="33760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Lebka s českými popisky</a:t>
            </a:r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Lebka – části </a:t>
            </a:r>
            <a:endParaRPr/>
          </a:p>
        </p:txBody>
      </p:sp>
      <p:pic>
        <p:nvPicPr>
          <p:cNvPr id="75" name="Obrázek 3" descr=""/>
          <p:cNvPicPr/>
          <p:nvPr/>
        </p:nvPicPr>
        <p:blipFill>
          <a:blip r:embed="rId1"/>
          <a:stretch/>
        </p:blipFill>
        <p:spPr>
          <a:xfrm>
            <a:off x="3005280" y="2476440"/>
            <a:ext cx="6086160" cy="38286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Páteř (columna vertebralis)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Ohebný řetězec 33 (24 + 9) obratlů, přesněji 32 – 34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Obratel = ,,páteřní kost´´, kterou prochází mícha, zároveň je významnou oporou těla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Vzorec: 7 + 12 + 5 (+ 5 + 4)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7 krčních obratlů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12 hrudních obratlů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5 bederních obratlů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Kost křížová (srůst 5 křížových obratlů)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Kostrč (srůst 4 obratlů) – přesněji 3 – 5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8" name="Obrázek 3" descr=""/>
          <p:cNvPicPr/>
          <p:nvPr/>
        </p:nvPicPr>
        <p:blipFill>
          <a:blip r:embed="rId1"/>
          <a:stretch/>
        </p:blipFill>
        <p:spPr>
          <a:xfrm>
            <a:off x="10096560" y="0"/>
            <a:ext cx="1874520" cy="6435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Páteř</a:t>
            </a:r>
            <a:endParaRPr/>
          </a:p>
        </p:txBody>
      </p:sp>
      <p:pic>
        <p:nvPicPr>
          <p:cNvPr id="80" name="Picture 2" descr=""/>
          <p:cNvPicPr/>
          <p:nvPr/>
        </p:nvPicPr>
        <p:blipFill>
          <a:blip r:embed="rId1"/>
          <a:srcRect l="1629" t="724" r="0" b="4241"/>
          <a:stretch/>
        </p:blipFill>
        <p:spPr>
          <a:xfrm>
            <a:off x="3100320" y="1336680"/>
            <a:ext cx="5995800" cy="53780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Páteř – značky obratlů, prohnutí</a:t>
            </a:r>
            <a:endParaRPr/>
          </a:p>
        </p:txBody>
      </p:sp>
      <p:pic>
        <p:nvPicPr>
          <p:cNvPr id="82" name="Zástupný symbol pro obsah 3" descr=""/>
          <p:cNvPicPr/>
          <p:nvPr/>
        </p:nvPicPr>
        <p:blipFill>
          <a:blip r:embed="rId1"/>
          <a:stretch/>
        </p:blipFill>
        <p:spPr>
          <a:xfrm>
            <a:off x="3751200" y="1825560"/>
            <a:ext cx="4689000" cy="43509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Krční obratle (vertebrae cervicales) (7)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Označení krčních obratlů C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– C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7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1. obratel (C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): Nosič (atlas)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2. obratel (C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): Čepovec (axis)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První 2 obratle zajišťují pohyb hlavy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5" name="Obrázek 3" descr=""/>
          <p:cNvPicPr/>
          <p:nvPr/>
        </p:nvPicPr>
        <p:blipFill>
          <a:blip r:embed="rId1"/>
          <a:stretch/>
        </p:blipFill>
        <p:spPr>
          <a:xfrm>
            <a:off x="10096560" y="154080"/>
            <a:ext cx="1874520" cy="64368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Krční obratle (7)</a:t>
            </a:r>
            <a:endParaRPr/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673520" y="1816200"/>
            <a:ext cx="2819520" cy="43434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Kostra, kosti</a:t>
            </a:r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Kostra = souhrn kostí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Tvrdá, mineralizovaná struktura sloužící jako ochrana vnitřních orgánů a opora těla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Lidská kostra má podle současného členění 206 – 207 kostí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Lidská kostra tvoří přibližně 14% (sedminu) hmotnosti lidského těla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Má své vlastní cévy a nervy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Počet kostí se během vývoje mění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Novorozenec má 270 kostí, toto číslo poté ještě roste, později v důsledku srůstů rychle klesá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Hrudní obratle (vertebrae thoracicae) (12)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Označení hrudních obratlů Th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– Th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12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 hrudní obratle jsou napojena žebra, tím je vytvořen hrudní koš, obsahující plíce a srdce </a:t>
            </a:r>
            <a:endParaRPr/>
          </a:p>
        </p:txBody>
      </p:sp>
      <p:pic>
        <p:nvPicPr>
          <p:cNvPr id="90" name="Obrázek 3" descr=""/>
          <p:cNvPicPr/>
          <p:nvPr/>
        </p:nvPicPr>
        <p:blipFill>
          <a:blip r:embed="rId1"/>
          <a:stretch/>
        </p:blipFill>
        <p:spPr>
          <a:xfrm>
            <a:off x="10072800" y="119160"/>
            <a:ext cx="1874520" cy="64353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Hrudník (thorax)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Hrudní koš se skládá ze 12 žeber napojených na hrudní obratle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3" name="Picture 2" descr=""/>
          <p:cNvPicPr/>
          <p:nvPr/>
        </p:nvPicPr>
        <p:blipFill>
          <a:blip r:embed="rId1"/>
          <a:srcRect l="1870" t="1692" r="1548" b="4612"/>
          <a:stretch/>
        </p:blipFill>
        <p:spPr>
          <a:xfrm>
            <a:off x="3111480" y="2279520"/>
            <a:ext cx="4309560" cy="41238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Bederní obratle (vertebrae lumbales) (5) 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Označení bederních obratlů L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– L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6" name="Obrázek 3" descr=""/>
          <p:cNvPicPr/>
          <p:nvPr/>
        </p:nvPicPr>
        <p:blipFill>
          <a:blip r:embed="rId1"/>
          <a:stretch/>
        </p:blipFill>
        <p:spPr>
          <a:xfrm>
            <a:off x="10120320" y="82440"/>
            <a:ext cx="1874520" cy="64368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Křížové obratle (vertebrae sacrales) (5)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Označení bederních obratlů S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– S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5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Srůstají do křížové kosti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9" name="Obrázek 3" descr=""/>
          <p:cNvPicPr/>
          <p:nvPr/>
        </p:nvPicPr>
        <p:blipFill>
          <a:blip r:embed="rId1"/>
          <a:stretch/>
        </p:blipFill>
        <p:spPr>
          <a:xfrm>
            <a:off x="10156680" y="130320"/>
            <a:ext cx="1872720" cy="64368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Kostrční obratle (vertebrae coccygeae) (3-5)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Jejich počet kolísá od 3 do 5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Označení kostrčních obratlů Co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1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– Co</a:t>
            </a:r>
            <a:r>
              <a:rPr lang="cs-CZ" sz="2000" strike="noStrike" baseline="-25000">
                <a:solidFill>
                  <a:srgbClr val="000000"/>
                </a:solidFill>
                <a:latin typeface="Calibri"/>
              </a:rPr>
              <a:t>3-5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Kostrč je rudimentem (zbytkem) zvířecího ocasu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2" name="Obrázek 3" descr=""/>
          <p:cNvPicPr/>
          <p:nvPr/>
        </p:nvPicPr>
        <p:blipFill>
          <a:blip r:embed="rId1"/>
          <a:stretch/>
        </p:blipFill>
        <p:spPr>
          <a:xfrm>
            <a:off x="10226520" y="119160"/>
            <a:ext cx="1874520" cy="643536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Video k učivu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Kosterní soustava (6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www.youtube.com/watch?v=UrrfLL5s560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Kostra člověka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www.youtube.com/watch?v=QvI2ahdwORw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Vědecké kladivo: Jak rostou svaly (2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www.youtube.com/watch?v=zkuiecgafzw&amp;list=PLwiUDAQotUBMSvEnobL4gQK_cSPU44xaD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Fyziologie sportu: Svaly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www.youtube.com/watch?v=s9eqg3r8YEc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Použité zdroje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Corinne Stockleyová: Ilustrovaná encyklopedie biologie, Fragment 2000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Biologie v kostce, Fragment, Praha 2008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Evžen Ehler: Biologie člověka  a zdravověda (prezentace pro PedF UK)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http://cs.wikipedia.org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http://en.wikipedia.org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Kostra, kosti</a:t>
            </a:r>
            <a:endParaRPr/>
          </a:p>
        </p:txBody>
      </p:sp>
      <p:pic>
        <p:nvPicPr>
          <p:cNvPr id="44" name="Zástupný symbol pro obsah 3" descr=""/>
          <p:cNvPicPr/>
          <p:nvPr/>
        </p:nvPicPr>
        <p:blipFill>
          <a:blip r:embed="rId1"/>
          <a:stretch/>
        </p:blipFill>
        <p:spPr>
          <a:xfrm>
            <a:off x="177840" y="103320"/>
            <a:ext cx="3503160" cy="665928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Lebka (cranium)</a:t>
            </a:r>
            <a:endParaRPr/>
          </a:p>
        </p:txBody>
      </p:sp>
      <p:pic>
        <p:nvPicPr>
          <p:cNvPr id="46" name="Picture 5" descr=""/>
          <p:cNvPicPr/>
          <p:nvPr/>
        </p:nvPicPr>
        <p:blipFill>
          <a:blip r:embed="rId1"/>
          <a:stretch/>
        </p:blipFill>
        <p:spPr>
          <a:xfrm>
            <a:off x="3746520" y="1825560"/>
            <a:ext cx="4698720" cy="43509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Lebka (cranium)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Část lidské kostry, která je složena z většího množství spojených kostí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Novorozenec má 22 lebečních kostí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Je pohyblivě napojena na páteř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Mozková část lebky: Vytváří pouzdro pro mozek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Obličejová tvář lebky: Obklopuje část zažívacího a trávicího ústrojí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2600" strike="noStrike">
                <a:solidFill>
                  <a:srgbClr val="000000"/>
                </a:solidFill>
                <a:latin typeface="Calibri Light"/>
              </a:rPr>
              <a:t>Pohlavní rozdíly na lebce</a:t>
            </a:r>
            <a:endParaRPr/>
          </a:p>
        </p:txBody>
      </p:sp>
      <p:pic>
        <p:nvPicPr>
          <p:cNvPr id="50" name="Picture 5" descr=""/>
          <p:cNvPicPr/>
          <p:nvPr/>
        </p:nvPicPr>
        <p:blipFill>
          <a:blip r:embed="rId1"/>
          <a:srcRect l="1461" t="2625" r="1461" b="4675"/>
          <a:stretch/>
        </p:blipFill>
        <p:spPr>
          <a:xfrm>
            <a:off x="1373040" y="1252440"/>
            <a:ext cx="9902520" cy="543348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Týlní kost (1) (os occipitale)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 obrázku zeleně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Významná část spodiny lebeční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Nachází se v ní </a:t>
            </a:r>
            <a:r>
              <a:rPr lang="cs-CZ" sz="2000" strike="noStrike" u="sng">
                <a:solidFill>
                  <a:srgbClr val="000000"/>
                </a:solidFill>
                <a:latin typeface="Calibri"/>
              </a:rPr>
              <a:t>velký týlní otvor, 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který spojuje lebku s páteřním kanálem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3" name="Obrázek 3" descr=""/>
          <p:cNvPicPr/>
          <p:nvPr/>
        </p:nvPicPr>
        <p:blipFill>
          <a:blip r:embed="rId1"/>
          <a:stretch/>
        </p:blipFill>
        <p:spPr>
          <a:xfrm>
            <a:off x="1863720" y="3327480"/>
            <a:ext cx="3847680" cy="26348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Kosti temenní (2) (os parietale)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 obrázku světle modrá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Párová kost tvaru čtyřhranné misky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6" name="Obrázek 3" descr=""/>
          <p:cNvPicPr/>
          <p:nvPr/>
        </p:nvPicPr>
        <p:blipFill>
          <a:blip r:embed="rId1"/>
          <a:stretch/>
        </p:blipFill>
        <p:spPr>
          <a:xfrm>
            <a:off x="415800" y="3013200"/>
            <a:ext cx="4619160" cy="31636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Kosti spánkové (2) (os temporale)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 obrázku oranžově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Párová kost s mnoha výběžky, je do ní složena část ušního ústrojí </a:t>
            </a:r>
            <a:endParaRPr/>
          </a:p>
        </p:txBody>
      </p:sp>
      <p:pic>
        <p:nvPicPr>
          <p:cNvPr id="59" name="Obrázek 3" descr=""/>
          <p:cNvPicPr/>
          <p:nvPr/>
        </p:nvPicPr>
        <p:blipFill>
          <a:blip r:embed="rId1"/>
          <a:stretch/>
        </p:blipFill>
        <p:spPr>
          <a:xfrm>
            <a:off x="1222200" y="3078000"/>
            <a:ext cx="4211280" cy="28825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