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3.xml" ContentType="application/vnd.openxmlformats-officedocument.presentationml.slide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18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6.png" ContentType="image/png"/>
  <Override PartName="/ppt/media/image4.png" ContentType="image/png"/>
  <Override PartName="/ppt/media/image17.png" ContentType="image/png"/>
  <Override PartName="/ppt/media/image5.jpeg" ContentType="image/jpeg"/>
  <Override PartName="/ppt/media/image3.png" ContentType="image/png"/>
  <Override PartName="/ppt/media/image16.png" ContentType="image/png"/>
  <Override PartName="/ppt/media/image2.png" ContentType="image/png"/>
  <Override PartName="/ppt/media/image15.png" ContentType="image/png"/>
  <Override PartName="/ppt/media/image1.png" ContentType="image/png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cs-CZ" sz="4400" strike="noStrike">
                <a:solidFill>
                  <a:srgbClr val="000000"/>
                </a:solidFill>
                <a:latin typeface="Calibri Light"/>
              </a:rPr>
              <a:t>Klikněte pro úpravu formátu textu nadpisuKliknutím lze upravit styl.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Šestá úroveň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800" strike="noStrike">
                <a:solidFill>
                  <a:srgbClr val="000000"/>
                </a:solidFill>
                <a:latin typeface="Calibri"/>
              </a:rPr>
              <a:t>Sedmá úroveňKliknutím lze upravit styly předlohy textu.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cs-CZ" sz="2400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cs-CZ" strike="noStrike">
                <a:solidFill>
                  <a:srgbClr val="000000"/>
                </a:solidFill>
                <a:latin typeface="Calibri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cs-CZ" strike="noStrike">
                <a:solidFill>
                  <a:srgbClr val="000000"/>
                </a:solidFill>
                <a:latin typeface="Calibri"/>
              </a:rPr>
              <a:t>Pátá úroveň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cs-CZ" sz="1200" strike="noStrike">
                <a:solidFill>
                  <a:srgbClr val="8b8b8b"/>
                </a:solidFill>
                <a:latin typeface="Calibri"/>
              </a:rPr>
              <a:t>24. 3. 2020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0A2D5D82-92D4-40BA-9541-2DC4E22C671F}" type="slidenum">
              <a:rPr lang="cs-CZ" sz="1200" strike="noStrike">
                <a:solidFill>
                  <a:srgbClr val="898989"/>
                </a:solidFill>
                <a:latin typeface="Calibri"/>
              </a:rPr>
              <a:t>&lt;číslo&gt;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Hrudní kost (sternum)</a:t>
            </a:r>
            <a:endParaRPr/>
          </a:p>
        </p:txBody>
      </p:sp>
      <p:sp>
        <p:nvSpPr>
          <p:cNvPr id="4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Hrudní kost (sternum) je plochá kost na přední straně hrudního koše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Skládá se z rukojeti, těla a mečovitého výběžku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41" name="Obrázek 3" descr=""/>
          <p:cNvPicPr/>
          <p:nvPr/>
        </p:nvPicPr>
        <p:blipFill>
          <a:blip r:embed="rId1"/>
          <a:stretch/>
        </p:blipFill>
        <p:spPr>
          <a:xfrm>
            <a:off x="839880" y="2708280"/>
            <a:ext cx="3079440" cy="3804840"/>
          </a:xfrm>
          <a:prstGeom prst="rect">
            <a:avLst/>
          </a:prstGeom>
          <a:ln>
            <a:noFill/>
          </a:ln>
        </p:spPr>
      </p:pic>
      <p:pic>
        <p:nvPicPr>
          <p:cNvPr id="42" name="Zástupný symbol pro obsah 3" descr=""/>
          <p:cNvPicPr/>
          <p:nvPr/>
        </p:nvPicPr>
        <p:blipFill>
          <a:blip r:embed="rId2"/>
          <a:stretch/>
        </p:blipFill>
        <p:spPr>
          <a:xfrm>
            <a:off x="9250200" y="542880"/>
            <a:ext cx="2592000" cy="4927320"/>
          </a:xfrm>
          <a:prstGeom prst="rect">
            <a:avLst/>
          </a:prstGeom>
          <a:ln>
            <a:noFill/>
          </a:ln>
        </p:spPr>
      </p:pic>
      <p:pic>
        <p:nvPicPr>
          <p:cNvPr id="43" name="Picture 2" descr=""/>
          <p:cNvPicPr/>
          <p:nvPr/>
        </p:nvPicPr>
        <p:blipFill>
          <a:blip r:embed="rId3"/>
          <a:srcRect l="1869" t="1691" r="1554" b="4610"/>
          <a:stretch/>
        </p:blipFill>
        <p:spPr>
          <a:xfrm>
            <a:off x="4322880" y="2814480"/>
            <a:ext cx="3644640" cy="348732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Vřetenní kost (radius)</a:t>
            </a:r>
            <a:endParaRPr/>
          </a:p>
        </p:txBody>
      </p:sp>
      <p:sp>
        <p:nvSpPr>
          <p:cNvPr id="7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Vřetenní kost (radius) </a:t>
            </a:r>
            <a:endParaRPr/>
          </a:p>
        </p:txBody>
      </p:sp>
      <p:pic>
        <p:nvPicPr>
          <p:cNvPr id="74" name="Obrázek 3" descr=""/>
          <p:cNvPicPr/>
          <p:nvPr/>
        </p:nvPicPr>
        <p:blipFill>
          <a:blip r:embed="rId1"/>
          <a:stretch/>
        </p:blipFill>
        <p:spPr>
          <a:xfrm>
            <a:off x="561960" y="2279520"/>
            <a:ext cx="4911480" cy="431136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Video</a:t>
            </a:r>
            <a:endParaRPr/>
          </a:p>
        </p:txBody>
      </p:sp>
      <p:sp>
        <p:nvSpPr>
          <p:cNvPr id="7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Byl jednou jeden život – Kosti a kostra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 u="sng">
                <a:solidFill>
                  <a:srgbClr val="0563c1"/>
                </a:solidFill>
                <a:latin typeface="Calibri"/>
              </a:rPr>
              <a:t>http://byl-jednou-jeden-</a:t>
            </a:r>
            <a:r>
              <a:rPr lang="cs-CZ" sz="2000" strike="noStrike" u="sng">
                <a:solidFill>
                  <a:srgbClr val="0563c1"/>
                </a:solidFill>
                <a:latin typeface="Calibri"/>
              </a:rPr>
              <a:t>zivot.nikee.net</a:t>
            </a:r>
            <a:r>
              <a:rPr lang="cs-CZ" sz="2000" strike="noStrike" u="sng">
                <a:solidFill>
                  <a:srgbClr val="0563c1"/>
                </a:solidFill>
                <a:latin typeface="Calibri"/>
              </a:rPr>
              <a:t>/index.</a:t>
            </a:r>
            <a:r>
              <a:rPr lang="cs-CZ" sz="2000" strike="noStrike" u="sng">
                <a:solidFill>
                  <a:srgbClr val="0563c1"/>
                </a:solidFill>
                <a:latin typeface="Calibri"/>
              </a:rPr>
              <a:t>php</a:t>
            </a:r>
            <a:r>
              <a:rPr lang="cs-CZ" sz="2000" strike="noStrike" u="sng">
                <a:solidFill>
                  <a:srgbClr val="0563c1"/>
                </a:solidFill>
                <a:latin typeface="Calibri"/>
              </a:rPr>
              <a:t>?video=19</a:t>
            </a:r>
            <a:r>
              <a:rPr lang="cs-CZ" sz="2000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Byl jednou jeden život – Kostní dřeň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 u="sng">
                <a:solidFill>
                  <a:srgbClr val="0563c1"/>
                </a:solidFill>
                <a:latin typeface="Calibri"/>
              </a:rPr>
              <a:t>http://byl-jednou-jeden-</a:t>
            </a:r>
            <a:r>
              <a:rPr lang="cs-CZ" sz="2000" strike="noStrike" u="sng">
                <a:solidFill>
                  <a:srgbClr val="0563c1"/>
                </a:solidFill>
                <a:latin typeface="Calibri"/>
              </a:rPr>
              <a:t>zivot.nikee.net</a:t>
            </a:r>
            <a:r>
              <a:rPr lang="cs-CZ" sz="2000" strike="noStrike" u="sng">
                <a:solidFill>
                  <a:srgbClr val="0563c1"/>
                </a:solidFill>
                <a:latin typeface="Calibri"/>
              </a:rPr>
              <a:t>/index.</a:t>
            </a:r>
            <a:r>
              <a:rPr lang="cs-CZ" sz="2000" strike="noStrike" u="sng">
                <a:solidFill>
                  <a:srgbClr val="0563c1"/>
                </a:solidFill>
                <a:latin typeface="Calibri"/>
              </a:rPr>
              <a:t>php</a:t>
            </a:r>
            <a:r>
              <a:rPr lang="cs-CZ" sz="2000" strike="noStrike" u="sng">
                <a:solidFill>
                  <a:srgbClr val="0563c1"/>
                </a:solidFill>
                <a:latin typeface="Calibri"/>
              </a:rPr>
              <a:t>?video=4</a:t>
            </a:r>
            <a:r>
              <a:rPr lang="cs-CZ" sz="2000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Video k učivu</a:t>
            </a:r>
            <a:endParaRPr/>
          </a:p>
        </p:txBody>
      </p:sp>
      <p:sp>
        <p:nvSpPr>
          <p:cNvPr id="7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trike="noStrike">
                <a:solidFill>
                  <a:srgbClr val="000000"/>
                </a:solidFill>
                <a:latin typeface="Calibri"/>
              </a:rPr>
              <a:t>Kosterní soustava (6 minut)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trike="noStrike" u="sng">
                <a:solidFill>
                  <a:srgbClr val="0563c1"/>
                </a:solidFill>
                <a:latin typeface="Calibri"/>
              </a:rPr>
              <a:t>https://</a:t>
            </a:r>
            <a:r>
              <a:rPr lang="cs-CZ" strike="noStrike" u="sng">
                <a:solidFill>
                  <a:srgbClr val="0563c1"/>
                </a:solidFill>
                <a:latin typeface="Calibri"/>
              </a:rPr>
              <a:t>www.youtube.com/watch?v=UrrfLL5s560</a:t>
            </a:r>
            <a:r>
              <a:rPr lang="cs-CZ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trike="noStrike">
                <a:solidFill>
                  <a:srgbClr val="000000"/>
                </a:solidFill>
                <a:latin typeface="Calibri"/>
              </a:rPr>
              <a:t>Kostra člověka (4 minuty)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trike="noStrike" u="sng">
                <a:solidFill>
                  <a:srgbClr val="0563c1"/>
                </a:solidFill>
                <a:latin typeface="Calibri"/>
              </a:rPr>
              <a:t>https://</a:t>
            </a:r>
            <a:r>
              <a:rPr lang="cs-CZ" strike="noStrike" u="sng">
                <a:solidFill>
                  <a:srgbClr val="0563c1"/>
                </a:solidFill>
                <a:latin typeface="Calibri"/>
              </a:rPr>
              <a:t>www.youtube.com/watch?v=QvI2ahdwORw</a:t>
            </a:r>
            <a:r>
              <a:rPr lang="cs-CZ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trike="noStrike">
                <a:solidFill>
                  <a:srgbClr val="000000"/>
                </a:solidFill>
                <a:latin typeface="Calibri"/>
              </a:rPr>
              <a:t>Vědecké kladivo: Jak rostou svaly (2 minuty)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trike="noStrike" u="sng">
                <a:solidFill>
                  <a:srgbClr val="0563c1"/>
                </a:solidFill>
                <a:latin typeface="Calibri"/>
              </a:rPr>
              <a:t>https://</a:t>
            </a:r>
            <a:r>
              <a:rPr lang="cs-CZ" strike="noStrike" u="sng">
                <a:solidFill>
                  <a:srgbClr val="0563c1"/>
                </a:solidFill>
                <a:latin typeface="Calibri"/>
              </a:rPr>
              <a:t>www.youtube.com/watch?v=zkuiecgafzw&amp;list=PLwiUDAQotUBMSvEnobL4gQK_cSPU44xaD</a:t>
            </a:r>
            <a:r>
              <a:rPr lang="cs-CZ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trike="noStrike">
                <a:solidFill>
                  <a:srgbClr val="000000"/>
                </a:solidFill>
                <a:latin typeface="Calibri"/>
              </a:rPr>
              <a:t>Fyziologie sportu: Svaly (4 minuty)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cs-CZ" strike="noStrike" u="sng">
                <a:solidFill>
                  <a:srgbClr val="0563c1"/>
                </a:solidFill>
                <a:latin typeface="Calibri"/>
              </a:rPr>
              <a:t>https://</a:t>
            </a:r>
            <a:r>
              <a:rPr lang="cs-CZ" strike="noStrike" u="sng">
                <a:solidFill>
                  <a:srgbClr val="0563c1"/>
                </a:solidFill>
                <a:latin typeface="Calibri"/>
              </a:rPr>
              <a:t>www.youtube.com/watch?v=s9eqg3r8YEc</a:t>
            </a:r>
            <a:r>
              <a:rPr lang="cs-CZ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Použité zdroje</a:t>
            </a:r>
            <a:endParaRPr/>
          </a:p>
        </p:txBody>
      </p:sp>
      <p:sp>
        <p:nvSpPr>
          <p:cNvPr id="8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Corinne Stockleyová: Ilustrovaná encyklopedie biologie, Fragment 2000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Biologie v kostce, Fragment, Praha 2008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Evžen Ehler: Biologie člověka  a zdravověda (prezentace pro PedF UK)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 u="sng">
                <a:solidFill>
                  <a:srgbClr val="0563c1"/>
                </a:solidFill>
                <a:latin typeface="Calibri"/>
              </a:rPr>
              <a:t>http://cs.wikipedia.org</a:t>
            </a:r>
            <a:r>
              <a:rPr lang="cs-CZ" sz="2000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 u="sng">
                <a:solidFill>
                  <a:srgbClr val="0563c1"/>
                </a:solidFill>
                <a:latin typeface="Calibri"/>
              </a:rPr>
              <a:t>http://en.wikipedia.org</a:t>
            </a:r>
            <a:r>
              <a:rPr lang="cs-CZ" sz="2000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Klíční kost (clavicula)</a:t>
            </a:r>
            <a:endParaRPr/>
          </a:p>
        </p:txBody>
      </p:sp>
      <p:sp>
        <p:nvSpPr>
          <p:cNvPr id="4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Spolu s lopatkou vytváří pletenec horní končetiny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Náchylná ke zlomeninám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46" name="Obrázek 3" descr=""/>
          <p:cNvPicPr/>
          <p:nvPr/>
        </p:nvPicPr>
        <p:blipFill>
          <a:blip r:embed="rId1"/>
          <a:stretch/>
        </p:blipFill>
        <p:spPr>
          <a:xfrm>
            <a:off x="1407960" y="2933640"/>
            <a:ext cx="3306240" cy="330480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Lopatka (scapula)</a:t>
            </a:r>
            <a:endParaRPr/>
          </a:p>
        </p:txBody>
      </p:sp>
      <p:sp>
        <p:nvSpPr>
          <p:cNvPr id="4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Plochá kost trojúhelníkovitého tvaru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49" name="Obrázek 3" descr=""/>
          <p:cNvPicPr/>
          <p:nvPr/>
        </p:nvPicPr>
        <p:blipFill>
          <a:blip r:embed="rId1"/>
          <a:stretch/>
        </p:blipFill>
        <p:spPr>
          <a:xfrm>
            <a:off x="853920" y="2506680"/>
            <a:ext cx="4025520" cy="390636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Pánev (pelvis)</a:t>
            </a:r>
            <a:endParaRPr/>
          </a:p>
        </p:txBody>
      </p:sp>
      <p:sp>
        <p:nvSpPr>
          <p:cNvPr id="5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Kosterní útvar složený z pánevních kostí, kosti křížové a kostrče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Mužská a ženská pánev mají odlišný tvar </a:t>
            </a:r>
            <a:endParaRPr/>
          </a:p>
        </p:txBody>
      </p:sp>
      <p:pic>
        <p:nvPicPr>
          <p:cNvPr id="52" name="Obrázek 3" descr=""/>
          <p:cNvPicPr/>
          <p:nvPr/>
        </p:nvPicPr>
        <p:blipFill>
          <a:blip r:embed="rId1"/>
          <a:stretch/>
        </p:blipFill>
        <p:spPr>
          <a:xfrm>
            <a:off x="390600" y="2822400"/>
            <a:ext cx="4512960" cy="3646080"/>
          </a:xfrm>
          <a:prstGeom prst="rect">
            <a:avLst/>
          </a:prstGeom>
          <a:ln>
            <a:noFill/>
          </a:ln>
        </p:spPr>
      </p:pic>
      <p:pic>
        <p:nvPicPr>
          <p:cNvPr id="53" name="Obrázek 4" descr=""/>
          <p:cNvPicPr/>
          <p:nvPr/>
        </p:nvPicPr>
        <p:blipFill>
          <a:blip r:embed="rId2"/>
          <a:stretch/>
        </p:blipFill>
        <p:spPr>
          <a:xfrm>
            <a:off x="5043600" y="2803680"/>
            <a:ext cx="4979520" cy="355248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Stehenní kost (femur)</a:t>
            </a:r>
            <a:endParaRPr/>
          </a:p>
        </p:txBody>
      </p:sp>
      <p:sp>
        <p:nvSpPr>
          <p:cNvPr id="5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Nejdelší kost lidského těla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Snese velké zatížení </a:t>
            </a:r>
            <a:endParaRPr/>
          </a:p>
        </p:txBody>
      </p:sp>
      <p:pic>
        <p:nvPicPr>
          <p:cNvPr id="56" name="Obrázek 3" descr=""/>
          <p:cNvPicPr/>
          <p:nvPr/>
        </p:nvPicPr>
        <p:blipFill>
          <a:blip r:embed="rId1"/>
          <a:stretch/>
        </p:blipFill>
        <p:spPr>
          <a:xfrm>
            <a:off x="4937040" y="1457280"/>
            <a:ext cx="1879200" cy="5044680"/>
          </a:xfrm>
          <a:prstGeom prst="rect">
            <a:avLst/>
          </a:prstGeom>
          <a:ln>
            <a:noFill/>
          </a:ln>
        </p:spPr>
      </p:pic>
      <p:pic>
        <p:nvPicPr>
          <p:cNvPr id="57" name="Obrázek 4" descr=""/>
          <p:cNvPicPr/>
          <p:nvPr/>
        </p:nvPicPr>
        <p:blipFill>
          <a:blip r:embed="rId2"/>
          <a:stretch/>
        </p:blipFill>
        <p:spPr>
          <a:xfrm>
            <a:off x="7191360" y="1473120"/>
            <a:ext cx="4101840" cy="410004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Holenní kost (tibia)</a:t>
            </a:r>
            <a:endParaRPr/>
          </a:p>
        </p:txBody>
      </p:sp>
      <p:sp>
        <p:nvSpPr>
          <p:cNvPr id="5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Nosná kost dolní končetiny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Spolu s kostí lýtkovou tvoří kostru bérce (lýtka)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Masivnější kost na obrázku </a:t>
            </a:r>
            <a:endParaRPr/>
          </a:p>
        </p:txBody>
      </p:sp>
      <p:pic>
        <p:nvPicPr>
          <p:cNvPr id="60" name="Obrázek 3" descr=""/>
          <p:cNvPicPr/>
          <p:nvPr/>
        </p:nvPicPr>
        <p:blipFill>
          <a:blip r:embed="rId1"/>
          <a:stretch/>
        </p:blipFill>
        <p:spPr>
          <a:xfrm>
            <a:off x="6286680" y="1413000"/>
            <a:ext cx="1765080" cy="5100120"/>
          </a:xfrm>
          <a:prstGeom prst="rect">
            <a:avLst/>
          </a:prstGeom>
          <a:ln>
            <a:noFill/>
          </a:ln>
        </p:spPr>
      </p:pic>
      <p:pic>
        <p:nvPicPr>
          <p:cNvPr id="61" name="Obrázek 4" descr=""/>
          <p:cNvPicPr/>
          <p:nvPr/>
        </p:nvPicPr>
        <p:blipFill>
          <a:blip r:embed="rId2"/>
          <a:stretch/>
        </p:blipFill>
        <p:spPr>
          <a:xfrm>
            <a:off x="1015920" y="3241800"/>
            <a:ext cx="3431880" cy="343188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Lýtková kost (fibula)</a:t>
            </a:r>
            <a:endParaRPr/>
          </a:p>
        </p:txBody>
      </p:sp>
      <p:sp>
        <p:nvSpPr>
          <p:cNvPr id="6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Štíhlá kost, která je součástí bérce dolní končetiny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Spolu s kostí lýtkovou tvoří kostru bérce (lýtka)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Tenčí kost na obrázku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64" name="Obrázek 3" descr=""/>
          <p:cNvPicPr/>
          <p:nvPr/>
        </p:nvPicPr>
        <p:blipFill>
          <a:blip r:embed="rId1"/>
          <a:stretch/>
        </p:blipFill>
        <p:spPr>
          <a:xfrm>
            <a:off x="6643800" y="1542960"/>
            <a:ext cx="1775880" cy="5133600"/>
          </a:xfrm>
          <a:prstGeom prst="rect">
            <a:avLst/>
          </a:prstGeom>
          <a:ln>
            <a:noFill/>
          </a:ln>
        </p:spPr>
      </p:pic>
      <p:pic>
        <p:nvPicPr>
          <p:cNvPr id="65" name="Obrázek 4" descr=""/>
          <p:cNvPicPr/>
          <p:nvPr/>
        </p:nvPicPr>
        <p:blipFill>
          <a:blip r:embed="rId2"/>
          <a:stretch/>
        </p:blipFill>
        <p:spPr>
          <a:xfrm>
            <a:off x="1254240" y="3051000"/>
            <a:ext cx="3300120" cy="330156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Pažní kost (humerus)</a:t>
            </a:r>
            <a:endParaRPr/>
          </a:p>
        </p:txBody>
      </p:sp>
      <p:sp>
        <p:nvSpPr>
          <p:cNvPr id="6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Pažní kost (humerus)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68" name="Obrázek 3" descr=""/>
          <p:cNvPicPr/>
          <p:nvPr/>
        </p:nvPicPr>
        <p:blipFill>
          <a:blip r:embed="rId1"/>
          <a:stretch/>
        </p:blipFill>
        <p:spPr>
          <a:xfrm>
            <a:off x="644400" y="2374920"/>
            <a:ext cx="4852800" cy="425880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cs-CZ" sz="3600" strike="noStrike">
                <a:solidFill>
                  <a:srgbClr val="000000"/>
                </a:solidFill>
                <a:latin typeface="Calibri Light"/>
              </a:rPr>
              <a:t>Loketní kost (ulna)</a:t>
            </a:r>
            <a:endParaRPr/>
          </a:p>
        </p:txBody>
      </p:sp>
      <p:sp>
        <p:nvSpPr>
          <p:cNvPr id="7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000" strike="noStrike">
                <a:solidFill>
                  <a:srgbClr val="000000"/>
                </a:solidFill>
                <a:latin typeface="Calibri"/>
              </a:rPr>
              <a:t>Loketní kost (ulna) </a:t>
            </a:r>
            <a:endParaRPr/>
          </a:p>
        </p:txBody>
      </p:sp>
      <p:pic>
        <p:nvPicPr>
          <p:cNvPr id="71" name="Obrázek 3" descr=""/>
          <p:cNvPicPr/>
          <p:nvPr/>
        </p:nvPicPr>
        <p:blipFill>
          <a:blip r:embed="rId1"/>
          <a:stretch/>
        </p:blipFill>
        <p:spPr>
          <a:xfrm>
            <a:off x="431640" y="2517840"/>
            <a:ext cx="4768560" cy="418572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