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0.png" ContentType="image/png"/>
  <Override PartName="/ppt/media/image8.jpeg" ContentType="image/jpeg"/>
  <Override PartName="/ppt/media/image9.png" ContentType="image/png"/>
  <Override PartName="/ppt/media/image7.jpeg" ContentType="image/jpeg"/>
  <Override PartName="/ppt/media/image6.png" ContentType="image/png"/>
  <Override PartName="/ppt/media/image4.jpeg" ContentType="image/jpeg"/>
  <Override PartName="/ppt/media/image5.jpeg" ContentType="image/jpeg"/>
  <Override PartName="/ppt/media/image3.png" ContentType="image/png"/>
  <Override PartName="/ppt/media/image2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 Light"/>
              </a:rPr>
              <a:t>Klikněte pro úpravu formátu textu nadpisuKliknutím lze upravit styl.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cs-CZ" sz="24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24. 3. 2020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05634A9-1D53-48E5-A39E-8E9944D792DF}" type="slidenum">
              <a:rPr lang="cs-CZ" sz="1200" strike="noStrike">
                <a:solidFill>
                  <a:srgbClr val="898989"/>
                </a:solidFill>
                <a:latin typeface="Calibri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Svaly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Aktivní složka pohybového aparátu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Hladké svaly – nejsou ovladatelné vůlí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Příčně pruhované svaly – jsou ovladatelné vůlí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V lidském těle okolo 600 svalů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1" name="Picture 6" descr=""/>
          <p:cNvPicPr/>
          <p:nvPr/>
        </p:nvPicPr>
        <p:blipFill>
          <a:blip r:embed="rId1"/>
          <a:srcRect l="27556" t="631" r="0" b="0"/>
          <a:stretch/>
        </p:blipFill>
        <p:spPr>
          <a:xfrm>
            <a:off x="7674120" y="474840"/>
            <a:ext cx="3393720" cy="60336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Svaly</a:t>
            </a:r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Svaly tvoří 30 – 45% tělesné hmotnosti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Z toho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56% svaly horních končetin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28% svaly dolních končetin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16% svaly trupu a hlavy 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Příčně pruhovaná svalovina</a:t>
            </a:r>
            <a:endParaRPr/>
          </a:p>
        </p:txBody>
      </p:sp>
      <p:sp>
        <p:nvSpPr>
          <p:cNvPr id="4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Příčně pruhovaná svalovina – ovladatelná vůlí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Většinou se upíná na kosti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Dále svaly ve stěně hltanu, části jícnu a v jazyku (svalový orgán)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Podélný a příčný řez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6" name="Obrázek 1" descr=""/>
          <p:cNvPicPr/>
          <p:nvPr/>
        </p:nvPicPr>
        <p:blipFill>
          <a:blip r:embed="rId1"/>
          <a:stretch/>
        </p:blipFill>
        <p:spPr>
          <a:xfrm>
            <a:off x="963720" y="3454920"/>
            <a:ext cx="4251960" cy="3188880"/>
          </a:xfrm>
          <a:prstGeom prst="rect">
            <a:avLst/>
          </a:prstGeom>
          <a:ln>
            <a:noFill/>
          </a:ln>
        </p:spPr>
      </p:pic>
      <p:pic>
        <p:nvPicPr>
          <p:cNvPr id="47" name="Obrázek 2" descr=""/>
          <p:cNvPicPr/>
          <p:nvPr/>
        </p:nvPicPr>
        <p:blipFill>
          <a:blip r:embed="rId2"/>
          <a:stretch/>
        </p:blipFill>
        <p:spPr>
          <a:xfrm>
            <a:off x="6119640" y="3394800"/>
            <a:ext cx="4330080" cy="32490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Stavba svalu</a:t>
            </a:r>
            <a:endParaRPr/>
          </a:p>
        </p:txBody>
      </p:sp>
      <p:sp>
        <p:nvSpPr>
          <p:cNvPr id="4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1 – svalové vlákno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2 – svalový snopec </a:t>
            </a:r>
            <a:endParaRPr/>
          </a:p>
        </p:txBody>
      </p:sp>
      <p:pic>
        <p:nvPicPr>
          <p:cNvPr id="50" name="Picture 14" descr=""/>
          <p:cNvPicPr/>
          <p:nvPr/>
        </p:nvPicPr>
        <p:blipFill>
          <a:blip r:embed="rId1"/>
          <a:srcRect l="2853" t="0" r="0" b="0"/>
          <a:stretch/>
        </p:blipFill>
        <p:spPr>
          <a:xfrm>
            <a:off x="7873920" y="235080"/>
            <a:ext cx="3015720" cy="653364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Stavba svalu</a:t>
            </a:r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Stavba svalu – podrobně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3" name="Picture 15" descr=""/>
          <p:cNvPicPr/>
          <p:nvPr/>
        </p:nvPicPr>
        <p:blipFill>
          <a:blip r:embed="rId1"/>
          <a:srcRect l="0" t="0" r="1596" b="0"/>
          <a:stretch/>
        </p:blipFill>
        <p:spPr>
          <a:xfrm>
            <a:off x="5224320" y="2065320"/>
            <a:ext cx="5616360" cy="4792320"/>
          </a:xfrm>
          <a:prstGeom prst="rect">
            <a:avLst/>
          </a:prstGeom>
          <a:ln>
            <a:noFill/>
          </a:ln>
        </p:spPr>
      </p:pic>
      <p:pic>
        <p:nvPicPr>
          <p:cNvPr id="54" name="Picture 13" descr=""/>
          <p:cNvPicPr/>
          <p:nvPr/>
        </p:nvPicPr>
        <p:blipFill>
          <a:blip r:embed="rId2"/>
          <a:srcRect l="13580" t="3536" r="5197" b="11895"/>
          <a:stretch/>
        </p:blipFill>
        <p:spPr>
          <a:xfrm>
            <a:off x="3495600" y="2776680"/>
            <a:ext cx="1466640" cy="20142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Sval a jeho úseky, typy svalů</a:t>
            </a:r>
            <a:endParaRPr/>
          </a:p>
        </p:txBody>
      </p:sp>
      <p:sp>
        <p:nvSpPr>
          <p:cNvPr id="5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Sval a jeho úseky                                     - Svaly vřetenovité a svaly zpeřené </a:t>
            </a:r>
            <a:endParaRPr/>
          </a:p>
        </p:txBody>
      </p:sp>
      <p:pic>
        <p:nvPicPr>
          <p:cNvPr id="57" name="Picture 5" descr=""/>
          <p:cNvPicPr/>
          <p:nvPr/>
        </p:nvPicPr>
        <p:blipFill>
          <a:blip r:embed="rId1"/>
          <a:srcRect l="2231" t="1316" r="3096" b="0"/>
          <a:stretch/>
        </p:blipFill>
        <p:spPr>
          <a:xfrm>
            <a:off x="297000" y="2243160"/>
            <a:ext cx="2445840" cy="4323960"/>
          </a:xfrm>
          <a:prstGeom prst="rect">
            <a:avLst/>
          </a:prstGeom>
          <a:ln>
            <a:noFill/>
          </a:ln>
        </p:spPr>
      </p:pic>
      <p:pic>
        <p:nvPicPr>
          <p:cNvPr id="58" name="Picture 6" descr=""/>
          <p:cNvPicPr/>
          <p:nvPr/>
        </p:nvPicPr>
        <p:blipFill>
          <a:blip r:embed="rId2"/>
          <a:stretch/>
        </p:blipFill>
        <p:spPr>
          <a:xfrm>
            <a:off x="4637160" y="2581200"/>
            <a:ext cx="4484160" cy="364788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Video k učivu</a:t>
            </a:r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Kosterní soustava (6 minut)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www.youtube.com/watch?v=UrrfLL5s560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Kostra člověka (4 minuty)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www.youtube.com/watch?v=QvI2ahdwORw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Vědecké kladivo: Jak rostou svaly (2 minuty)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www.youtube.com/watch?v=zkuiecgafzw&amp;list=PLwiUDAQotUBMSvEnobL4gQK_cSPU44xaD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Fyziologie sportu: Svaly (4 minuty)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www.youtube.com/watch?v=s9eqg3r8YEc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Použité zdroje</a:t>
            </a:r>
            <a:endParaRPr/>
          </a:p>
        </p:txBody>
      </p:sp>
      <p:sp>
        <p:nvSpPr>
          <p:cNvPr id="6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Corinne Stockleyová: Ilustrovaná encyklopedie biologie, Fragment 2000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Biologie v kostce, Fragment, Praha 2008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Evžen Ehler: Biologie člověka  a zdravověda (prezentace pro PedF UK)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http://cs.wikipedia.org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http://en.wikipedia.org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