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jpeg" ContentType="image/jpeg"/>
  <Override PartName="/ppt/media/image14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5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 Light"/>
              </a:rPr>
              <a:t>Klikněte pro úpravu formátu textu nadpisuKliknutím lze upravit styl.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4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24. 3. 2020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266D8B1-FCAE-4C85-A2E8-4908F9046A62}" type="slidenum">
              <a:rPr lang="cs-CZ" sz="1200" strike="noStrike">
                <a:solidFill>
                  <a:srgbClr val="898989"/>
                </a:solidFill>
                <a:latin typeface="Calibri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Typy svalů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Typy svalů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Vřetenovitý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Dvojhlavý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Trojhlavý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Čtyřhlavý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Plochý sval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Dvojbříškový sval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Kruhovitý sval </a:t>
            </a:r>
            <a:endParaRPr/>
          </a:p>
        </p:txBody>
      </p:sp>
      <p:pic>
        <p:nvPicPr>
          <p:cNvPr id="41" name="Picture 7" descr=""/>
          <p:cNvPicPr/>
          <p:nvPr/>
        </p:nvPicPr>
        <p:blipFill>
          <a:blip r:embed="rId1"/>
          <a:srcRect l="2004" t="1406" r="1086" b="1377"/>
          <a:stretch/>
        </p:blipFill>
        <p:spPr>
          <a:xfrm>
            <a:off x="3230640" y="1825560"/>
            <a:ext cx="3312720" cy="4731840"/>
          </a:xfrm>
          <a:prstGeom prst="rect">
            <a:avLst/>
          </a:prstGeom>
          <a:ln>
            <a:noFill/>
          </a:ln>
        </p:spPr>
      </p:pic>
      <p:pic>
        <p:nvPicPr>
          <p:cNvPr id="42" name="Picture 6" descr=""/>
          <p:cNvPicPr/>
          <p:nvPr/>
        </p:nvPicPr>
        <p:blipFill>
          <a:blip r:embed="rId2"/>
          <a:srcRect l="0" t="1833" r="-1609" b="0"/>
          <a:stretch/>
        </p:blipFill>
        <p:spPr>
          <a:xfrm>
            <a:off x="7219440" y="1690560"/>
            <a:ext cx="4758120" cy="409212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Použité zdroje</a:t>
            </a:r>
            <a:endParaRPr/>
          </a:p>
        </p:txBody>
      </p:sp>
      <p:sp>
        <p:nvSpPr>
          <p:cNvPr id="7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Corinne Stockleyová: Ilustrovaná encyklopedie biologie, Fragment 2000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Biologie v kostce, Fragment, Praha 2008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Evžen Ehler: Biologie člověka  a zdravověda (prezentace pro PedF UK)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http://cs.wikipedia.org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http://en.wikipedia.org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Svalové pohyby</a:t>
            </a:r>
            <a:endParaRPr/>
          </a:p>
        </p:txBody>
      </p:sp>
      <p:sp>
        <p:nvSpPr>
          <p:cNvPr id="4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Flexe = ohnutí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Extenze = natažení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Abdukce = odtažení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Addukce = přitažení </a:t>
            </a:r>
            <a:endParaRPr/>
          </a:p>
        </p:txBody>
      </p:sp>
      <p:pic>
        <p:nvPicPr>
          <p:cNvPr id="45" name="Picture 2" descr=""/>
          <p:cNvPicPr/>
          <p:nvPr/>
        </p:nvPicPr>
        <p:blipFill>
          <a:blip r:embed="rId1"/>
          <a:srcRect l="4149" t="0" r="-2172" b="54511"/>
          <a:stretch/>
        </p:blipFill>
        <p:spPr>
          <a:xfrm>
            <a:off x="7848720" y="281160"/>
            <a:ext cx="3871440" cy="3114360"/>
          </a:xfrm>
          <a:prstGeom prst="rect">
            <a:avLst/>
          </a:prstGeom>
          <a:ln>
            <a:noFill/>
          </a:ln>
        </p:spPr>
      </p:pic>
      <p:pic>
        <p:nvPicPr>
          <p:cNvPr id="46" name="Picture 8" descr=""/>
          <p:cNvPicPr/>
          <p:nvPr/>
        </p:nvPicPr>
        <p:blipFill>
          <a:blip r:embed="rId2"/>
          <a:srcRect l="0" t="0" r="0" b="61862"/>
          <a:stretch/>
        </p:blipFill>
        <p:spPr>
          <a:xfrm>
            <a:off x="309600" y="3424320"/>
            <a:ext cx="6292440" cy="32144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Biceps (dvojhlavý sval pažní)</a:t>
            </a:r>
            <a:endParaRPr/>
          </a:p>
        </p:txBody>
      </p:sp>
      <p:sp>
        <p:nvSpPr>
          <p:cNvPr id="4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Biceps (dvojhlavý sval pažní)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Ohybač loketního kloubu a natahovač ramenního kloubu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9" name="Obrázek 3" descr=""/>
          <p:cNvPicPr/>
          <p:nvPr/>
        </p:nvPicPr>
        <p:blipFill>
          <a:blip r:embed="rId1"/>
          <a:stretch/>
        </p:blipFill>
        <p:spPr>
          <a:xfrm>
            <a:off x="929880" y="2742840"/>
            <a:ext cx="3816000" cy="369864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Triceps (trojhlavý sval pažní)</a:t>
            </a:r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Triceps (trojhlavý sval pažní)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Natahovač loketního kloubu a ohybač ramenního kloubu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2" name="Obrázek 3" descr=""/>
          <p:cNvPicPr/>
          <p:nvPr/>
        </p:nvPicPr>
        <p:blipFill>
          <a:blip r:embed="rId1"/>
          <a:stretch/>
        </p:blipFill>
        <p:spPr>
          <a:xfrm>
            <a:off x="733320" y="2798280"/>
            <a:ext cx="3763440" cy="3792240"/>
          </a:xfrm>
          <a:prstGeom prst="rect">
            <a:avLst/>
          </a:prstGeom>
          <a:ln>
            <a:noFill/>
          </a:ln>
        </p:spPr>
      </p:pic>
      <p:pic>
        <p:nvPicPr>
          <p:cNvPr id="53" name="Obrázek 4" descr=""/>
          <p:cNvPicPr/>
          <p:nvPr/>
        </p:nvPicPr>
        <p:blipFill>
          <a:blip r:embed="rId2"/>
          <a:stretch/>
        </p:blipFill>
        <p:spPr>
          <a:xfrm>
            <a:off x="4863960" y="2739600"/>
            <a:ext cx="3909600" cy="390960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Vztah bicepsu a tricepsu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Biceps: Ohybač loketního kloubu a natahovač ramenního kloubu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Triceps: Natahovač loketního kloubu a ohybač ramenního kloubu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Oba svaly působí ,,naopak´´, proti sobě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ANTAGONISTÉ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Biceps je antagonistou tricepsu a triceps je antagonistou bicepsu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56" name="Obrázek 3" descr=""/>
          <p:cNvPicPr/>
          <p:nvPr/>
        </p:nvPicPr>
        <p:blipFill>
          <a:blip r:embed="rId1"/>
          <a:stretch/>
        </p:blipFill>
        <p:spPr>
          <a:xfrm>
            <a:off x="1195560" y="3913200"/>
            <a:ext cx="2473560" cy="26312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Kvadriceps (čtyřhlavý sval stehenní)</a:t>
            </a:r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1087560" y="19288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Kvadriceps (čtyřhlavý sval stehenní)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Extenzorový sval kolene (napíná koleno)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Lokalizován na přední straně stehenní kosti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9" name="Obrázek 3" descr=""/>
          <p:cNvPicPr/>
          <p:nvPr/>
        </p:nvPicPr>
        <p:blipFill>
          <a:blip r:embed="rId1"/>
          <a:stretch/>
        </p:blipFill>
        <p:spPr>
          <a:xfrm>
            <a:off x="980640" y="3162600"/>
            <a:ext cx="3258360" cy="3258360"/>
          </a:xfrm>
          <a:prstGeom prst="rect">
            <a:avLst/>
          </a:prstGeom>
          <a:ln>
            <a:noFill/>
          </a:ln>
        </p:spPr>
      </p:pic>
      <p:pic>
        <p:nvPicPr>
          <p:cNvPr id="60" name="Obrázek 4" descr=""/>
          <p:cNvPicPr/>
          <p:nvPr/>
        </p:nvPicPr>
        <p:blipFill>
          <a:blip r:embed="rId2"/>
          <a:stretch/>
        </p:blipFill>
        <p:spPr>
          <a:xfrm>
            <a:off x="4899240" y="3211920"/>
            <a:ext cx="924480" cy="32090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Lidská noha</a:t>
            </a:r>
            <a:endParaRPr/>
          </a:p>
        </p:txBody>
      </p:sp>
      <p:sp>
        <p:nvSpPr>
          <p:cNvPr id="6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Lidská noha </a:t>
            </a:r>
            <a:endParaRPr/>
          </a:p>
        </p:txBody>
      </p:sp>
      <p:pic>
        <p:nvPicPr>
          <p:cNvPr id="63" name="Obrázek 3" descr=""/>
          <p:cNvPicPr/>
          <p:nvPr/>
        </p:nvPicPr>
        <p:blipFill>
          <a:blip r:embed="rId1"/>
          <a:stretch/>
        </p:blipFill>
        <p:spPr>
          <a:xfrm>
            <a:off x="7543440" y="905400"/>
            <a:ext cx="3488400" cy="568188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Hladké svaly</a:t>
            </a:r>
            <a:endParaRPr/>
          </a:p>
        </p:txBody>
      </p:sp>
      <p:sp>
        <p:nvSpPr>
          <p:cNvPr id="6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Např. v trávicích cestách, prostatě, děloze, močovodu či oku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Řídí je vegetativní nervová soustava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Nejsou ovladatelné volně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6" name="Obrázek 3" descr=""/>
          <p:cNvPicPr/>
          <p:nvPr/>
        </p:nvPicPr>
        <p:blipFill>
          <a:blip r:embed="rId1"/>
          <a:stretch/>
        </p:blipFill>
        <p:spPr>
          <a:xfrm>
            <a:off x="5024520" y="2265480"/>
            <a:ext cx="3822480" cy="3773160"/>
          </a:xfrm>
          <a:prstGeom prst="rect">
            <a:avLst/>
          </a:prstGeom>
          <a:ln>
            <a:noFill/>
          </a:ln>
        </p:spPr>
      </p:pic>
      <p:pic>
        <p:nvPicPr>
          <p:cNvPr id="67" name="Obrázek 1" descr=""/>
          <p:cNvPicPr/>
          <p:nvPr/>
        </p:nvPicPr>
        <p:blipFill>
          <a:blip r:embed="rId2"/>
          <a:stretch/>
        </p:blipFill>
        <p:spPr>
          <a:xfrm>
            <a:off x="741240" y="3076560"/>
            <a:ext cx="3911040" cy="24804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Video k učivu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Kosterní soustava (6 minut)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www.youtube.com/watch?v=UrrfLL5s560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Kostra člověka (4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www.youtube.com/watch?v=QvI2ahdwORw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Vědecké kladivo: Jak rostou svaly (2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www.youtube.com/watch?v=zkuiecgafzw&amp;list=PLwiUDAQotUBMSvEnobL4gQK_cSPU44xaD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Fyziologie sportu: Svaly (4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www.youtube.com/watch?v=s9eqg3r8YEc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