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1.gif" ContentType="image/gif"/>
  <Override PartName="/ppt/media/image10.gif" ContentType="image/gif"/>
  <Override PartName="/ppt/media/image9.jpeg" ContentType="image/jpeg"/>
  <Override PartName="/ppt/media/image8.jpeg" ContentType="image/jpeg"/>
  <Override PartName="/ppt/media/image7.jpeg" ContentType="image/jpeg"/>
  <Override PartName="/ppt/media/image6.gif" ContentType="image/gif"/>
  <Override PartName="/ppt/media/image4.gif" ContentType="image/gif"/>
  <Override PartName="/ppt/media/image5.jpeg" ContentType="image/jpeg"/>
  <Override PartName="/ppt/media/image3.png" ContentType="image/png"/>
  <Override PartName="/ppt/media/image2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  <a:ea typeface="DejaVu Sans"/>
              </a:rPr>
              <a:t>Nervová soustava člověka</a:t>
            </a:r>
            <a:endParaRPr/>
          </a:p>
        </p:txBody>
      </p:sp>
      <p:sp>
        <p:nvSpPr>
          <p:cNvPr id="37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Nervové buňky (neurony)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Centrální nervová soustava (mozek a mícha)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Nervy a nervové dráhy </a:t>
            </a:r>
            <a:endParaRPr/>
          </a:p>
        </p:txBody>
      </p:sp>
      <p:pic>
        <p:nvPicPr>
          <p:cNvPr id="38" name="Obrázek 5" descr=""/>
          <p:cNvPicPr/>
          <p:nvPr/>
        </p:nvPicPr>
        <p:blipFill>
          <a:blip r:embed="rId1"/>
          <a:stretch/>
        </p:blipFill>
        <p:spPr>
          <a:xfrm>
            <a:off x="6310080" y="1386000"/>
            <a:ext cx="4352760" cy="4835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  <a:ea typeface="DejaVu Sans"/>
              </a:rPr>
              <a:t>Videa – nervová soustava</a:t>
            </a:r>
            <a:endParaRPr/>
          </a:p>
        </p:txBody>
      </p:sp>
      <p:sp>
        <p:nvSpPr>
          <p:cNvPr id="63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Mozek (26 minut)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 u="sng">
                <a:solidFill>
                  <a:srgbClr val="0563c1"/>
                </a:solidFill>
                <a:latin typeface="Calibri"/>
                <a:ea typeface="DejaVu Sans"/>
              </a:rPr>
              <a:t>http://byl-jednou-jeden-zivot.nikee.net/index.php?video=9</a:t>
            </a: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Neurony (26 minut)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 u="sng">
                <a:solidFill>
                  <a:srgbClr val="0563c1"/>
                </a:solidFill>
                <a:latin typeface="Calibri"/>
                <a:ea typeface="DejaVu Sans"/>
              </a:rPr>
              <a:t>http://byl-jednou-jeden-zivot.nikee.net/index.php?video=10</a:t>
            </a: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Science: Nervous system (9 minut)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 u="sng">
                <a:solidFill>
                  <a:srgbClr val="0563c1"/>
                </a:solidFill>
                <a:latin typeface="Calibri"/>
                <a:ea typeface="DejaVu Sans"/>
              </a:rPr>
              <a:t>https://www.youtube.com/watch?v=44B0ms3XPKU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  <a:ea typeface="DejaVu Sans"/>
              </a:rPr>
              <a:t>Použité zdroje</a:t>
            </a:r>
            <a:endParaRPr/>
          </a:p>
        </p:txBody>
      </p:sp>
      <p:sp>
        <p:nvSpPr>
          <p:cNvPr id="65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Corinne Stockleyová: Ilustrovaná encyklopedie biologie, Fragment 2000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Evžen Ehler: Biologie člověka  a zdravověda (prezentace pro PedF UK)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 u="sng">
                <a:solidFill>
                  <a:srgbClr val="0563c1"/>
                </a:solidFill>
                <a:latin typeface="Calibri"/>
                <a:ea typeface="DejaVu Sans"/>
              </a:rPr>
              <a:t>http://cs.wikipedia.org</a:t>
            </a: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 u="sng">
                <a:solidFill>
                  <a:srgbClr val="0563c1"/>
                </a:solidFill>
                <a:latin typeface="Calibri"/>
                <a:ea typeface="DejaVu Sans"/>
              </a:rPr>
              <a:t>http://www.osel.cz</a:t>
            </a: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Google Images 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  <a:ea typeface="DejaVu Sans"/>
              </a:rPr>
              <a:t>Nervové buňky (neurony)</a:t>
            </a:r>
            <a:endParaRPr/>
          </a:p>
        </p:txBody>
      </p:sp>
      <p:sp>
        <p:nvSpPr>
          <p:cNvPr id="40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Stavební kameny nervové soustavy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Schopnost přenášet elektrické impulzy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Složení neuronu: Tělo, axon (dlouhý výběžek), dendrity (krátké výběžky) </a:t>
            </a:r>
            <a:endParaRPr/>
          </a:p>
        </p:txBody>
      </p:sp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3096000" y="2808000"/>
            <a:ext cx="6119640" cy="345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  <a:ea typeface="DejaVu Sans"/>
              </a:rPr>
              <a:t>Centrální nervová soustava (CNS)</a:t>
            </a:r>
            <a:endParaRPr/>
          </a:p>
        </p:txBody>
      </p:sp>
      <p:sp>
        <p:nvSpPr>
          <p:cNvPr id="43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Mozek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Mícha 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  <a:ea typeface="DejaVu Sans"/>
              </a:rPr>
              <a:t>Mozek v číslech</a:t>
            </a:r>
            <a:endParaRPr/>
          </a:p>
        </p:txBody>
      </p:sp>
      <p:sp>
        <p:nvSpPr>
          <p:cNvPr id="45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Objem okolo 1450 cm</a:t>
            </a:r>
            <a:r>
              <a:rPr lang="cs-CZ" sz="2000" strike="noStrike" baseline="30000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 (ml)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Hmotnost 1 300 – 1 400 g (okolo 2% tělesné hmotnosti)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Obsahuje 50 – 100 milionů neuronů (nervových buněk) </a:t>
            </a:r>
            <a:endParaRPr/>
          </a:p>
        </p:txBody>
      </p:sp>
      <p:pic>
        <p:nvPicPr>
          <p:cNvPr id="46" name="Obrázek 3" descr=""/>
          <p:cNvPicPr/>
          <p:nvPr/>
        </p:nvPicPr>
        <p:blipFill>
          <a:blip r:embed="rId1"/>
          <a:stretch/>
        </p:blipFill>
        <p:spPr>
          <a:xfrm>
            <a:off x="1342800" y="3342600"/>
            <a:ext cx="3691440" cy="302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  <a:ea typeface="DejaVu Sans"/>
              </a:rPr>
              <a:t>Mozek - rekordy</a:t>
            </a:r>
            <a:endParaRPr/>
          </a:p>
        </p:txBody>
      </p:sp>
      <p:sp>
        <p:nvSpPr>
          <p:cNvPr id="48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Anatole France (Historie našich dnů, Ostrov tučňáků, Vzpoura andělů, …): Mozek o hmotnosti 1017 gramů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Ivan Sergejevič Turgeněv (Lovcovy zápisky, Otcové a děti, Měsíc ve vsi): Mozek o hmotnosti 2012 gramů </a:t>
            </a:r>
            <a:endParaRPr/>
          </a:p>
        </p:txBody>
      </p:sp>
      <p:pic>
        <p:nvPicPr>
          <p:cNvPr id="49" name="Obrázek 3" descr=""/>
          <p:cNvPicPr/>
          <p:nvPr/>
        </p:nvPicPr>
        <p:blipFill>
          <a:blip r:embed="rId1"/>
          <a:stretch/>
        </p:blipFill>
        <p:spPr>
          <a:xfrm>
            <a:off x="10800000" y="1872000"/>
            <a:ext cx="1295640" cy="1583640"/>
          </a:xfrm>
          <a:prstGeom prst="rect">
            <a:avLst/>
          </a:prstGeom>
          <a:ln>
            <a:noFill/>
          </a:ln>
        </p:spPr>
      </p:pic>
      <p:pic>
        <p:nvPicPr>
          <p:cNvPr id="50" name="Obrázek 4" descr=""/>
          <p:cNvPicPr/>
          <p:nvPr/>
        </p:nvPicPr>
        <p:blipFill>
          <a:blip r:embed="rId2"/>
          <a:stretch/>
        </p:blipFill>
        <p:spPr>
          <a:xfrm>
            <a:off x="1944000" y="3960000"/>
            <a:ext cx="1459440" cy="193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  <a:ea typeface="DejaVu Sans"/>
              </a:rPr>
              <a:t>Mozek</a:t>
            </a:r>
            <a:endParaRPr/>
          </a:p>
        </p:txBody>
      </p:sp>
      <p:sp>
        <p:nvSpPr>
          <p:cNvPr id="52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Orgán řídící většinu aktivit těla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Jediný orgán, který je schopen provádět úkony na základě předchozích zkušeností (uložených informací), současných událostí a budoucích záměrů 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53" name="Obrázek 3" descr=""/>
          <p:cNvPicPr/>
          <p:nvPr/>
        </p:nvPicPr>
        <p:blipFill>
          <a:blip r:embed="rId1"/>
          <a:stretch/>
        </p:blipFill>
        <p:spPr>
          <a:xfrm>
            <a:off x="2875320" y="3285720"/>
            <a:ext cx="5249520" cy="3244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  <a:ea typeface="DejaVu Sans"/>
              </a:rPr>
              <a:t>Mozek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Mozek se skládá z 5 částí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(Někdy se uvádí 6)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Koncový mozek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Mozeček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Mezimozek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Střední mozek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(Most, Varolův most)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Prodloužená mícha 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56" name="Obrázek 3" descr=""/>
          <p:cNvPicPr/>
          <p:nvPr/>
        </p:nvPicPr>
        <p:blipFill>
          <a:blip r:embed="rId1"/>
          <a:stretch/>
        </p:blipFill>
        <p:spPr>
          <a:xfrm>
            <a:off x="4941720" y="1575720"/>
            <a:ext cx="6882480" cy="4254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  <a:ea typeface="DejaVu Sans"/>
              </a:rPr>
              <a:t>Koncový mozek (Telencephalon)</a:t>
            </a:r>
            <a:endParaRPr/>
          </a:p>
        </p:txBody>
      </p:sp>
      <p:sp>
        <p:nvSpPr>
          <p:cNvPr id="58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Koncový mozek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Největší, nejvíce vyvinutá část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Mohutně zvrásněná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Tvořen dvěma polokoulemi (hemisférami)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Řídí většinu tělesných aktivit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Centrum duševních aktivit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  <a:ea typeface="DejaVu Sans"/>
              </a:rPr>
              <a:t>(Rozhodování, řeč, učení, paměť, představivost)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6613920" y="1437480"/>
            <a:ext cx="5121720" cy="360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  <a:ea typeface="DejaVu Sans"/>
              </a:rPr>
              <a:t>Organizace šedé kůry mozkové</a:t>
            </a:r>
            <a:endParaRPr/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1414440" y="1374480"/>
            <a:ext cx="10105560" cy="539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