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58" r:id="rId4"/>
    <p:sldId id="279" r:id="rId5"/>
    <p:sldId id="275" r:id="rId6"/>
    <p:sldId id="276" r:id="rId7"/>
    <p:sldId id="277" r:id="rId8"/>
    <p:sldId id="274" r:id="rId9"/>
  </p:sldIdLst>
  <p:sldSz cx="12192000" cy="6858000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5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20770" y="1822487"/>
            <a:ext cx="11447253" cy="1659118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cs-CZ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NEZAMĚSTNANOST</a:t>
            </a:r>
            <a:b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863406"/>
          </a:xfrm>
        </p:spPr>
        <p:txBody>
          <a:bodyPr>
            <a:normAutofit fontScale="85000" lnSpcReduction="20000"/>
          </a:bodyPr>
          <a:lstStyle/>
          <a:p>
            <a:pPr algn="l"/>
            <a:endParaRPr lang="cs-CZ" dirty="0"/>
          </a:p>
          <a:p>
            <a:pPr algn="l">
              <a:spcBef>
                <a:spcPts val="3000"/>
              </a:spcBef>
            </a:pP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STŘEDNÍ ŠKOLA KNIŽNÍ KULTURY</a:t>
            </a:r>
          </a:p>
          <a:p>
            <a:pPr algn="l"/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Třída: KN 1</a:t>
            </a:r>
          </a:p>
          <a:p>
            <a:pPr algn="l"/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Hodina: 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24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Datum: 7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. 05. </a:t>
            </a: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30872119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6842D7B5-E62E-410A-A2AE-2D738A86512B}"/>
              </a:ext>
            </a:extLst>
          </p:cNvPr>
          <p:cNvSpPr/>
          <p:nvPr/>
        </p:nvSpPr>
        <p:spPr>
          <a:xfrm>
            <a:off x="448573" y="1035170"/>
            <a:ext cx="10560803" cy="546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endParaRPr lang="cs-CZ" sz="4000" b="1" dirty="0" smtClean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pPr marL="457200" indent="-457200">
              <a:spcBef>
                <a:spcPts val="3000"/>
              </a:spcBef>
              <a:buFont typeface="Wingdings" panose="05000000000000000000" pitchFamily="2" charset="2"/>
              <a:buChar char="q"/>
            </a:pPr>
            <a:r>
              <a:rPr lang="cs-CZ" sz="2800" dirty="0" smtClean="0">
                <a:solidFill>
                  <a:srgbClr val="7030A0"/>
                </a:solidFill>
                <a:latin typeface="Arial" panose="020B0604020202020204" pitchFamily="34" charset="0"/>
              </a:rPr>
              <a:t>Většinu lidí nezajímá výše hrubého domácího produktu (HDP), míra ekonomického růstu, množství peněz v oběhu ani schodek platební bilance.</a:t>
            </a:r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cs-CZ" sz="2800" dirty="0" smtClean="0">
                <a:solidFill>
                  <a:srgbClr val="7030A0"/>
                </a:solidFill>
                <a:latin typeface="Arial" panose="020B0604020202020204" pitchFamily="34" charset="0"/>
              </a:rPr>
              <a:t>Nejdůležitějším ekonomickým ukazatelem pro všechny neekonomy je </a:t>
            </a:r>
            <a:r>
              <a:rPr lang="cs-CZ" sz="2800" b="1" u="sng" dirty="0" smtClean="0">
                <a:solidFill>
                  <a:srgbClr val="7030A0"/>
                </a:solidFill>
                <a:latin typeface="Arial" panose="020B0604020202020204" pitchFamily="34" charset="0"/>
              </a:rPr>
              <a:t>míra nezaměstnanosti</a:t>
            </a:r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cs-CZ" sz="2800" dirty="0" smtClean="0">
                <a:solidFill>
                  <a:srgbClr val="7030A0"/>
                </a:solidFill>
                <a:latin typeface="Arial" panose="020B0604020202020204" pitchFamily="34" charset="0"/>
              </a:rPr>
              <a:t>Nezaměstnanost se pojí s nižší životní úrovní</a:t>
            </a:r>
          </a:p>
          <a:p>
            <a:pPr>
              <a:spcBef>
                <a:spcPts val="1800"/>
              </a:spcBef>
            </a:pPr>
            <a:endParaRPr lang="cs-CZ" sz="2800" dirty="0" smtClean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pPr>
              <a:spcBef>
                <a:spcPts val="1800"/>
              </a:spcBef>
            </a:pPr>
            <a:endParaRPr lang="cs-CZ" sz="2800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80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704088" y="118872"/>
            <a:ext cx="10149840" cy="6478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endParaRPr lang="cs-CZ" sz="2800" dirty="0" smtClean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pPr algn="ctr"/>
            <a:r>
              <a:rPr lang="cs-CZ" sz="4000" b="1" dirty="0" smtClean="0">
                <a:solidFill>
                  <a:srgbClr val="7030A0"/>
                </a:solidFill>
                <a:latin typeface="Arial" panose="020B0604020202020204" pitchFamily="34" charset="0"/>
              </a:rPr>
              <a:t>TYPY NEZAMĚSTNANOSTI</a:t>
            </a:r>
            <a:endParaRPr lang="cs-CZ" sz="4000" b="1" dirty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endParaRPr lang="cs-CZ" sz="2800" dirty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cs-CZ" sz="2800" b="1" u="sng" dirty="0" smtClean="0">
                <a:solidFill>
                  <a:srgbClr val="7030A0"/>
                </a:solidFill>
                <a:latin typeface="Arial" panose="020B0604020202020204" pitchFamily="34" charset="0"/>
              </a:rPr>
              <a:t>Registrovaná nezaměstnanost </a:t>
            </a:r>
            <a:r>
              <a:rPr lang="cs-CZ" sz="2800" dirty="0">
                <a:solidFill>
                  <a:srgbClr val="7030A0"/>
                </a:solidFill>
                <a:latin typeface="Arial" panose="020B0604020202020204" pitchFamily="34" charset="0"/>
              </a:rPr>
              <a:t> </a:t>
            </a:r>
            <a:r>
              <a:rPr lang="cs-CZ" sz="2800" dirty="0" smtClean="0">
                <a:solidFill>
                  <a:srgbClr val="7030A0"/>
                </a:solidFill>
                <a:latin typeface="Arial" panose="020B0604020202020204" pitchFamily="34" charset="0"/>
              </a:rPr>
              <a:t>ukazuje, kolik lidí se hlásí na úřadech práce, protože chtějí pobírat podporu v nezaměstnanosti i protože doufají, že jim úřad práce pomůže najít místo. </a:t>
            </a:r>
            <a:endParaRPr lang="cs-CZ" sz="2800" dirty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cs-CZ" sz="2800" b="1" u="sng" dirty="0" smtClean="0">
                <a:solidFill>
                  <a:srgbClr val="7030A0"/>
                </a:solidFill>
                <a:latin typeface="Arial" panose="020B0604020202020204" pitchFamily="34" charset="0"/>
              </a:rPr>
              <a:t>Obecná míra nezaměstnanosti</a:t>
            </a:r>
            <a:r>
              <a:rPr lang="cs-CZ" sz="2800" b="1" dirty="0" smtClean="0">
                <a:solidFill>
                  <a:srgbClr val="7030A0"/>
                </a:solidFill>
                <a:latin typeface="Arial" panose="020B0604020202020204" pitchFamily="34" charset="0"/>
              </a:rPr>
              <a:t> </a:t>
            </a:r>
            <a:r>
              <a:rPr lang="cs-CZ" sz="2800" dirty="0" smtClean="0">
                <a:solidFill>
                  <a:srgbClr val="7030A0"/>
                </a:solidFill>
                <a:latin typeface="Arial" panose="020B0604020202020204" pitchFamily="34" charset="0"/>
              </a:rPr>
              <a:t>je procentuální podíl nezaměstnaných na celkové pracovní síle (všechny osoby starší 15 let, které jsou buď zaměstnané nebo nezaměstnané)</a:t>
            </a:r>
            <a:endParaRPr lang="cs-CZ" sz="2800" dirty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pPr>
              <a:spcBef>
                <a:spcPts val="1800"/>
              </a:spcBef>
            </a:pPr>
            <a:r>
              <a:rPr lang="cs-CZ" sz="2000" i="1" dirty="0" smtClean="0">
                <a:solidFill>
                  <a:srgbClr val="7030A0"/>
                </a:solidFill>
                <a:latin typeface="Arial" panose="020B0604020202020204" pitchFamily="34" charset="0"/>
              </a:rPr>
              <a:t>Nezaměstnaný je člověk, kterému je alespoň 15 let, je bez práce a je připraven nastoupit do práce nejpozději do 14 dnů. Studenti, matky na mateřské nebo důchodci nejsou nezaměstnaní, ale </a:t>
            </a:r>
            <a:r>
              <a:rPr lang="cs-CZ" sz="2000" b="1" i="1" dirty="0" smtClean="0">
                <a:solidFill>
                  <a:srgbClr val="7030A0"/>
                </a:solidFill>
                <a:latin typeface="Arial" panose="020B0604020202020204" pitchFamily="34" charset="0"/>
              </a:rPr>
              <a:t>ekonomicky neaktivní</a:t>
            </a:r>
            <a:r>
              <a:rPr lang="cs-CZ" sz="2000" i="1" dirty="0" smtClean="0">
                <a:solidFill>
                  <a:srgbClr val="7030A0"/>
                </a:solidFill>
                <a:latin typeface="Arial" panose="020B0604020202020204" pitchFamily="34" charset="0"/>
              </a:rPr>
              <a:t>.</a:t>
            </a:r>
            <a:endParaRPr lang="cs-CZ" sz="2800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565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14400" y="876300"/>
            <a:ext cx="10077450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cs-CZ" sz="2800" b="1" dirty="0" smtClean="0">
                <a:solidFill>
                  <a:srgbClr val="7030A0"/>
                </a:solidFill>
                <a:latin typeface="Arial" panose="020B0604020202020204" pitchFamily="34" charset="0"/>
              </a:rPr>
              <a:t>Míra registrované nezaměstnanosti =</a:t>
            </a:r>
          </a:p>
          <a:p>
            <a:pPr>
              <a:spcBef>
                <a:spcPts val="1800"/>
              </a:spcBef>
            </a:pPr>
            <a:endParaRPr lang="cs-CZ" b="1" dirty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pPr>
              <a:spcBef>
                <a:spcPts val="1800"/>
              </a:spcBef>
            </a:pPr>
            <a:endParaRPr lang="cs-CZ" b="1" dirty="0" smtClean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pPr>
              <a:spcBef>
                <a:spcPts val="1800"/>
              </a:spcBef>
            </a:pPr>
            <a:r>
              <a:rPr lang="cs-CZ" b="1" dirty="0" smtClean="0">
                <a:solidFill>
                  <a:srgbClr val="7030A0"/>
                </a:solidFill>
                <a:latin typeface="Arial" panose="020B0604020202020204" pitchFamily="34" charset="0"/>
              </a:rPr>
              <a:t>                               </a:t>
            </a:r>
            <a:r>
              <a:rPr lang="cs-CZ" sz="2800" b="1" dirty="0" smtClean="0">
                <a:solidFill>
                  <a:srgbClr val="7030A0"/>
                </a:solidFill>
                <a:latin typeface="Arial" panose="020B0604020202020204" pitchFamily="34" charset="0"/>
              </a:rPr>
              <a:t>počet nezaměstnaných</a:t>
            </a:r>
          </a:p>
          <a:p>
            <a:r>
              <a:rPr lang="cs-CZ" b="1" dirty="0" smtClean="0">
                <a:solidFill>
                  <a:srgbClr val="7030A0"/>
                </a:solidFill>
                <a:latin typeface="Arial" panose="020B0604020202020204" pitchFamily="34" charset="0"/>
              </a:rPr>
              <a:t>=   ------------------------------------------------------------------------------------------------------------ * </a:t>
            </a:r>
            <a:r>
              <a:rPr lang="cs-CZ" sz="2800" b="1" dirty="0" smtClean="0">
                <a:solidFill>
                  <a:srgbClr val="7030A0"/>
                </a:solidFill>
                <a:latin typeface="Arial" panose="020B0604020202020204" pitchFamily="34" charset="0"/>
              </a:rPr>
              <a:t>100</a:t>
            </a:r>
          </a:p>
          <a:p>
            <a:r>
              <a:rPr lang="cs-CZ" sz="2800" b="1" dirty="0" smtClean="0">
                <a:solidFill>
                  <a:srgbClr val="7030A0"/>
                </a:solidFill>
                <a:latin typeface="Arial" panose="020B0604020202020204" pitchFamily="34" charset="0"/>
              </a:rPr>
              <a:t>     počet zaměstnaných + počet nezaměstnaných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8613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2960" y="543455"/>
            <a:ext cx="10168128" cy="595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cs-CZ" sz="2800" b="1" dirty="0" smtClean="0">
                <a:solidFill>
                  <a:srgbClr val="7030A0"/>
                </a:solidFill>
                <a:latin typeface="Arial" panose="020B0604020202020204" pitchFamily="34" charset="0"/>
              </a:rPr>
              <a:t>Ne všichni nezaměstnaní jsou nezaměstnaní ze stejného důvodu. Rozlišujeme proto 4 druhy nezaměstnanosti:</a:t>
            </a:r>
          </a:p>
          <a:p>
            <a:endParaRPr lang="cs-CZ" sz="2800" dirty="0"/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cs-CZ" sz="2800" b="1" dirty="0" smtClean="0">
                <a:solidFill>
                  <a:srgbClr val="7030A0"/>
                </a:solidFill>
                <a:latin typeface="Arial" panose="020B0604020202020204" pitchFamily="34" charset="0"/>
              </a:rPr>
              <a:t>Frikční nezaměstnanost </a:t>
            </a:r>
            <a:r>
              <a:rPr lang="cs-CZ" sz="2800" dirty="0" smtClean="0">
                <a:solidFill>
                  <a:srgbClr val="7030A0"/>
                </a:solidFill>
                <a:latin typeface="Arial" panose="020B0604020202020204" pitchFamily="34" charset="0"/>
              </a:rPr>
              <a:t>– krátkodobá nezaměstnanost způsobená tím, že lidé hledají pracovní místo (pracovníci mají různé schopnosti, preference, stěhování za prací ..)</a:t>
            </a:r>
            <a:endParaRPr lang="cs-CZ" sz="2800" dirty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cs-CZ" sz="2800" b="1" dirty="0" smtClean="0">
                <a:solidFill>
                  <a:srgbClr val="7030A0"/>
                </a:solidFill>
                <a:latin typeface="Arial" panose="020B0604020202020204" pitchFamily="34" charset="0"/>
              </a:rPr>
              <a:t>Sezónní nezaměstnanost </a:t>
            </a:r>
            <a:r>
              <a:rPr lang="cs-CZ" sz="2800" dirty="0" smtClean="0">
                <a:solidFill>
                  <a:srgbClr val="7030A0"/>
                </a:solidFill>
                <a:latin typeface="Arial" panose="020B0604020202020204" pitchFamily="34" charset="0"/>
              </a:rPr>
              <a:t>– souvisí s tím, že některé druhy práce je možné vykonávat jen v určitých ročních obdobích (zemědělství, stavebnictví, cestovní ruch …)</a:t>
            </a:r>
            <a:endParaRPr lang="cs-CZ" sz="2800" dirty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cs-CZ" sz="2800" b="1" dirty="0" smtClean="0">
                <a:solidFill>
                  <a:srgbClr val="7030A0"/>
                </a:solidFill>
                <a:latin typeface="Arial" panose="020B0604020202020204" pitchFamily="34" charset="0"/>
              </a:rPr>
              <a:t>Strukturální nezaměstnanost </a:t>
            </a:r>
            <a:r>
              <a:rPr lang="cs-CZ" sz="2800" dirty="0" smtClean="0">
                <a:solidFill>
                  <a:srgbClr val="7030A0"/>
                </a:solidFill>
                <a:latin typeface="Arial" panose="020B0604020202020204" pitchFamily="34" charset="0"/>
              </a:rPr>
              <a:t>– vzniká, pokud více lidí na trhu práce nabízí práci, než kolik pracovních míst poptávají firmy</a:t>
            </a:r>
            <a:endParaRPr lang="cs-CZ" sz="2800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25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8408" y="749808"/>
            <a:ext cx="10158984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pPr lvl="1" indent="-457200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cs-CZ" sz="2800" b="1" dirty="0" smtClean="0">
                <a:solidFill>
                  <a:srgbClr val="7030A0"/>
                </a:solidFill>
                <a:latin typeface="Arial" panose="020B0604020202020204" pitchFamily="34" charset="0"/>
              </a:rPr>
              <a:t>Cyklická nezaměstnanost </a:t>
            </a:r>
            <a:r>
              <a:rPr lang="cs-CZ" sz="2800" dirty="0" smtClean="0">
                <a:solidFill>
                  <a:srgbClr val="7030A0"/>
                </a:solidFill>
                <a:latin typeface="Arial" panose="020B0604020202020204" pitchFamily="34" charset="0"/>
              </a:rPr>
              <a:t>– vzniká v důsledku hospodářských krizí, pokud je ekonomika v recesi, zaměstnavatelé propouštějí.</a:t>
            </a:r>
          </a:p>
          <a:p>
            <a:pPr lvl="1" indent="-457200">
              <a:spcBef>
                <a:spcPts val="1800"/>
              </a:spcBef>
              <a:buFont typeface="Wingdings" panose="05000000000000000000" pitchFamily="2" charset="2"/>
              <a:buChar char="q"/>
            </a:pPr>
            <a:endParaRPr lang="cs-CZ" sz="2800" dirty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pPr marL="0" lvl="1">
              <a:spcBef>
                <a:spcPts val="1800"/>
              </a:spcBef>
            </a:pPr>
            <a:r>
              <a:rPr lang="cs-CZ" sz="2800" dirty="0" smtClean="0">
                <a:solidFill>
                  <a:srgbClr val="7030A0"/>
                </a:solidFill>
                <a:latin typeface="Arial" panose="020B0604020202020204" pitchFamily="34" charset="0"/>
              </a:rPr>
              <a:t>POKUD EKONOMIKA ROSTE, NEZAMĚSTNANOST KLESÁ A NAOPAK.</a:t>
            </a:r>
          </a:p>
          <a:p>
            <a:pPr>
              <a:spcBef>
                <a:spcPts val="1800"/>
              </a:spcBef>
            </a:pPr>
            <a:endParaRPr lang="cs-CZ" sz="2800" b="1" dirty="0" smtClean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57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77240" y="471636"/>
            <a:ext cx="9976104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1800"/>
              </a:spcBef>
            </a:pPr>
            <a:r>
              <a:rPr lang="cs-CZ" sz="2800" b="1" u="sng" dirty="0" smtClean="0">
                <a:solidFill>
                  <a:srgbClr val="7030A0"/>
                </a:solidFill>
                <a:latin typeface="Arial" panose="020B0604020202020204" pitchFamily="34" charset="0"/>
              </a:rPr>
              <a:t>Dobrovolná nezaměstnanost</a:t>
            </a:r>
            <a:r>
              <a:rPr lang="cs-CZ" sz="2800" b="1" dirty="0" smtClean="0">
                <a:solidFill>
                  <a:srgbClr val="7030A0"/>
                </a:solidFill>
                <a:latin typeface="Arial" panose="020B0604020202020204" pitchFamily="34" charset="0"/>
              </a:rPr>
              <a:t> </a:t>
            </a:r>
            <a:r>
              <a:rPr lang="cs-CZ" sz="2800" dirty="0" smtClean="0">
                <a:solidFill>
                  <a:srgbClr val="7030A0"/>
                </a:solidFill>
                <a:latin typeface="Arial" panose="020B0604020202020204" pitchFamily="34" charset="0"/>
              </a:rPr>
              <a:t>– je dána tím, že někteří lidé nechtějí být po určitou dobu zaměstnáni. Nabízená mzda je pro ně příliš nízká, nevyhovuje jim vzdálenost do zaměstnání …</a:t>
            </a:r>
            <a:endParaRPr lang="cs-CZ" sz="2800" dirty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pPr marL="0" lvl="1">
              <a:spcBef>
                <a:spcPts val="1800"/>
              </a:spcBef>
            </a:pPr>
            <a:r>
              <a:rPr lang="cs-CZ" sz="2800" b="1" u="sng" dirty="0" smtClean="0">
                <a:solidFill>
                  <a:srgbClr val="7030A0"/>
                </a:solidFill>
                <a:latin typeface="Arial" panose="020B0604020202020204" pitchFamily="34" charset="0"/>
              </a:rPr>
              <a:t>Nedobrovolná nezaměstnanost</a:t>
            </a:r>
            <a:r>
              <a:rPr lang="cs-CZ" sz="2800" b="1" dirty="0" smtClean="0">
                <a:solidFill>
                  <a:srgbClr val="7030A0"/>
                </a:solidFill>
                <a:latin typeface="Arial" panose="020B0604020202020204" pitchFamily="34" charset="0"/>
              </a:rPr>
              <a:t> </a:t>
            </a:r>
            <a:r>
              <a:rPr lang="cs-CZ" sz="2800" dirty="0" smtClean="0">
                <a:solidFill>
                  <a:srgbClr val="7030A0"/>
                </a:solidFill>
                <a:latin typeface="Arial" panose="020B0604020202020204" pitchFamily="34" charset="0"/>
              </a:rPr>
              <a:t>– je dána tím, že není k dispozici dostatek pracovních míst, tj. počet nezaměstnaných převyšuje počet volných pracovních míst</a:t>
            </a:r>
            <a:endParaRPr lang="cs-CZ" sz="2800" dirty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pPr marL="0" lvl="1">
              <a:spcBef>
                <a:spcPts val="1800"/>
              </a:spcBef>
            </a:pPr>
            <a:endParaRPr lang="cs-CZ" sz="2800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80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67646" y="363974"/>
            <a:ext cx="10321689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>
                <a:solidFill>
                  <a:srgbClr val="7030A0"/>
                </a:solidFill>
                <a:latin typeface="Arial" panose="020B0604020202020204" pitchFamily="34" charset="0"/>
              </a:rPr>
              <a:t>ÚKOLY: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cs-CZ" dirty="0" smtClean="0">
                <a:solidFill>
                  <a:srgbClr val="7030A0"/>
                </a:solidFill>
                <a:latin typeface="Arial" panose="020B0604020202020204" pitchFamily="34" charset="0"/>
              </a:rPr>
              <a:t>Vyhledejte aktuální míru nezaměstnanosti v České republice. Uveďte, ke kterému datu je tento údaj </a:t>
            </a:r>
            <a:r>
              <a:rPr lang="cs-CZ" dirty="0" smtClean="0">
                <a:solidFill>
                  <a:srgbClr val="7030A0"/>
                </a:solidFill>
                <a:latin typeface="Arial" panose="020B0604020202020204" pitchFamily="34" charset="0"/>
              </a:rPr>
              <a:t>platný a zda se jedná o </a:t>
            </a:r>
            <a:r>
              <a:rPr lang="cs-CZ" dirty="0" smtClean="0">
                <a:solidFill>
                  <a:srgbClr val="7030A0"/>
                </a:solidFill>
                <a:latin typeface="Arial" panose="020B0604020202020204" pitchFamily="34" charset="0"/>
              </a:rPr>
              <a:t>registrovanou míru nezaměstnanosti nebo o obecnou míru </a:t>
            </a:r>
            <a:r>
              <a:rPr lang="cs-CZ" dirty="0" smtClean="0">
                <a:solidFill>
                  <a:srgbClr val="7030A0"/>
                </a:solidFill>
                <a:latin typeface="Arial" panose="020B0604020202020204" pitchFamily="34" charset="0"/>
              </a:rPr>
              <a:t>nezaměstnanosti.</a:t>
            </a:r>
            <a:endParaRPr lang="cs-CZ" b="1" u="sng" dirty="0" smtClean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cs-CZ" dirty="0" smtClean="0">
                <a:solidFill>
                  <a:srgbClr val="7030A0"/>
                </a:solidFill>
                <a:latin typeface="Arial" panose="020B0604020202020204" pitchFamily="34" charset="0"/>
              </a:rPr>
              <a:t>Napište esej/úvahu </a:t>
            </a:r>
            <a:r>
              <a:rPr lang="cs-CZ" dirty="0">
                <a:solidFill>
                  <a:srgbClr val="7030A0"/>
                </a:solidFill>
                <a:latin typeface="Arial" panose="020B0604020202020204" pitchFamily="34" charset="0"/>
              </a:rPr>
              <a:t>na téma </a:t>
            </a:r>
            <a:r>
              <a:rPr lang="cs-CZ" dirty="0" smtClean="0">
                <a:solidFill>
                  <a:srgbClr val="7030A0"/>
                </a:solidFill>
                <a:latin typeface="Arial" panose="020B0604020202020204" pitchFamily="34" charset="0"/>
              </a:rPr>
              <a:t>„Proč se nezaměstnanost  </a:t>
            </a:r>
            <a:r>
              <a:rPr lang="cs-CZ" dirty="0">
                <a:solidFill>
                  <a:srgbClr val="7030A0"/>
                </a:solidFill>
                <a:latin typeface="Arial" panose="020B0604020202020204" pitchFamily="34" charset="0"/>
              </a:rPr>
              <a:t>pojí s nižší životní </a:t>
            </a:r>
            <a:r>
              <a:rPr lang="cs-CZ" dirty="0" smtClean="0">
                <a:solidFill>
                  <a:srgbClr val="7030A0"/>
                </a:solidFill>
                <a:latin typeface="Arial" panose="020B0604020202020204" pitchFamily="34" charset="0"/>
              </a:rPr>
              <a:t>úrovní“ nebo na téma „</a:t>
            </a:r>
            <a:r>
              <a:rPr lang="cs-CZ" dirty="0">
                <a:solidFill>
                  <a:srgbClr val="7030A0"/>
                </a:solidFill>
                <a:latin typeface="Arial" panose="020B0604020202020204" pitchFamily="34" charset="0"/>
              </a:rPr>
              <a:t> </a:t>
            </a:r>
            <a:r>
              <a:rPr lang="cs-CZ" dirty="0" smtClean="0">
                <a:solidFill>
                  <a:srgbClr val="7030A0"/>
                </a:solidFill>
                <a:latin typeface="Arial" panose="020B0604020202020204" pitchFamily="34" charset="0"/>
              </a:rPr>
              <a:t>Pokud ekonomika roste, nezaměstnanost klesá a naopak“.                                            </a:t>
            </a:r>
            <a:r>
              <a:rPr lang="cs-CZ" b="1" dirty="0" smtClean="0">
                <a:solidFill>
                  <a:srgbClr val="7030A0"/>
                </a:solidFill>
                <a:latin typeface="Arial" panose="020B0604020202020204" pitchFamily="34" charset="0"/>
              </a:rPr>
              <a:t>MŮŽETE SI VYBRAT JEDNO Z </a:t>
            </a:r>
            <a:r>
              <a:rPr lang="cs-CZ" b="1" dirty="0" smtClean="0">
                <a:solidFill>
                  <a:srgbClr val="7030A0"/>
                </a:solidFill>
                <a:latin typeface="Arial" panose="020B0604020202020204" pitchFamily="34" charset="0"/>
              </a:rPr>
              <a:t>TÉMAT. </a:t>
            </a:r>
            <a:r>
              <a:rPr lang="cs-CZ" b="1" smtClean="0">
                <a:solidFill>
                  <a:srgbClr val="7030A0"/>
                </a:solidFill>
                <a:latin typeface="Arial" panose="020B0604020202020204" pitchFamily="34" charset="0"/>
              </a:rPr>
              <a:t>ROZSAH TEXTU NA STRANU A4.</a:t>
            </a:r>
            <a:endParaRPr lang="cs-CZ" b="1" dirty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endParaRPr lang="cs-CZ" b="1" u="sng" dirty="0" smtClean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pPr>
              <a:spcBef>
                <a:spcPts val="2400"/>
              </a:spcBef>
            </a:pPr>
            <a:r>
              <a:rPr lang="cs-CZ" b="1" i="1" dirty="0" smtClean="0">
                <a:solidFill>
                  <a:srgbClr val="FF0000"/>
                </a:solidFill>
                <a:latin typeface="Arial" panose="020B0604020202020204" pitchFamily="34" charset="0"/>
              </a:rPr>
              <a:t>Zpracované odpovědi zašlete, prosím, nejpozději do </a:t>
            </a:r>
            <a:r>
              <a:rPr lang="cs-CZ" b="1" i="1" dirty="0">
                <a:solidFill>
                  <a:srgbClr val="FF0000"/>
                </a:solidFill>
                <a:latin typeface="Arial" panose="020B0604020202020204" pitchFamily="34" charset="0"/>
              </a:rPr>
              <a:t>9</a:t>
            </a:r>
            <a:r>
              <a:rPr lang="cs-CZ" b="1" i="1" dirty="0" smtClean="0">
                <a:solidFill>
                  <a:srgbClr val="FF0000"/>
                </a:solidFill>
                <a:latin typeface="Arial" panose="020B0604020202020204" pitchFamily="34" charset="0"/>
              </a:rPr>
              <a:t>. </a:t>
            </a:r>
            <a:r>
              <a:rPr lang="cs-CZ" b="1" i="1" dirty="0" smtClean="0">
                <a:solidFill>
                  <a:srgbClr val="FF0000"/>
                </a:solidFill>
                <a:latin typeface="Arial" panose="020B0604020202020204" pitchFamily="34" charset="0"/>
              </a:rPr>
              <a:t>5. 2020 na moji email adresu. Úkol je povinný. </a:t>
            </a:r>
          </a:p>
        </p:txBody>
      </p:sp>
    </p:spTree>
    <p:extLst>
      <p:ext uri="{BB962C8B-B14F-4D97-AF65-F5344CB8AC3E}">
        <p14:creationId xmlns:p14="http://schemas.microsoft.com/office/powerpoint/2010/main" val="164818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1023</TotalTime>
  <Words>433</Words>
  <Application>Microsoft Office PowerPoint</Application>
  <PresentationFormat>Širokoúhlá obrazovka</PresentationFormat>
  <Paragraphs>38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Wingdings</vt:lpstr>
      <vt:lpstr>Wingdings 3</vt:lpstr>
      <vt:lpstr>Fazeta</vt:lpstr>
      <vt:lpstr> NEZAMĚSTNANOST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ukazatele</dc:title>
  <dc:creator>Adam Havlíček</dc:creator>
  <cp:lastModifiedBy>HAVLÍČKOVÁ Stanislava</cp:lastModifiedBy>
  <cp:revision>121</cp:revision>
  <cp:lastPrinted>2019-10-21T17:04:25Z</cp:lastPrinted>
  <dcterms:created xsi:type="dcterms:W3CDTF">2016-12-04T16:12:21Z</dcterms:created>
  <dcterms:modified xsi:type="dcterms:W3CDTF">2020-05-04T07:40:01Z</dcterms:modified>
  <cp:category>Veřejné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SOB-DocumentTagging.ClassificationMark.P00">
    <vt:lpwstr>&lt;ClassificationMark xmlns:xsi="http://www.w3.org/2001/XMLSchema-instance" xmlns:xsd="http://www.w3.org/2001/XMLSchema" margin="NaN" class="C0" owner="Adam Havlíček" position="BottomMiddle" marginX="0" marginY="0" classifiedOn="2020-03-29T17:44:58.880</vt:lpwstr>
  </property>
  <property fmtid="{D5CDD505-2E9C-101B-9397-08002B2CF9AE}" pid="3" name="CSOB-DocumentTagging.ClassificationMark.P01">
    <vt:lpwstr>6153+02:00" showPrintedBy="false" showPrintDate="false" language="cs" ApplicationVersion="Microsoft PowerPoint, 15.0" addinVersion="5.10.4.22" template="CSOB"&gt;&lt;history bulk="false" class="Veřejné" code="C0" user="HAVLÍČKOVÁ Stanislava" date="2020-03-</vt:lpwstr>
  </property>
  <property fmtid="{D5CDD505-2E9C-101B-9397-08002B2CF9AE}" pid="4" name="CSOB-DocumentTagging.ClassificationMark.P02">
    <vt:lpwstr>29T17:44:58.9876681+02:00" /&gt;&lt;recipients /&gt;&lt;documentOwners /&gt;&lt;/ClassificationMark&gt;</vt:lpwstr>
  </property>
  <property fmtid="{D5CDD505-2E9C-101B-9397-08002B2CF9AE}" pid="5" name="CSOB-DocumentTagging.ClassificationMark">
    <vt:lpwstr>￼PARTS:3</vt:lpwstr>
  </property>
  <property fmtid="{D5CDD505-2E9C-101B-9397-08002B2CF9AE}" pid="6" name="CSOB-DocumentClasification">
    <vt:lpwstr>Veřejné</vt:lpwstr>
  </property>
  <property fmtid="{D5CDD505-2E9C-101B-9397-08002B2CF9AE}" pid="7" name="CSOB-DLP">
    <vt:lpwstr>CSOB-DLP:TAGPublic</vt:lpwstr>
  </property>
</Properties>
</file>