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8" r:id="rId4"/>
    <p:sldId id="279" r:id="rId5"/>
    <p:sldId id="275" r:id="rId6"/>
    <p:sldId id="276" r:id="rId7"/>
    <p:sldId id="277" r:id="rId8"/>
    <p:sldId id="274" r:id="rId9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20770" y="485774"/>
            <a:ext cx="11447253" cy="3800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MAKROEKONOMIE</a:t>
            </a:r>
            <a:b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vs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MIKROEKONOMIE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63406"/>
          </a:xfrm>
        </p:spPr>
        <p:txBody>
          <a:bodyPr>
            <a:normAutofit fontScale="85000" lnSpcReduction="20000"/>
          </a:bodyPr>
          <a:lstStyle/>
          <a:p>
            <a:pPr algn="l"/>
            <a:endParaRPr lang="cs-CZ" dirty="0"/>
          </a:p>
          <a:p>
            <a:pPr algn="l">
              <a:spcBef>
                <a:spcPts val="3000"/>
              </a:spcBef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STŘEDNÍ ŠKOLA KNIŽNÍ KULTURY</a:t>
            </a:r>
          </a:p>
          <a:p>
            <a:pPr algn="l"/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Třída: KN 1</a:t>
            </a:r>
          </a:p>
          <a:p>
            <a:pPr algn="l"/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Hodina: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26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Datum: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28.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05. 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087211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6842D7B5-E62E-410A-A2AE-2D738A86512B}"/>
              </a:ext>
            </a:extLst>
          </p:cNvPr>
          <p:cNvSpPr/>
          <p:nvPr/>
        </p:nvSpPr>
        <p:spPr>
          <a:xfrm>
            <a:off x="648598" y="863720"/>
            <a:ext cx="1056080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4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EKONOMIE </a:t>
            </a:r>
            <a:r>
              <a:rPr lang="cs-CZ" sz="4000" dirty="0" smtClean="0">
                <a:solidFill>
                  <a:srgbClr val="7030A0"/>
                </a:solidFill>
                <a:latin typeface="Arial" panose="020B0604020202020204" pitchFamily="34" charset="0"/>
              </a:rPr>
              <a:t>= společenská věda o tom, jak efektivně využít omezené zdroje k výrobě produktů, a tyto produkty rozdělovat mezi různé skupiny spotřebitelů tak, aby došlo k co nejlepšímu uspokojení jejich neomezených potřeb (chtění).</a:t>
            </a:r>
          </a:p>
          <a:p>
            <a:pPr>
              <a:spcBef>
                <a:spcPts val="1800"/>
              </a:spcBef>
            </a:pPr>
            <a:r>
              <a:rPr lang="cs-CZ" sz="4000" dirty="0" smtClean="0">
                <a:solidFill>
                  <a:srgbClr val="7030A0"/>
                </a:solidFill>
                <a:latin typeface="Arial" panose="020B0604020202020204" pitchFamily="34" charset="0"/>
              </a:rPr>
              <a:t>EKONOMIKA – ekvivalent hospodářství (např. ekonomika ČR)</a:t>
            </a:r>
            <a:endParaRPr lang="cs-CZ" sz="4000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04088" y="118872"/>
            <a:ext cx="1014984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endParaRPr lang="cs-CZ" sz="2800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algn="ctr"/>
            <a:r>
              <a:rPr lang="cs-CZ" sz="4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MIKROEKONOMIE</a:t>
            </a:r>
            <a:endParaRPr lang="cs-CZ" sz="40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Zabývá se chováním ekonomických subjektů (tj. domácností, podniků) a dílčích trhů nebo odvětví. </a:t>
            </a:r>
          </a:p>
          <a:p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cs-CZ" sz="2800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Př. Mikroekonom tak bude například zkoumat, jak se změní poptávka po čokoládě, pokud vláda uvalí daň na nezdravé potraviny; kolik hodin bude zaměstnanec pracovat, pokud se zvýší jeho mzda o 500Kč nebo o kolik haléřů se zvýší cena rohlíků, pokud bude mít jedna pekárna monopol.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6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0075" y="762001"/>
            <a:ext cx="10448925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MAKROEKONOMIE</a:t>
            </a:r>
            <a:endParaRPr lang="cs-CZ" sz="40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Zkoumá ekonomiku jako celek (např. ekonomický růst, inflaci, nezaměstnanost, měnový kurz, státní rozpočet, příčiny ekonomické krize …). 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endParaRPr lang="cs-CZ" sz="40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cs-CZ" sz="2800" i="1" dirty="0">
                <a:solidFill>
                  <a:srgbClr val="7030A0"/>
                </a:solidFill>
                <a:latin typeface="Arial" panose="020B0604020202020204" pitchFamily="34" charset="0"/>
              </a:rPr>
              <a:t>Př. </a:t>
            </a:r>
            <a:r>
              <a:rPr lang="cs-CZ" sz="2800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Míra nezaměstnanosti v ČR v červenci dosáhla 5,1%, oznámil evropský statistický úřad </a:t>
            </a:r>
            <a:r>
              <a:rPr lang="cs-CZ" sz="2800" i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Eurostat</a:t>
            </a:r>
            <a:r>
              <a:rPr lang="cs-CZ" sz="2800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. Česko tak spolu s Německem (4,7%) a Maltou (5,1%) tvoří trojici zemí s nejnižší nezaměstnaností v Evropské unii. Průměr pro celou EU byl v červenci podle </a:t>
            </a:r>
            <a:r>
              <a:rPr lang="cs-CZ" sz="2800" i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Eurostatu</a:t>
            </a:r>
            <a:r>
              <a:rPr lang="cs-CZ" sz="2800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 9,5%, proti červnovým 9,6% velmi nepatrně klesl a dostal se tak na nejnižší úroveň od června 2011.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1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65835" y="600605"/>
            <a:ext cx="1016812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4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Makroekonomie a mikroekonomie </a:t>
            </a:r>
            <a:r>
              <a:rPr lang="cs-CZ" sz="4000" dirty="0" smtClean="0">
                <a:solidFill>
                  <a:srgbClr val="7030A0"/>
                </a:solidFill>
                <a:latin typeface="Arial" panose="020B0604020202020204" pitchFamily="34" charset="0"/>
              </a:rPr>
              <a:t>jsou ovšem velmi úzce spojené – když stát zvýší daně, dopadne to na domácnosti a firmy. Tuto úroveň budou řešit mikroekonomové. Zároveň se ale zvýšení daní projeví třeba na velikosti hrubého domácího </a:t>
            </a:r>
            <a:r>
              <a:rPr lang="cs-CZ" sz="4000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produkut</a:t>
            </a:r>
            <a:r>
              <a:rPr lang="cs-CZ" sz="4000" dirty="0" smtClean="0">
                <a:solidFill>
                  <a:srgbClr val="7030A0"/>
                </a:solidFill>
                <a:latin typeface="Arial" panose="020B0604020202020204" pitchFamily="34" charset="0"/>
              </a:rPr>
              <a:t> (HDP), což bude zajímat makroekonomy.</a:t>
            </a:r>
          </a:p>
          <a:p>
            <a:pPr>
              <a:spcBef>
                <a:spcPts val="1800"/>
              </a:spcBef>
            </a:pPr>
            <a:endParaRPr lang="cs-CZ" sz="2800" dirty="0" smtClean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26160" y="381946"/>
            <a:ext cx="1015898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800"/>
              </a:spcBef>
            </a:pP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MIKROEKONOMIE</a:t>
            </a:r>
            <a:endParaRPr lang="cs-CZ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Trh, nabídka, poptávka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Nabídková křivka, poptávková křivka, tržní rovnováha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Užitek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Produkt, cíl firmy, příjem, výdaje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Náklady, výnosy, zisk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Konkurence, monopol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Trh práce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Veřejné statky</a:t>
            </a:r>
            <a:endParaRPr lang="cs-CZ" sz="2800" dirty="0" smtClean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77240" y="471636"/>
            <a:ext cx="99761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800"/>
              </a:spcBef>
            </a:pP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MAKROEKONOMIE</a:t>
            </a:r>
            <a:endParaRPr lang="cs-CZ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Hrubý domácí produkt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Inflace, deflace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Nezaměstnanost</a:t>
            </a:r>
          </a:p>
          <a:p>
            <a:pPr>
              <a:spcBef>
                <a:spcPts val="1800"/>
              </a:spcBef>
            </a:pPr>
            <a:endParaRPr lang="cs-CZ" sz="2800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0" lvl="1">
              <a:spcBef>
                <a:spcPts val="1800"/>
              </a:spcBef>
            </a:pPr>
            <a:endParaRPr lang="cs-CZ" sz="24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0" lvl="1">
              <a:spcBef>
                <a:spcPts val="1800"/>
              </a:spcBef>
            </a:pP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00100" y="857250"/>
            <a:ext cx="988923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7030A0"/>
                </a:solidFill>
                <a:latin typeface="Arial" panose="020B0604020202020204" pitchFamily="34" charset="0"/>
              </a:rPr>
              <a:t>ÚKOLY: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Vysvětlete svými slovy, co je to HDP.</a:t>
            </a:r>
            <a:endParaRPr lang="cs-CZ" b="1" u="sng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Podle čeho poznáme, zda je v daném období inflace?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Odhadněte, jak zareaguje obyvatelstvo na roční míru inflace: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LcParenR"/>
            </a:pP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5%_________________________________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LcParenR"/>
            </a:pP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50%________________________________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lphaLcParenR"/>
            </a:pP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5000%______________________________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Vysvětlete, proč jsou někteří lidé dobrovolně nezaměstnaní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cs-CZ" b="1" i="1" dirty="0">
                <a:solidFill>
                  <a:srgbClr val="FF0000"/>
                </a:solidFill>
                <a:latin typeface="Arial" panose="020B0604020202020204" pitchFamily="34" charset="0"/>
              </a:rPr>
              <a:t>Zpracované odpovědi zašlete, prosím, nejpozději do </a:t>
            </a:r>
            <a:r>
              <a:rPr lang="cs-CZ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30. </a:t>
            </a:r>
            <a:r>
              <a:rPr lang="cs-CZ" b="1" i="1" dirty="0">
                <a:solidFill>
                  <a:srgbClr val="FF0000"/>
                </a:solidFill>
                <a:latin typeface="Arial" panose="020B0604020202020204" pitchFamily="34" charset="0"/>
              </a:rPr>
              <a:t>5. 2020 na moji email adresu. Úkol je povinný. </a:t>
            </a:r>
          </a:p>
          <a:p>
            <a:pPr>
              <a:spcBef>
                <a:spcPts val="1200"/>
              </a:spcBef>
            </a:pPr>
            <a:endParaRPr lang="cs-CZ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cs-CZ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1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1207</TotalTime>
  <Words>389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Fazeta</vt:lpstr>
      <vt:lpstr>   MAKROEKONOMIE vs MIKROEKONOMIE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ukazatele</dc:title>
  <dc:creator>Adam Havlíček</dc:creator>
  <cp:lastModifiedBy>HAVLÍČKOVÁ Stanislava</cp:lastModifiedBy>
  <cp:revision>145</cp:revision>
  <cp:lastPrinted>2019-10-21T17:04:25Z</cp:lastPrinted>
  <dcterms:created xsi:type="dcterms:W3CDTF">2016-12-04T16:12:21Z</dcterms:created>
  <dcterms:modified xsi:type="dcterms:W3CDTF">2020-05-24T20:03:44Z</dcterms:modified>
  <cp:category>Veřejné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SOB-DocumentTagging.ClassificationMark.P00">
    <vt:lpwstr>&lt;ClassificationMark xmlns:xsi="http://www.w3.org/2001/XMLSchema-instance" xmlns:xsd="http://www.w3.org/2001/XMLSchema" margin="NaN" class="C0" owner="Adam Havlíček" position="BottomMiddle" marginX="0" marginY="0" classifiedOn="2020-03-29T17:44:58.880</vt:lpwstr>
  </property>
  <property fmtid="{D5CDD505-2E9C-101B-9397-08002B2CF9AE}" pid="3" name="CSOB-DocumentTagging.ClassificationMark.P01">
    <vt:lpwstr>6153+02:00" showPrintedBy="false" showPrintDate="false" language="cs" ApplicationVersion="Microsoft PowerPoint, 15.0" addinVersion="5.10.4.22" template="CSOB"&gt;&lt;history bulk="false" class="Veřejné" code="C0" user="HAVLÍČKOVÁ Stanislava" date="2020-03-</vt:lpwstr>
  </property>
  <property fmtid="{D5CDD505-2E9C-101B-9397-08002B2CF9AE}" pid="4" name="CSOB-DocumentTagging.ClassificationMark.P02">
    <vt:lpwstr>29T17:44:58.9876681+02:00" /&gt;&lt;recipients /&gt;&lt;documentOwners /&gt;&lt;/ClassificationMark&gt;</vt:lpwstr>
  </property>
  <property fmtid="{D5CDD505-2E9C-101B-9397-08002B2CF9AE}" pid="5" name="CSOB-DocumentTagging.ClassificationMark">
    <vt:lpwstr>￼PARTS:3</vt:lpwstr>
  </property>
  <property fmtid="{D5CDD505-2E9C-101B-9397-08002B2CF9AE}" pid="6" name="CSOB-DocumentClasification">
    <vt:lpwstr>Veřejné</vt:lpwstr>
  </property>
  <property fmtid="{D5CDD505-2E9C-101B-9397-08002B2CF9AE}" pid="7" name="CSOB-DLP">
    <vt:lpwstr>CSOB-DLP:TAGPublic</vt:lpwstr>
  </property>
</Properties>
</file>