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slides/_rels/slide10.xml.rels" ContentType="application/vnd.openxmlformats-package.relationships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media/image7.jpeg" ContentType="image/jpeg"/>
  <Override PartName="/ppt/media/image6.jpeg" ContentType="image/jpeg"/>
  <Override PartName="/ppt/media/image4.png" ContentType="image/png"/>
  <Override PartName="/ppt/media/image5.jpeg" ContentType="image/jpeg"/>
  <Override PartName="/ppt/media/image3.png" ContentType="image/png"/>
  <Override PartName="/ppt/media/image2.png" ContentType="image/png"/>
  <Override PartName="/ppt/media/image1.png" ContentType="image/png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12192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34" name="" descr=""/>
          <p:cNvPicPr/>
          <p:nvPr/>
        </p:nvPicPr>
        <p:blipFill>
          <a:blip r:embed="rId2"/>
          <a:stretch/>
        </p:blipFill>
        <p:spPr>
          <a:xfrm>
            <a:off x="360288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35" name="" descr=""/>
          <p:cNvPicPr/>
          <p:nvPr/>
        </p:nvPicPr>
        <p:blipFill>
          <a:blip r:embed="rId3"/>
          <a:stretch/>
        </p:blipFill>
        <p:spPr>
          <a:xfrm>
            <a:off x="360288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cs-CZ" sz="4400">
                <a:latin typeface="Arial"/>
              </a:rPr>
              <a:t>Klikněte pro úpravu formátu textu nadpisu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cs-CZ" sz="3200">
                <a:latin typeface="Arial"/>
              </a:rPr>
              <a:t>Klikněte pro úpravu formátu textu osnovy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cs-CZ" sz="2800">
                <a:latin typeface="Arial"/>
              </a:rPr>
              <a:t>Druhá úroveň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cs-CZ" sz="2400">
                <a:latin typeface="Arial"/>
              </a:rPr>
              <a:t>Třetí úroveň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cs-CZ" sz="2000">
                <a:latin typeface="Arial"/>
              </a:rPr>
              <a:t>Čtvrtá úroveň osnovy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cs-CZ" sz="2000">
                <a:latin typeface="Arial"/>
              </a:rPr>
              <a:t>Pátá úroveň osnovy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cs-CZ" sz="2000">
                <a:latin typeface="Arial"/>
              </a:rPr>
              <a:t>Šestá úroveň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cs-CZ" sz="2000">
                <a:latin typeface="Arial"/>
              </a:rPr>
              <a:t>Sedmá úroveň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slideLayout" Target="../slideLayouts/slideLayout1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slideLayout" Target="../slideLayouts/slideLayout1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CustomShape 1"/>
          <p:cNvSpPr/>
          <p:nvPr/>
        </p:nvSpPr>
        <p:spPr>
          <a:xfrm>
            <a:off x="838080" y="365040"/>
            <a:ext cx="10514160" cy="13240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cs-CZ" sz="3600" strike="noStrike">
                <a:solidFill>
                  <a:srgbClr val="000000"/>
                </a:solidFill>
                <a:latin typeface="Calibri Light"/>
                <a:ea typeface="DejaVu Sans"/>
              </a:rPr>
              <a:t>Ochrana přírody</a:t>
            </a:r>
            <a:endParaRPr/>
          </a:p>
        </p:txBody>
      </p:sp>
      <p:sp>
        <p:nvSpPr>
          <p:cNvPr id="37" name="CustomShape 2"/>
          <p:cNvSpPr/>
          <p:nvPr/>
        </p:nvSpPr>
        <p:spPr>
          <a:xfrm>
            <a:off x="838080" y="1825560"/>
            <a:ext cx="10514160" cy="43498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  <a:buFont typeface="Arial"/>
              <a:buChar char="•"/>
            </a:pPr>
            <a:r>
              <a:rPr lang="cs-CZ" sz="2000" strike="noStrike">
                <a:solidFill>
                  <a:srgbClr val="000000"/>
                </a:solidFill>
                <a:latin typeface="Calibri"/>
                <a:ea typeface="DejaVu Sans"/>
              </a:rPr>
              <a:t>Proč chránit přírodu? 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cs-CZ" sz="2000" strike="noStrike">
                <a:solidFill>
                  <a:srgbClr val="000000"/>
                </a:solidFill>
                <a:latin typeface="Calibri"/>
                <a:ea typeface="DejaVu Sans"/>
              </a:rPr>
              <a:t>Udržení přírodních zdrojů pro člověka – viz dříve 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cs-CZ" sz="2000" strike="noStrike">
                <a:solidFill>
                  <a:srgbClr val="000000"/>
                </a:solidFill>
                <a:latin typeface="Calibri"/>
                <a:ea typeface="DejaVu Sans"/>
              </a:rPr>
              <a:t>Ochrana biodiverzity (živé složky) 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cs-CZ" sz="2000" strike="noStrike">
                <a:solidFill>
                  <a:srgbClr val="000000"/>
                </a:solidFill>
                <a:latin typeface="Calibri"/>
                <a:ea typeface="DejaVu Sans"/>
              </a:rPr>
              <a:t>Ochrana geodiverzity (neživé složky) 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CustomShape 1"/>
          <p:cNvSpPr/>
          <p:nvPr/>
        </p:nvSpPr>
        <p:spPr>
          <a:xfrm>
            <a:off x="838080" y="365040"/>
            <a:ext cx="10514160" cy="13240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cs-CZ" sz="3600" strike="noStrike">
                <a:solidFill>
                  <a:srgbClr val="000000"/>
                </a:solidFill>
                <a:latin typeface="Calibri Light"/>
                <a:ea typeface="DejaVu Sans"/>
              </a:rPr>
              <a:t>Použité zdroje</a:t>
            </a:r>
            <a:endParaRPr/>
          </a:p>
        </p:txBody>
      </p:sp>
      <p:sp>
        <p:nvSpPr>
          <p:cNvPr id="60" name="CustomShape 2"/>
          <p:cNvSpPr/>
          <p:nvPr/>
        </p:nvSpPr>
        <p:spPr>
          <a:xfrm>
            <a:off x="838080" y="1825560"/>
            <a:ext cx="10514160" cy="43498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  <a:buFont typeface="Arial"/>
              <a:buChar char="•"/>
            </a:pPr>
            <a:r>
              <a:rPr lang="cs-CZ" sz="2000" strike="noStrike">
                <a:solidFill>
                  <a:srgbClr val="000000"/>
                </a:solidFill>
                <a:latin typeface="Calibri"/>
                <a:ea typeface="DejaVu Sans"/>
              </a:rPr>
              <a:t>Pavel Červinka a kolektiv: Ekologie a životní prostředí, Nakladatelství České geografické společnosti, s. r. o., Praha 2012 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cs-CZ" sz="2000" strike="noStrike">
                <a:solidFill>
                  <a:srgbClr val="000000"/>
                </a:solidFill>
                <a:latin typeface="Calibri"/>
                <a:ea typeface="DejaVu Sans"/>
              </a:rPr>
              <a:t>Martin Braniš: Základy ekologie a ochrany životního prostředí, Informatorium, Praha 1997  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cs-CZ" sz="2000" strike="noStrike" u="sng">
                <a:solidFill>
                  <a:srgbClr val="0563c1"/>
                </a:solidFill>
                <a:latin typeface="Calibri"/>
                <a:ea typeface="DejaVu Sans"/>
              </a:rPr>
              <a:t>http://cs.wikipedia.org</a:t>
            </a:r>
            <a:r>
              <a:rPr lang="cs-CZ" sz="2000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cs-CZ" sz="2000" strike="noStrike" u="sng">
                <a:solidFill>
                  <a:srgbClr val="0563c1"/>
                </a:solidFill>
                <a:latin typeface="Calibri"/>
                <a:ea typeface="DejaVu Sans"/>
              </a:rPr>
              <a:t>http://en.wikipedia.org</a:t>
            </a:r>
            <a:r>
              <a:rPr lang="cs-CZ" sz="2000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cs-CZ" sz="2000" strike="noStrike" u="sng">
                <a:solidFill>
                  <a:srgbClr val="0563c1"/>
                </a:solidFill>
                <a:latin typeface="Calibri"/>
                <a:ea typeface="DejaVu Sans"/>
              </a:rPr>
              <a:t>http://fr.wikipedia.org</a:t>
            </a:r>
            <a:r>
              <a:rPr lang="cs-CZ" sz="2000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cs-CZ" sz="2000" strike="noStrike" u="sng">
                <a:solidFill>
                  <a:srgbClr val="0563c1"/>
                </a:solidFill>
                <a:latin typeface="Calibri"/>
                <a:ea typeface="DejaVu Sans"/>
              </a:rPr>
              <a:t>http://www.enviwiki.cz</a:t>
            </a:r>
            <a:r>
              <a:rPr lang="cs-CZ" sz="2000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cs-CZ" sz="2000" strike="noStrike" u="sng">
                <a:solidFill>
                  <a:srgbClr val="0563c1"/>
                </a:solidFill>
                <a:latin typeface="Calibri"/>
                <a:ea typeface="DejaVu Sans"/>
              </a:rPr>
              <a:t>http://www.sumavainfo.cz</a:t>
            </a:r>
            <a:r>
              <a:rPr lang="cs-CZ" sz="2000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cs-CZ" sz="2000" strike="noStrike" u="sng">
                <a:solidFill>
                  <a:srgbClr val="0563c1"/>
                </a:solidFill>
                <a:latin typeface="Calibri"/>
                <a:ea typeface="DejaVu Sans"/>
              </a:rPr>
              <a:t>http://www.turistika.cz</a:t>
            </a:r>
            <a:r>
              <a:rPr lang="cs-CZ" sz="2000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cs-CZ" sz="2000" strike="noStrike" u="sng">
                <a:solidFill>
                  <a:srgbClr val="0563c1"/>
                </a:solidFill>
                <a:latin typeface="Calibri"/>
                <a:ea typeface="DejaVu Sans"/>
              </a:rPr>
              <a:t>http://www.krnap.cz</a:t>
            </a:r>
            <a:r>
              <a:rPr lang="cs-CZ" sz="2000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cs-CZ" sz="2000" strike="noStrike" u="sng">
                <a:solidFill>
                  <a:srgbClr val="0563c1"/>
                </a:solidFill>
                <a:latin typeface="Calibri"/>
                <a:ea typeface="DejaVu Sans"/>
              </a:rPr>
              <a:t>http://www.itras.cz</a:t>
            </a:r>
            <a:r>
              <a:rPr lang="cs-CZ" sz="2000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timing>
    <p:tnLst>
      <p:par>
        <p:cTn id="19" dur="indefinite" restart="never" nodeType="tmRoot">
          <p:childTnLst>
            <p:seq>
              <p:cTn id="2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CustomShape 1"/>
          <p:cNvSpPr/>
          <p:nvPr/>
        </p:nvSpPr>
        <p:spPr>
          <a:xfrm>
            <a:off x="838080" y="365040"/>
            <a:ext cx="10514160" cy="13240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cs-CZ" sz="3600" strike="noStrike">
                <a:solidFill>
                  <a:srgbClr val="000000"/>
                </a:solidFill>
                <a:latin typeface="Calibri Light"/>
                <a:ea typeface="DejaVu Sans"/>
              </a:rPr>
              <a:t>Biodiverzita</a:t>
            </a:r>
            <a:endParaRPr/>
          </a:p>
        </p:txBody>
      </p:sp>
      <p:sp>
        <p:nvSpPr>
          <p:cNvPr id="39" name="CustomShape 2"/>
          <p:cNvSpPr/>
          <p:nvPr/>
        </p:nvSpPr>
        <p:spPr>
          <a:xfrm>
            <a:off x="838080" y="1825560"/>
            <a:ext cx="10514160" cy="43498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  <a:buFont typeface="Arial"/>
              <a:buChar char="•"/>
            </a:pPr>
            <a:r>
              <a:rPr lang="cs-CZ" sz="2000" strike="noStrike">
                <a:solidFill>
                  <a:srgbClr val="000000"/>
                </a:solidFill>
                <a:latin typeface="Calibri"/>
                <a:ea typeface="DejaVu Sans"/>
              </a:rPr>
              <a:t>Vývoj ekosystémů probíhá prakticky od vzniku života na Zemi po 3,5 miliardy let 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cs-CZ" sz="2000" strike="noStrike">
                <a:solidFill>
                  <a:srgbClr val="000000"/>
                </a:solidFill>
                <a:latin typeface="Calibri"/>
                <a:ea typeface="DejaVu Sans"/>
              </a:rPr>
              <a:t>Člověk součástí ekosystémů asi 2 miliony let 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cs-CZ" sz="2000" strike="noStrike">
                <a:solidFill>
                  <a:srgbClr val="000000"/>
                </a:solidFill>
                <a:latin typeface="Calibri"/>
                <a:ea typeface="DejaVu Sans"/>
              </a:rPr>
              <a:t>Výraznější vliv člověka: Od neolitické revoluce (okolo 9 000 př. n. l., tedy po dobu 11 000 let) 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cs-CZ" sz="2000" strike="noStrike">
                <a:solidFill>
                  <a:srgbClr val="000000"/>
                </a:solidFill>
                <a:latin typeface="Calibri"/>
                <a:ea typeface="DejaVu Sans"/>
              </a:rPr>
              <a:t>Další velký zlom: Počátek průmyslové revoluce okolo roku 1750 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cs-CZ" sz="2000" strike="noStrike">
                <a:solidFill>
                  <a:srgbClr val="000000"/>
                </a:solidFill>
                <a:latin typeface="Calibri"/>
                <a:ea typeface="DejaVu Sans"/>
              </a:rPr>
              <a:t>Počet obyvatel v různých letech 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cs-CZ" sz="2000" strike="noStrike" u="sng">
                <a:solidFill>
                  <a:srgbClr val="0563c1"/>
                </a:solidFill>
                <a:latin typeface="Calibri"/>
                <a:ea typeface="DejaVu Sans"/>
              </a:rPr>
              <a:t>http://www.worldometers.info/world-population/world-population-by-year/</a:t>
            </a:r>
            <a:r>
              <a:rPr lang="cs-CZ" sz="2000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cs-CZ" sz="2000" strike="noStrike">
                <a:solidFill>
                  <a:srgbClr val="000000"/>
                </a:solidFill>
                <a:latin typeface="Calibri"/>
                <a:ea typeface="DejaVu Sans"/>
              </a:rPr>
              <a:t>Hlavním cílem ochrany přírody je biodiverzita 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cs-CZ" sz="2000" strike="noStrike" u="sng">
                <a:solidFill>
                  <a:srgbClr val="000000"/>
                </a:solidFill>
                <a:latin typeface="Calibri"/>
                <a:ea typeface="DejaVu Sans"/>
              </a:rPr>
              <a:t>Biodiverzita (biologická diverzita) = Rozmanitost živých forem, zahrnuje nejen počet druhů, ale i počet jedinců každého druhu 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CustomShape 1"/>
          <p:cNvSpPr/>
          <p:nvPr/>
        </p:nvSpPr>
        <p:spPr>
          <a:xfrm>
            <a:off x="838080" y="365040"/>
            <a:ext cx="10514160" cy="13240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cs-CZ" sz="3600" strike="noStrike">
                <a:solidFill>
                  <a:srgbClr val="000000"/>
                </a:solidFill>
                <a:latin typeface="Calibri Light"/>
                <a:ea typeface="DejaVu Sans"/>
              </a:rPr>
              <a:t>Biodiverzita</a:t>
            </a:r>
            <a:endParaRPr/>
          </a:p>
        </p:txBody>
      </p:sp>
      <p:sp>
        <p:nvSpPr>
          <p:cNvPr id="41" name="CustomShape 2"/>
          <p:cNvSpPr/>
          <p:nvPr/>
        </p:nvSpPr>
        <p:spPr>
          <a:xfrm>
            <a:off x="838080" y="1825560"/>
            <a:ext cx="10514160" cy="43498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  <a:buFont typeface="Arial"/>
              <a:buChar char="•"/>
            </a:pPr>
            <a:r>
              <a:rPr lang="cs-CZ" sz="2000" strike="noStrike">
                <a:solidFill>
                  <a:srgbClr val="000000"/>
                </a:solidFill>
                <a:latin typeface="Calibri"/>
                <a:ea typeface="DejaVu Sans"/>
              </a:rPr>
              <a:t>Biodiverzita (biologická diverzita) – počet druhů a počet jedinců každého druhu 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cs-CZ" sz="2000" strike="noStrike">
                <a:solidFill>
                  <a:srgbClr val="000000"/>
                </a:solidFill>
                <a:latin typeface="Calibri"/>
                <a:ea typeface="DejaVu Sans"/>
              </a:rPr>
              <a:t>Na Zemi asi 14 milionů organismů 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cs-CZ" sz="2000" strike="noStrike">
                <a:solidFill>
                  <a:srgbClr val="000000"/>
                </a:solidFill>
                <a:latin typeface="Calibri"/>
                <a:ea typeface="DejaVu Sans"/>
              </a:rPr>
              <a:t>Popsáno asi 1,7 milionu 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cs-CZ" sz="2000" strike="noStrike">
                <a:solidFill>
                  <a:srgbClr val="000000"/>
                </a:solidFill>
                <a:latin typeface="Calibri"/>
                <a:ea typeface="DejaVu Sans"/>
              </a:rPr>
              <a:t>Nejlépe popsané: Vyšší rostliny a obratlovci 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cs-CZ" sz="2000" strike="noStrike">
                <a:solidFill>
                  <a:srgbClr val="000000"/>
                </a:solidFill>
                <a:latin typeface="Calibri"/>
                <a:ea typeface="DejaVu Sans"/>
              </a:rPr>
              <a:t>Nejméně popsané: Bakterie a členovci (korýši, pavoukovci a další) 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cs-CZ" sz="2000" strike="noStrike">
                <a:solidFill>
                  <a:srgbClr val="000000"/>
                </a:solidFill>
                <a:latin typeface="Calibri"/>
                <a:ea typeface="DejaVu Sans"/>
              </a:rPr>
              <a:t>Podle lokality: Nejméně probádané jsou hlubokomořské ekosystémy 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cs-CZ" sz="2000" strike="noStrike">
                <a:solidFill>
                  <a:srgbClr val="000000"/>
                </a:solidFill>
                <a:latin typeface="Calibri"/>
                <a:ea typeface="DejaVu Sans"/>
              </a:rPr>
              <a:t>Popsáno je asi 1% mořských mikrobů </a:t>
            </a:r>
            <a:endParaRPr/>
          </a:p>
        </p:txBody>
      </p:sp>
      <p:pic>
        <p:nvPicPr>
          <p:cNvPr id="42" name="Obrázek 3" descr=""/>
          <p:cNvPicPr/>
          <p:nvPr/>
        </p:nvPicPr>
        <p:blipFill>
          <a:blip r:embed="rId1"/>
          <a:stretch/>
        </p:blipFill>
        <p:spPr>
          <a:xfrm>
            <a:off x="5119560" y="4273920"/>
            <a:ext cx="4023000" cy="244188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CustomShape 1"/>
          <p:cNvSpPr/>
          <p:nvPr/>
        </p:nvSpPr>
        <p:spPr>
          <a:xfrm>
            <a:off x="838080" y="365040"/>
            <a:ext cx="10514160" cy="13240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cs-CZ" sz="3600" strike="noStrike">
                <a:solidFill>
                  <a:srgbClr val="000000"/>
                </a:solidFill>
                <a:latin typeface="Calibri Light"/>
                <a:ea typeface="DejaVu Sans"/>
              </a:rPr>
              <a:t>Biodiverzita</a:t>
            </a:r>
            <a:endParaRPr/>
          </a:p>
        </p:txBody>
      </p:sp>
      <p:sp>
        <p:nvSpPr>
          <p:cNvPr id="44" name="CustomShape 2"/>
          <p:cNvSpPr/>
          <p:nvPr/>
        </p:nvSpPr>
        <p:spPr>
          <a:xfrm>
            <a:off x="838080" y="1825560"/>
            <a:ext cx="10514160" cy="43498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90000"/>
              </a:lnSpc>
              <a:buFont typeface="Arial"/>
              <a:buChar char="•"/>
            </a:pPr>
            <a:r>
              <a:rPr lang="cs-CZ" sz="2000" strike="noStrike">
                <a:solidFill>
                  <a:srgbClr val="000000"/>
                </a:solidFill>
                <a:latin typeface="Calibri"/>
                <a:ea typeface="DejaVu Sans"/>
              </a:rPr>
              <a:t>Světový fond ochrany přírody WWF (</a:t>
            </a:r>
            <a:r>
              <a:rPr b="1" lang="cs-CZ" sz="2000" strike="noStrike">
                <a:solidFill>
                  <a:srgbClr val="000000"/>
                </a:solidFill>
                <a:latin typeface="Calibri"/>
                <a:ea typeface="DejaVu Sans"/>
              </a:rPr>
              <a:t>W</a:t>
            </a:r>
            <a:r>
              <a:rPr lang="cs-CZ" sz="2000" strike="noStrike">
                <a:solidFill>
                  <a:srgbClr val="000000"/>
                </a:solidFill>
                <a:latin typeface="Calibri"/>
                <a:ea typeface="DejaVu Sans"/>
              </a:rPr>
              <a:t>orld </a:t>
            </a:r>
            <a:r>
              <a:rPr b="1" lang="cs-CZ" sz="2000" strike="noStrike">
                <a:solidFill>
                  <a:srgbClr val="000000"/>
                </a:solidFill>
                <a:latin typeface="Calibri"/>
                <a:ea typeface="DejaVu Sans"/>
              </a:rPr>
              <a:t>W</a:t>
            </a:r>
            <a:r>
              <a:rPr lang="cs-CZ" sz="2000" strike="noStrike">
                <a:solidFill>
                  <a:srgbClr val="000000"/>
                </a:solidFill>
                <a:latin typeface="Calibri"/>
                <a:ea typeface="DejaVu Sans"/>
              </a:rPr>
              <a:t>ildlife </a:t>
            </a:r>
            <a:r>
              <a:rPr b="1" lang="cs-CZ" sz="2000" strike="noStrike">
                <a:solidFill>
                  <a:srgbClr val="000000"/>
                </a:solidFill>
                <a:latin typeface="Calibri"/>
                <a:ea typeface="DejaVu Sans"/>
              </a:rPr>
              <a:t>F</a:t>
            </a:r>
            <a:r>
              <a:rPr lang="cs-CZ" sz="2000" strike="noStrike">
                <a:solidFill>
                  <a:srgbClr val="000000"/>
                </a:solidFill>
                <a:latin typeface="Calibri"/>
                <a:ea typeface="DejaVu Sans"/>
              </a:rPr>
              <a:t>und) definoval v roce 1989 biodiversitu takto: „</a:t>
            </a:r>
            <a:r>
              <a:rPr i="1" lang="cs-CZ" sz="2000" strike="noStrike">
                <a:solidFill>
                  <a:srgbClr val="000000"/>
                </a:solidFill>
                <a:latin typeface="Calibri"/>
                <a:ea typeface="DejaVu Sans"/>
              </a:rPr>
              <a:t>Je to bohatství života na Zemi, miliony rostlin, živočichů a mikroorganismů, včetně genů, které obsahují, a složité ekosystémy které vytvářejí životní prostředí</a:t>
            </a:r>
            <a:r>
              <a:rPr lang="cs-CZ" sz="2000" strike="noStrike">
                <a:solidFill>
                  <a:srgbClr val="000000"/>
                </a:solidFill>
                <a:latin typeface="Calibri"/>
                <a:ea typeface="DejaVu Sans"/>
              </a:rPr>
              <a:t>.“</a:t>
            </a:r>
            <a:r>
              <a:rPr lang="cs-CZ" sz="2000" strike="noStrike" baseline="30000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endParaRPr/>
          </a:p>
          <a:p>
            <a:pPr>
              <a:lnSpc>
                <a:spcPct val="90000"/>
              </a:lnSpc>
            </a:pPr>
            <a:endParaRPr/>
          </a:p>
        </p:txBody>
      </p:sp>
      <p:pic>
        <p:nvPicPr>
          <p:cNvPr id="45" name="Obrázek 3" descr=""/>
          <p:cNvPicPr/>
          <p:nvPr/>
        </p:nvPicPr>
        <p:blipFill>
          <a:blip r:embed="rId1"/>
          <a:stretch/>
        </p:blipFill>
        <p:spPr>
          <a:xfrm>
            <a:off x="2604960" y="2676600"/>
            <a:ext cx="6885360" cy="417996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CustomShape 1"/>
          <p:cNvSpPr/>
          <p:nvPr/>
        </p:nvSpPr>
        <p:spPr>
          <a:xfrm>
            <a:off x="838080" y="365040"/>
            <a:ext cx="10514160" cy="13240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cs-CZ" sz="3600" strike="noStrike">
                <a:solidFill>
                  <a:srgbClr val="000000"/>
                </a:solidFill>
                <a:latin typeface="Calibri Light"/>
                <a:ea typeface="DejaVu Sans"/>
              </a:rPr>
              <a:t>Geodiverzita</a:t>
            </a:r>
            <a:endParaRPr/>
          </a:p>
        </p:txBody>
      </p:sp>
      <p:sp>
        <p:nvSpPr>
          <p:cNvPr id="47" name="CustomShape 2"/>
          <p:cNvSpPr/>
          <p:nvPr/>
        </p:nvSpPr>
        <p:spPr>
          <a:xfrm>
            <a:off x="838080" y="1825560"/>
            <a:ext cx="10514160" cy="43498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  <a:buFont typeface="Arial"/>
              <a:buChar char="•"/>
            </a:pPr>
            <a:r>
              <a:rPr lang="cs-CZ" sz="2000" strike="noStrike">
                <a:solidFill>
                  <a:srgbClr val="000000"/>
                </a:solidFill>
                <a:latin typeface="Calibri"/>
                <a:ea typeface="DejaVu Sans"/>
              </a:rPr>
              <a:t>Rozmanitost zemských materiálů, forem a procesů 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cs-CZ" sz="2000" strike="noStrike">
                <a:solidFill>
                  <a:srgbClr val="000000"/>
                </a:solidFill>
                <a:latin typeface="Calibri"/>
                <a:ea typeface="DejaVu Sans"/>
              </a:rPr>
              <a:t>Materiály: Nerosty, horniny (směsi nerostů), fosílie (zkameněliny), půdy a voda 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cs-CZ" sz="2000" strike="noStrike">
                <a:solidFill>
                  <a:srgbClr val="000000"/>
                </a:solidFill>
                <a:latin typeface="Calibri"/>
                <a:ea typeface="DejaVu Sans"/>
              </a:rPr>
              <a:t>Formy: Vrásy, zlomy, povrchové tvary 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cs-CZ" sz="2000" strike="noStrike">
                <a:solidFill>
                  <a:srgbClr val="000000"/>
                </a:solidFill>
                <a:latin typeface="Calibri"/>
                <a:ea typeface="DejaVu Sans"/>
              </a:rPr>
              <a:t>Přírodní procesy: Tektonika, sedimentační procesy, vývoj půdy </a:t>
            </a:r>
            <a:endParaRPr/>
          </a:p>
        </p:txBody>
      </p:sp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CustomShape 1"/>
          <p:cNvSpPr/>
          <p:nvPr/>
        </p:nvSpPr>
        <p:spPr>
          <a:xfrm>
            <a:off x="838080" y="365040"/>
            <a:ext cx="10514160" cy="13240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cs-CZ" sz="3600" strike="noStrike">
                <a:solidFill>
                  <a:srgbClr val="000000"/>
                </a:solidFill>
                <a:latin typeface="Calibri Light"/>
                <a:ea typeface="DejaVu Sans"/>
              </a:rPr>
              <a:t>Geodiverzita - příklad</a:t>
            </a:r>
            <a:endParaRPr/>
          </a:p>
        </p:txBody>
      </p:sp>
      <p:sp>
        <p:nvSpPr>
          <p:cNvPr id="49" name="CustomShape 2"/>
          <p:cNvSpPr/>
          <p:nvPr/>
        </p:nvSpPr>
        <p:spPr>
          <a:xfrm>
            <a:off x="838080" y="1825560"/>
            <a:ext cx="10514160" cy="43498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90000"/>
              </a:lnSpc>
              <a:buFont typeface="Arial"/>
              <a:buChar char="•"/>
            </a:pPr>
            <a:r>
              <a:rPr lang="cs-CZ" sz="2000" strike="noStrike">
                <a:solidFill>
                  <a:srgbClr val="000000"/>
                </a:solidFill>
                <a:latin typeface="Calibri"/>
                <a:ea typeface="DejaVu Sans"/>
              </a:rPr>
              <a:t>Azurové okno: Vápencová skalní brána na ostrově Gozo na Maltě </a:t>
            </a:r>
            <a:endParaRPr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cs-CZ" sz="2000" strike="noStrike">
                <a:solidFill>
                  <a:srgbClr val="000000"/>
                </a:solidFill>
                <a:latin typeface="Calibri"/>
                <a:ea typeface="DejaVu Sans"/>
              </a:rPr>
              <a:t>Zhroutila se 8. března 2017 do moře (v důsledku přirozené eroze) </a:t>
            </a:r>
            <a:endParaRPr/>
          </a:p>
          <a:p>
            <a:pPr>
              <a:lnSpc>
                <a:spcPct val="90000"/>
              </a:lnSpc>
            </a:pPr>
            <a:endParaRPr/>
          </a:p>
        </p:txBody>
      </p:sp>
      <p:pic>
        <p:nvPicPr>
          <p:cNvPr id="50" name="Obrázek 3" descr=""/>
          <p:cNvPicPr/>
          <p:nvPr/>
        </p:nvPicPr>
        <p:blipFill>
          <a:blip r:embed="rId1"/>
          <a:stretch/>
        </p:blipFill>
        <p:spPr>
          <a:xfrm>
            <a:off x="1262880" y="2788920"/>
            <a:ext cx="4665960" cy="312336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1" dur="indefinite" restart="never" nodeType="tmRoot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CustomShape 1"/>
          <p:cNvSpPr/>
          <p:nvPr/>
        </p:nvSpPr>
        <p:spPr>
          <a:xfrm>
            <a:off x="838080" y="365040"/>
            <a:ext cx="10514160" cy="13240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cs-CZ" sz="3600" strike="noStrike">
                <a:solidFill>
                  <a:srgbClr val="000000"/>
                </a:solidFill>
                <a:latin typeface="Calibri Light"/>
                <a:ea typeface="DejaVu Sans"/>
              </a:rPr>
              <a:t>Geodiverzita - příklad</a:t>
            </a:r>
            <a:endParaRPr/>
          </a:p>
        </p:txBody>
      </p:sp>
      <p:sp>
        <p:nvSpPr>
          <p:cNvPr id="52" name="CustomShape 2"/>
          <p:cNvSpPr/>
          <p:nvPr/>
        </p:nvSpPr>
        <p:spPr>
          <a:xfrm>
            <a:off x="838080" y="1825560"/>
            <a:ext cx="10514160" cy="43498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90000"/>
              </a:lnSpc>
              <a:buFont typeface="Arial"/>
              <a:buChar char="•"/>
            </a:pPr>
            <a:r>
              <a:rPr lang="cs-CZ" sz="2000" strike="noStrike">
                <a:solidFill>
                  <a:srgbClr val="000000"/>
                </a:solidFill>
                <a:latin typeface="Calibri"/>
                <a:ea typeface="DejaVu Sans"/>
              </a:rPr>
              <a:t>Grand Canyon (USA) vyhloubený řekou Colorado </a:t>
            </a:r>
            <a:endParaRPr/>
          </a:p>
          <a:p>
            <a:pPr>
              <a:lnSpc>
                <a:spcPct val="90000"/>
              </a:lnSpc>
            </a:pPr>
            <a:endParaRPr/>
          </a:p>
        </p:txBody>
      </p:sp>
      <p:pic>
        <p:nvPicPr>
          <p:cNvPr id="53" name="Obrázek 3" descr=""/>
          <p:cNvPicPr/>
          <p:nvPr/>
        </p:nvPicPr>
        <p:blipFill>
          <a:blip r:embed="rId1"/>
          <a:stretch/>
        </p:blipFill>
        <p:spPr>
          <a:xfrm>
            <a:off x="4901760" y="2226240"/>
            <a:ext cx="2918880" cy="435708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3" dur="indefinite" restart="never" nodeType="tmRoot">
          <p:childTnLst>
            <p:seq>
              <p:cTn id="1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CustomShape 1"/>
          <p:cNvSpPr/>
          <p:nvPr/>
        </p:nvSpPr>
        <p:spPr>
          <a:xfrm>
            <a:off x="838080" y="365040"/>
            <a:ext cx="10514160" cy="13240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cs-CZ" sz="3600" strike="noStrike">
                <a:solidFill>
                  <a:srgbClr val="000000"/>
                </a:solidFill>
                <a:latin typeface="Calibri Light"/>
                <a:ea typeface="DejaVu Sans"/>
              </a:rPr>
              <a:t>Rozložení druhové rozmanitosti</a:t>
            </a:r>
            <a:endParaRPr/>
          </a:p>
        </p:txBody>
      </p:sp>
      <p:sp>
        <p:nvSpPr>
          <p:cNvPr id="55" name="CustomShape 2"/>
          <p:cNvSpPr/>
          <p:nvPr/>
        </p:nvSpPr>
        <p:spPr>
          <a:xfrm>
            <a:off x="838080" y="1825560"/>
            <a:ext cx="10514160" cy="43498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  <a:buFont typeface="Arial"/>
              <a:buChar char="•"/>
            </a:pPr>
            <a:r>
              <a:rPr lang="cs-CZ" sz="2000" strike="noStrike">
                <a:solidFill>
                  <a:srgbClr val="000000"/>
                </a:solidFill>
                <a:latin typeface="Calibri"/>
                <a:ea typeface="DejaVu Sans"/>
              </a:rPr>
              <a:t>Počet druhů se zvyšuje od pólů k rovníku 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cs-CZ" sz="2000" strike="noStrike">
                <a:solidFill>
                  <a:srgbClr val="000000"/>
                </a:solidFill>
                <a:latin typeface="Calibri"/>
                <a:ea typeface="DejaVu Sans"/>
              </a:rPr>
              <a:t>Druhově nejbohatší suchozemský ekosystém: Tropický deštný les 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cs-CZ" sz="2000" strike="noStrike">
                <a:solidFill>
                  <a:srgbClr val="000000"/>
                </a:solidFill>
                <a:latin typeface="Calibri"/>
                <a:ea typeface="DejaVu Sans"/>
              </a:rPr>
              <a:t>Druhově nejbohatší vodní ekosystém: Korálový útes (obrázek: Velký bariérový útes u Queenslandu, Austrálie) 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pic>
        <p:nvPicPr>
          <p:cNvPr id="56" name="Obrázek 3" descr=""/>
          <p:cNvPicPr/>
          <p:nvPr/>
        </p:nvPicPr>
        <p:blipFill>
          <a:blip r:embed="rId1"/>
          <a:stretch/>
        </p:blipFill>
        <p:spPr>
          <a:xfrm>
            <a:off x="3871800" y="3003480"/>
            <a:ext cx="2760840" cy="3683160"/>
          </a:xfrm>
          <a:prstGeom prst="rect">
            <a:avLst/>
          </a:prstGeom>
          <a:ln w="9360">
            <a:noFill/>
          </a:ln>
        </p:spPr>
      </p:pic>
    </p:spTree>
  </p:cSld>
  <p:timing>
    <p:tnLst>
      <p:par>
        <p:cTn id="15" dur="indefinite" restart="never" nodeType="tmRoot">
          <p:childTnLst>
            <p:seq>
              <p:cTn id="1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CustomShape 1"/>
          <p:cNvSpPr/>
          <p:nvPr/>
        </p:nvSpPr>
        <p:spPr>
          <a:xfrm>
            <a:off x="838080" y="365040"/>
            <a:ext cx="10514160" cy="13240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cs-CZ" sz="3600" strike="noStrike">
                <a:solidFill>
                  <a:srgbClr val="000000"/>
                </a:solidFill>
                <a:latin typeface="Calibri Light"/>
                <a:ea typeface="DejaVu Sans"/>
              </a:rPr>
              <a:t>Vznik a zánik druhů</a:t>
            </a:r>
            <a:endParaRPr/>
          </a:p>
        </p:txBody>
      </p:sp>
      <p:sp>
        <p:nvSpPr>
          <p:cNvPr id="58" name="CustomShape 2"/>
          <p:cNvSpPr/>
          <p:nvPr/>
        </p:nvSpPr>
        <p:spPr>
          <a:xfrm>
            <a:off x="838080" y="1825560"/>
            <a:ext cx="10514160" cy="43498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  <a:buFont typeface="Arial"/>
              <a:buChar char="•"/>
            </a:pPr>
            <a:r>
              <a:rPr lang="cs-CZ" sz="2000" strike="noStrike">
                <a:solidFill>
                  <a:srgbClr val="000000"/>
                </a:solidFill>
                <a:latin typeface="Calibri"/>
                <a:ea typeface="DejaVu Sans"/>
              </a:rPr>
              <a:t>Zánik druhu (extinkce) = Jeho jedinci se nedokáží přizpůsobit novým podmínkám a vymírají 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cs-CZ" sz="2000" strike="noStrike">
                <a:solidFill>
                  <a:srgbClr val="000000"/>
                </a:solidFill>
                <a:latin typeface="Calibri"/>
                <a:ea typeface="DejaVu Sans"/>
              </a:rPr>
              <a:t>Nový druh: Vzniká nejčastěji vlivem geografické izolace – oddělení od původní populace, větší vliv náhodné změny v genetickém materiálu 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cs-CZ" sz="2000" strike="noStrike">
                <a:solidFill>
                  <a:srgbClr val="000000"/>
                </a:solidFill>
                <a:latin typeface="Calibri"/>
                <a:ea typeface="DejaVu Sans"/>
              </a:rPr>
              <a:t>Vývoj nového druhu je dlouhodobý proces, který trvá desítky až stovky tisíc generací 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cs-CZ" sz="2000" strike="noStrike">
                <a:solidFill>
                  <a:srgbClr val="000000"/>
                </a:solidFill>
                <a:latin typeface="Calibri"/>
                <a:ea typeface="DejaVu Sans"/>
              </a:rPr>
              <a:t>Odhady: Vymřelo 95 – 99% druhů, které na Zemi žily 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cs-CZ" sz="2000" strike="noStrike">
                <a:solidFill>
                  <a:srgbClr val="000000"/>
                </a:solidFill>
                <a:latin typeface="Calibri"/>
                <a:ea typeface="DejaVu Sans"/>
              </a:rPr>
              <a:t>Během posledních 500 let bylo vyhubeno 485 známých živočichů a 584 známých rostlin </a:t>
            </a:r>
            <a:endParaRPr/>
          </a:p>
        </p:txBody>
      </p:sp>
    </p:spTree>
  </p:cSld>
  <p:timing>
    <p:tnLst>
      <p:par>
        <p:cTn id="17" dur="indefinite" restart="never" nodeType="tmRoot">
          <p:childTnLst>
            <p:seq>
              <p:cTn id="1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