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50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95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02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15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26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12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30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1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8ACA-EB20-470D-A0F2-A288B027123A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58ED-6F9A-4092-BFA2-6C6A0D08D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/index.php?title=P%C3%ADsmorytec&amp;action=edit&amp;redlink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lideplayer.cz/slide/2481363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yklopedieknihy.cz/index.php/D%C5%99evo%C5%99e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Historie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Počátek novověku: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/>
              <a:t>1. </a:t>
            </a:r>
            <a:r>
              <a:rPr lang="cs-CZ" b="1" dirty="0"/>
              <a:t>PÁD CAŘIHRADU </a:t>
            </a:r>
            <a:r>
              <a:rPr lang="cs-CZ" dirty="0"/>
              <a:t>do rukou Turků (</a:t>
            </a:r>
            <a:r>
              <a:rPr lang="cs-CZ" b="1" dirty="0"/>
              <a:t>1453</a:t>
            </a:r>
            <a:r>
              <a:rPr lang="cs-CZ" dirty="0"/>
              <a:t>) znamená konec byzantské říše,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b="1" dirty="0"/>
              <a:t>OBJEVENÍ AMERIKY </a:t>
            </a:r>
            <a:r>
              <a:rPr lang="cs-CZ" dirty="0"/>
              <a:t>Kryštofem Kolumbem (</a:t>
            </a:r>
            <a:r>
              <a:rPr lang="cs-CZ" b="1" dirty="0"/>
              <a:t>1492</a:t>
            </a:r>
            <a:r>
              <a:rPr lang="cs-CZ" dirty="0"/>
              <a:t>),</a:t>
            </a:r>
          </a:p>
          <a:p>
            <a:pPr>
              <a:buNone/>
            </a:pPr>
            <a:r>
              <a:rPr lang="cs-CZ" dirty="0"/>
              <a:t>3. </a:t>
            </a:r>
            <a:r>
              <a:rPr lang="cs-CZ" b="1" dirty="0"/>
              <a:t>GUTENBERGŮV VYNÁLEZ KNIHTISKU </a:t>
            </a:r>
            <a:r>
              <a:rPr lang="cs-CZ" dirty="0"/>
              <a:t>(okolo </a:t>
            </a:r>
            <a:r>
              <a:rPr lang="cs-CZ" b="1" dirty="0"/>
              <a:t>1440</a:t>
            </a:r>
            <a:r>
              <a:rPr lang="cs-CZ" dirty="0"/>
              <a:t>).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Knihtisk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</a:t>
            </a:r>
            <a:r>
              <a:rPr lang="cs-CZ" dirty="0" err="1" smtClean="0"/>
              <a:t>Gutenbergem</a:t>
            </a:r>
            <a:r>
              <a:rPr lang="cs-CZ" dirty="0" smtClean="0"/>
              <a:t> – </a:t>
            </a:r>
            <a:r>
              <a:rPr lang="cs-CZ" u="sng" dirty="0" smtClean="0"/>
              <a:t>blokový tisk – deskotisk </a:t>
            </a:r>
            <a:r>
              <a:rPr lang="cs-CZ" dirty="0" smtClean="0"/>
              <a:t>– celá stránka (písmo i obraz) se odlila, vyřezala ze dřeva, pak celá vytiskla</a:t>
            </a:r>
          </a:p>
          <a:p>
            <a:r>
              <a:rPr lang="cs-CZ" dirty="0" smtClean="0"/>
              <a:t>Nákladné a pracné – tiskly se hlavně svaté obrázky….</a:t>
            </a:r>
          </a:p>
          <a:p>
            <a:endParaRPr lang="cs-CZ" dirty="0" smtClean="0"/>
          </a:p>
          <a:p>
            <a:r>
              <a:rPr lang="cs-CZ" dirty="0" smtClean="0"/>
              <a:t>G. vynález -  inspirace svými předchůdci, snaha o mechanizaci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Princip vynálezu knihtisku – dílčí objevy: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Existence LITER</a:t>
            </a:r>
            <a:r>
              <a:rPr lang="cs-CZ" dirty="0" smtClean="0"/>
              <a:t>, jejich možnost rozmetání (přeskupení), nového užití.  </a:t>
            </a:r>
          </a:p>
          <a:p>
            <a:r>
              <a:rPr lang="cs-CZ" b="1" dirty="0" smtClean="0"/>
              <a:t> </a:t>
            </a:r>
            <a:r>
              <a:rPr lang="cs-CZ" dirty="0" smtClean="0"/>
              <a:t>Výroba liter si vyžádala sestrojení </a:t>
            </a:r>
            <a:r>
              <a:rPr lang="cs-CZ" b="1" dirty="0" smtClean="0"/>
              <a:t>LICÍHO STROJKU </a:t>
            </a:r>
          </a:p>
          <a:p>
            <a:r>
              <a:rPr lang="cs-CZ" b="1" dirty="0" smtClean="0"/>
              <a:t>LITEŘINA – či písmovina - </a:t>
            </a:r>
            <a:r>
              <a:rPr lang="cs-CZ" u="sng" dirty="0" smtClean="0"/>
              <a:t>slitina</a:t>
            </a:r>
            <a:r>
              <a:rPr lang="cs-CZ" dirty="0" smtClean="0"/>
              <a:t> používaná v </a:t>
            </a:r>
            <a:r>
              <a:rPr lang="cs-CZ" u="sng" dirty="0" smtClean="0"/>
              <a:t>písmolijectví</a:t>
            </a:r>
            <a:r>
              <a:rPr lang="cs-CZ" b="1" dirty="0" smtClean="0"/>
              <a:t>  - </a:t>
            </a:r>
            <a:r>
              <a:rPr lang="cs-CZ" dirty="0" smtClean="0"/>
              <a:t>slitina musela mít nízkou tavicí teplotu, aby se nepoškodil licí strojek ani matrice </a:t>
            </a:r>
          </a:p>
          <a:p>
            <a:r>
              <a:rPr lang="cs-CZ" b="1" dirty="0" smtClean="0"/>
              <a:t>KONSTRUKCE TISKAŘSKÉHO LISU</a:t>
            </a:r>
            <a:r>
              <a:rPr lang="cs-CZ" dirty="0" smtClean="0"/>
              <a:t>, který vyvinul dostatečný tlak. </a:t>
            </a:r>
          </a:p>
          <a:p>
            <a:r>
              <a:rPr lang="cs-CZ" b="1" dirty="0" smtClean="0"/>
              <a:t>TISKAŘSKÁ BARVA vhodné kvality - </a:t>
            </a:r>
            <a:r>
              <a:rPr lang="cs-CZ" dirty="0" smtClean="0"/>
              <a:t>základní složkou byly saze a fermež (pojivo)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0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LITERA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Garamond_type_ſi-liga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1784" y="1265001"/>
            <a:ext cx="3936311" cy="5260343"/>
          </a:xfrm>
        </p:spPr>
      </p:pic>
      <p:sp>
        <p:nvSpPr>
          <p:cNvPr id="5" name="Obdélník 4"/>
          <p:cNvSpPr/>
          <p:nvPr/>
        </p:nvSpPr>
        <p:spPr>
          <a:xfrm>
            <a:off x="2423592" y="4581128"/>
            <a:ext cx="727280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Zde vidíme tzv. ligaturu – spojnici písmen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482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PATRICE A MATRICE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hlinkClick r:id="rId2" tooltip="Písmorytec (stránka neexistuje)"/>
              </a:rPr>
              <a:t>Písmorytec</a:t>
            </a:r>
            <a:r>
              <a:rPr lang="cs-CZ" dirty="0" smtClean="0"/>
              <a:t> nejprve vyryl zrcadlově obrácený obraz písmene –</a:t>
            </a:r>
            <a:r>
              <a:rPr lang="cs-CZ" b="1" dirty="0" smtClean="0"/>
              <a:t> patrici</a:t>
            </a:r>
            <a:r>
              <a:rPr lang="cs-CZ" dirty="0" smtClean="0"/>
              <a:t>, která byla následně použita jako razidlo. Otiskem do měkčího kovu vznikla forma – matrice. </a:t>
            </a:r>
            <a:r>
              <a:rPr lang="cs-CZ" b="1" dirty="0" smtClean="0"/>
              <a:t>Matrice </a:t>
            </a:r>
            <a:r>
              <a:rPr lang="cs-CZ" dirty="0" smtClean="0"/>
              <a:t>se vložila do licího strojku a zalila roztavenou liteřinou.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3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1" y="0"/>
            <a:ext cx="8646249" cy="6516474"/>
          </a:xfrm>
        </p:spPr>
      </p:pic>
    </p:spTree>
    <p:extLst>
      <p:ext uri="{BB962C8B-B14F-4D97-AF65-F5344CB8AC3E}">
        <p14:creationId xmlns:p14="http://schemas.microsoft.com/office/powerpoint/2010/main" val="2818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jednotlivých liter je sestavena stránka….</a:t>
            </a:r>
            <a:endParaRPr lang="cs-CZ" dirty="0"/>
          </a:p>
        </p:txBody>
      </p:sp>
      <p:pic>
        <p:nvPicPr>
          <p:cNvPr id="4" name="Zástupný symbol pro obsah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9416" y="1484784"/>
            <a:ext cx="9544886" cy="4434362"/>
          </a:xfrm>
        </p:spPr>
      </p:pic>
    </p:spTree>
    <p:extLst>
      <p:ext uri="{BB962C8B-B14F-4D97-AF65-F5344CB8AC3E}">
        <p14:creationId xmlns:p14="http://schemas.microsoft.com/office/powerpoint/2010/main" val="4623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g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7568" y="0"/>
            <a:ext cx="7488832" cy="6836278"/>
          </a:xfrm>
        </p:spPr>
      </p:pic>
    </p:spTree>
    <p:extLst>
      <p:ext uri="{BB962C8B-B14F-4D97-AF65-F5344CB8AC3E}">
        <p14:creationId xmlns:p14="http://schemas.microsoft.com/office/powerpoint/2010/main" val="26723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vypadala středověká tiskárna..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 https://slideplayer.cz/slide/2481363/</a:t>
            </a:r>
            <a:endParaRPr lang="cs-CZ" dirty="0"/>
          </a:p>
        </p:txBody>
      </p:sp>
      <p:pic>
        <p:nvPicPr>
          <p:cNvPr id="4" name="Zástupný symbol pro obsah 3" descr="img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95600" y="1691948"/>
            <a:ext cx="7416824" cy="5166053"/>
          </a:xfrm>
        </p:spPr>
      </p:pic>
    </p:spTree>
    <p:extLst>
      <p:ext uri="{BB962C8B-B14F-4D97-AF65-F5344CB8AC3E}">
        <p14:creationId xmlns:p14="http://schemas.microsoft.com/office/powerpoint/2010/main" val="17958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Středověký lis</a:t>
            </a:r>
            <a:endParaRPr lang="cs-CZ" dirty="0"/>
          </a:p>
        </p:txBody>
      </p:sp>
      <p:pic>
        <p:nvPicPr>
          <p:cNvPr id="4" name="Zástupný symbol pro obsah 3" descr="img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67808" y="1340768"/>
            <a:ext cx="3767400" cy="5257800"/>
          </a:xfrm>
        </p:spPr>
      </p:pic>
    </p:spTree>
    <p:extLst>
      <p:ext uri="{BB962C8B-B14F-4D97-AF65-F5344CB8AC3E}">
        <p14:creationId xmlns:p14="http://schemas.microsoft.com/office/powerpoint/2010/main" val="23307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570186"/>
          </a:xfrm>
        </p:spPr>
        <p:txBody>
          <a:bodyPr>
            <a:normAutofit/>
          </a:bodyPr>
          <a:lstStyle/>
          <a:p>
            <a:r>
              <a:rPr lang="cs-CZ" sz="5300" b="1" dirty="0">
                <a:solidFill>
                  <a:srgbClr val="FF0000"/>
                </a:solidFill>
              </a:rPr>
              <a:t>Šíření knihtisku po Evropě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Šíření velkou rychlostí – 1. období dějin tištěné knihy – tzv. </a:t>
            </a:r>
            <a:r>
              <a:rPr lang="cs-CZ" b="1" dirty="0" smtClean="0"/>
              <a:t>prvotisky čili inkubálie </a:t>
            </a:r>
            <a:r>
              <a:rPr lang="cs-CZ" dirty="0" smtClean="0"/>
              <a:t>– všechny tisky </a:t>
            </a:r>
            <a:r>
              <a:rPr lang="cs-CZ" dirty="0" err="1" smtClean="0"/>
              <a:t>vytisklé</a:t>
            </a:r>
            <a:r>
              <a:rPr lang="cs-CZ" dirty="0" smtClean="0"/>
              <a:t> do roku 1500</a:t>
            </a:r>
          </a:p>
          <a:p>
            <a:endParaRPr lang="cs-CZ" dirty="0" smtClean="0"/>
          </a:p>
          <a:p>
            <a:r>
              <a:rPr lang="cs-CZ" b="1" dirty="0" smtClean="0"/>
              <a:t>Význam</a:t>
            </a:r>
            <a:r>
              <a:rPr lang="cs-CZ" dirty="0" smtClean="0"/>
              <a:t>: </a:t>
            </a:r>
          </a:p>
          <a:p>
            <a:r>
              <a:rPr lang="cs-CZ" dirty="0" smtClean="0"/>
              <a:t>rozšíření písemné kultury mezi širší vrstvy obyvatelstva, knihy více dostupnější, masová produkce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02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568" y="764705"/>
            <a:ext cx="8003232" cy="5361459"/>
          </a:xfrm>
        </p:spPr>
        <p:txBody>
          <a:bodyPr/>
          <a:lstStyle/>
          <a:p>
            <a:r>
              <a:rPr lang="cs-CZ" dirty="0"/>
              <a:t>VICTOR HUGO označil vynález knihtisku za jednu z největších událostí </a:t>
            </a:r>
            <a:r>
              <a:rPr lang="cs-CZ" dirty="0" smtClean="0"/>
              <a:t>dějin.</a:t>
            </a:r>
          </a:p>
          <a:p>
            <a:endParaRPr lang="cs-CZ" dirty="0"/>
          </a:p>
        </p:txBody>
      </p:sp>
      <p:pic>
        <p:nvPicPr>
          <p:cNvPr id="4" name="Obrázek 3" descr="Buchdruck-15-jahrhunder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3832" y="2276872"/>
            <a:ext cx="25400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692697"/>
            <a:ext cx="8219256" cy="5433467"/>
          </a:xfrm>
        </p:spPr>
        <p:txBody>
          <a:bodyPr/>
          <a:lstStyle/>
          <a:p>
            <a:r>
              <a:rPr lang="cs-CZ" dirty="0" smtClean="0"/>
              <a:t>K zásadním změnám dochází postupně až v 16. století, k technické změně až ve století 19.</a:t>
            </a:r>
          </a:p>
          <a:p>
            <a:endParaRPr lang="cs-CZ" dirty="0" smtClean="0"/>
          </a:p>
          <a:p>
            <a:r>
              <a:rPr lang="cs-CZ" dirty="0" smtClean="0"/>
              <a:t>V druhé polovině 16. století se v nákladnějších dílech začíná prosazovat technika mědiryt – nejstarší technika tisku z hloubky</a:t>
            </a:r>
          </a:p>
          <a:p>
            <a:r>
              <a:rPr lang="cs-CZ" dirty="0" smtClean="0"/>
              <a:t>V Českých zemích populární dřevořez</a:t>
            </a:r>
          </a:p>
          <a:p>
            <a:r>
              <a:rPr lang="cs-CZ" dirty="0" smtClean="0">
                <a:hlinkClick r:id="rId2"/>
              </a:rPr>
              <a:t>https://www.encyklopedieknihy.cz/index.php/D%C5%99evo%C5%99ez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67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Předchůdci knihtisku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Tisk z výšky  </a:t>
            </a:r>
            <a:r>
              <a:rPr lang="cs-CZ" b="1" dirty="0" smtClean="0"/>
              <a:t>- nejstarší </a:t>
            </a:r>
            <a:r>
              <a:rPr lang="cs-CZ" b="1" dirty="0"/>
              <a:t>technika</a:t>
            </a:r>
            <a:r>
              <a:rPr lang="cs-CZ" dirty="0"/>
              <a:t>. Obarví se tisknou jen vystupující </a:t>
            </a:r>
            <a:r>
              <a:rPr lang="cs-CZ" dirty="0" smtClean="0"/>
              <a:t>body, do </a:t>
            </a:r>
            <a:r>
              <a:rPr lang="cs-CZ" dirty="0"/>
              <a:t>prohlubní se barva nedostane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Nejstarší pomůcky tisku z výšky - </a:t>
            </a:r>
            <a:r>
              <a:rPr lang="cs-CZ" b="1" dirty="0" smtClean="0"/>
              <a:t>pečetítka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dirty="0"/>
              <a:t>razítka </a:t>
            </a:r>
            <a:r>
              <a:rPr lang="cs-CZ" dirty="0"/>
              <a:t>v oblasti Mezopotámie.</a:t>
            </a:r>
          </a:p>
          <a:p>
            <a:r>
              <a:rPr lang="cs-CZ" dirty="0"/>
              <a:t>V </a:t>
            </a:r>
            <a:r>
              <a:rPr lang="cs-CZ" b="1" dirty="0"/>
              <a:t>Číně</a:t>
            </a:r>
            <a:r>
              <a:rPr lang="cs-CZ" dirty="0"/>
              <a:t> </a:t>
            </a:r>
            <a:r>
              <a:rPr lang="cs-CZ" dirty="0" smtClean="0"/>
              <a:t>tisk </a:t>
            </a:r>
            <a:r>
              <a:rPr lang="cs-CZ" dirty="0"/>
              <a:t>z </a:t>
            </a:r>
            <a:r>
              <a:rPr lang="cs-CZ" dirty="0" smtClean="0"/>
              <a:t>výšky (dřevoryt) od </a:t>
            </a:r>
            <a:r>
              <a:rPr lang="cs-CZ" dirty="0"/>
              <a:t>3. </a:t>
            </a:r>
            <a:r>
              <a:rPr lang="cs-CZ" dirty="0" smtClean="0"/>
              <a:t>století </a:t>
            </a:r>
            <a:r>
              <a:rPr lang="cs-CZ" dirty="0"/>
              <a:t>př. </a:t>
            </a:r>
            <a:r>
              <a:rPr lang="cs-CZ" dirty="0" smtClean="0"/>
              <a:t>n. </a:t>
            </a:r>
            <a:r>
              <a:rPr lang="cs-CZ" dirty="0"/>
              <a:t>l. Později se objevila výroba papíru (nutný předpoklad)</a:t>
            </a:r>
          </a:p>
          <a:p>
            <a:r>
              <a:rPr lang="cs-CZ" b="1" dirty="0"/>
              <a:t>Korejci</a:t>
            </a:r>
            <a:r>
              <a:rPr lang="cs-CZ" dirty="0"/>
              <a:t> vynalezli trvanlivější písmena řezaná do mosazi, kterými  vytiskli v roce 1234 sbírku zákonů – nejstarší kniha.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ece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268761"/>
            <a:ext cx="8534036" cy="4243445"/>
          </a:xfrm>
        </p:spPr>
      </p:pic>
    </p:spTree>
    <p:extLst>
      <p:ext uri="{BB962C8B-B14F-4D97-AF65-F5344CB8AC3E}">
        <p14:creationId xmlns:p14="http://schemas.microsoft.com/office/powerpoint/2010/main" val="11019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Středověk – opisování knih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Kolik času zhruba trvalo písaři ve středověkém skriptoriu než opsal Bibli</a:t>
            </a:r>
            <a:r>
              <a:rPr lang="cs-CZ" b="1" dirty="0" smtClean="0"/>
              <a:t>?</a:t>
            </a:r>
          </a:p>
          <a:p>
            <a:r>
              <a:rPr lang="cs-CZ" b="1" dirty="0"/>
              <a:t>Čím se psalo?</a:t>
            </a:r>
            <a:endParaRPr lang="cs-CZ" dirty="0"/>
          </a:p>
          <a:p>
            <a:r>
              <a:rPr lang="cs-CZ" b="1" dirty="0"/>
              <a:t>Co se dělo s textem pak?</a:t>
            </a:r>
            <a:endParaRPr lang="cs-CZ" dirty="0"/>
          </a:p>
          <a:p>
            <a:r>
              <a:rPr lang="cs-CZ" b="1" dirty="0"/>
              <a:t>Jak velkou cenu  měla </a:t>
            </a:r>
            <a:r>
              <a:rPr lang="cs-CZ" b="1" dirty="0" smtClean="0"/>
              <a:t>opsaná </a:t>
            </a:r>
            <a:r>
              <a:rPr lang="cs-CZ" b="1" dirty="0"/>
              <a:t>kniha?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2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Vynález knihtisku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prvenství se hlásilo několik uchazečů (v Holandu </a:t>
            </a:r>
            <a:r>
              <a:rPr lang="cs-CZ" dirty="0" err="1" smtClean="0"/>
              <a:t>Coster</a:t>
            </a:r>
            <a:r>
              <a:rPr lang="cs-CZ" dirty="0" smtClean="0"/>
              <a:t>, Francouzi to přisuzovali pražskému rodáku </a:t>
            </a:r>
            <a:r>
              <a:rPr lang="cs-CZ" dirty="0" err="1" smtClean="0"/>
              <a:t>Waldvogelovi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Za vynálezce je ale považován </a:t>
            </a:r>
            <a:r>
              <a:rPr lang="cs-CZ" b="1" dirty="0" err="1" smtClean="0"/>
              <a:t>Johannes</a:t>
            </a:r>
            <a:r>
              <a:rPr lang="cs-CZ" b="1" dirty="0" smtClean="0"/>
              <a:t> </a:t>
            </a:r>
            <a:r>
              <a:rPr lang="cs-CZ" b="1" dirty="0" err="1" smtClean="0"/>
              <a:t>Gutenberg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19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Johannes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Gutenberg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* okolo 1397 v Mohuči</a:t>
            </a:r>
          </a:p>
          <a:p>
            <a:r>
              <a:rPr lang="cs-CZ" dirty="0" smtClean="0"/>
              <a:t>Vyučil se zlatníkem</a:t>
            </a:r>
          </a:p>
          <a:p>
            <a:r>
              <a:rPr lang="cs-CZ" dirty="0" smtClean="0"/>
              <a:t>Štrasburk - od roku 1438 pokusy s knihtiskem – vydal tisk nevelkého rozsahu </a:t>
            </a:r>
            <a:r>
              <a:rPr lang="cs-CZ" dirty="0" err="1" smtClean="0"/>
              <a:t>Sybilina</a:t>
            </a:r>
            <a:r>
              <a:rPr lang="cs-CZ" dirty="0" smtClean="0"/>
              <a:t> proroctví</a:t>
            </a:r>
          </a:p>
          <a:p>
            <a:r>
              <a:rPr lang="cs-CZ" dirty="0" smtClean="0"/>
              <a:t>Vynález nejdříve tajil – obavy před inkvizicí a konkurencí (učni zavázáni mlčením)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19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404665"/>
            <a:ext cx="8219256" cy="5721499"/>
          </a:xfrm>
        </p:spPr>
        <p:txBody>
          <a:bodyPr>
            <a:normAutofit/>
          </a:bodyPr>
          <a:lstStyle/>
          <a:p>
            <a:r>
              <a:rPr lang="cs-CZ" sz="4000" dirty="0"/>
              <a:t>Později návrat do Mohuče, zdokonalení vynálezu</a:t>
            </a:r>
          </a:p>
          <a:p>
            <a:r>
              <a:rPr lang="cs-CZ" sz="4000" dirty="0"/>
              <a:t>Vydal nejznámější dílo – </a:t>
            </a:r>
            <a:r>
              <a:rPr lang="cs-CZ" sz="4000" b="1" dirty="0"/>
              <a:t>Latinská bible</a:t>
            </a:r>
          </a:p>
          <a:p>
            <a:r>
              <a:rPr lang="cs-CZ" sz="4000" dirty="0"/>
              <a:t>Pečlivé provedené dílo</a:t>
            </a:r>
          </a:p>
          <a:p>
            <a:r>
              <a:rPr lang="cs-CZ" sz="4000" dirty="0"/>
              <a:t>asi </a:t>
            </a:r>
            <a:r>
              <a:rPr lang="cs-CZ" sz="4000" b="1" dirty="0"/>
              <a:t>150</a:t>
            </a:r>
            <a:r>
              <a:rPr lang="cs-CZ" sz="4000" dirty="0"/>
              <a:t> exemplářů na papíru a 35 výtisků na pergamenu. Dodnes zachováno </a:t>
            </a:r>
            <a:r>
              <a:rPr lang="cs-CZ" sz="4000" b="1" dirty="0"/>
              <a:t>47 </a:t>
            </a:r>
            <a:r>
              <a:rPr lang="cs-CZ" sz="4000" dirty="0"/>
              <a:t>exemplářů z toho  12 na pergamenu.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Gutenberg_Bible,_Lenox_Copy,_New_York_Public_Library,_2009._Pic_0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4454" y="836713"/>
            <a:ext cx="8693547" cy="5433467"/>
          </a:xfrm>
        </p:spPr>
      </p:pic>
      <p:sp>
        <p:nvSpPr>
          <p:cNvPr id="5" name="Zaoblený obdélník 4"/>
          <p:cNvSpPr/>
          <p:nvPr/>
        </p:nvSpPr>
        <p:spPr>
          <a:xfrm>
            <a:off x="3359696" y="3573016"/>
            <a:ext cx="626469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/>
              <a:t>První kniha, která byla vytištěna pomocí tiskařského stroje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8021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414</Words>
  <Application>Microsoft Office PowerPoint</Application>
  <PresentationFormat>Širokoúhlá obrazovka</PresentationFormat>
  <Paragraphs>59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Historie</vt:lpstr>
      <vt:lpstr>Prezentace aplikace PowerPoint</vt:lpstr>
      <vt:lpstr>Předchůdci knihtisku</vt:lpstr>
      <vt:lpstr>Prezentace aplikace PowerPoint</vt:lpstr>
      <vt:lpstr>Středověk – opisování knih</vt:lpstr>
      <vt:lpstr>Vynález knihtisku</vt:lpstr>
      <vt:lpstr>Johannes Gutenberg</vt:lpstr>
      <vt:lpstr>Prezentace aplikace PowerPoint</vt:lpstr>
      <vt:lpstr>Prezentace aplikace PowerPoint</vt:lpstr>
      <vt:lpstr>Knihtisk</vt:lpstr>
      <vt:lpstr>Princip vynálezu knihtisku – dílčí objevy:</vt:lpstr>
      <vt:lpstr>LITERA</vt:lpstr>
      <vt:lpstr>PATRICE A MATRICE</vt:lpstr>
      <vt:lpstr>Prezentace aplikace PowerPoint</vt:lpstr>
      <vt:lpstr>Z jednotlivých liter je sestavena stránka….</vt:lpstr>
      <vt:lpstr>Prezentace aplikace PowerPoint</vt:lpstr>
      <vt:lpstr>Jak vypadala středověká tiskárna..  https://slideplayer.cz/slide/2481363/</vt:lpstr>
      <vt:lpstr>Středověký lis</vt:lpstr>
      <vt:lpstr>Šíření knihtisku po Evropě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</dc:title>
  <dc:creator>Jana Hegrova</dc:creator>
  <cp:lastModifiedBy>Jana Hegrova</cp:lastModifiedBy>
  <cp:revision>2</cp:revision>
  <dcterms:created xsi:type="dcterms:W3CDTF">2020-05-26T12:24:27Z</dcterms:created>
  <dcterms:modified xsi:type="dcterms:W3CDTF">2020-05-26T12:34:26Z</dcterms:modified>
</cp:coreProperties>
</file>