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8" r:id="rId12"/>
    <p:sldId id="267" r:id="rId13"/>
    <p:sldId id="271" r:id="rId14"/>
    <p:sldId id="278" r:id="rId15"/>
    <p:sldId id="272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75" r:id="rId25"/>
    <p:sldId id="285" r:id="rId26"/>
    <p:sldId id="286" r:id="rId27"/>
    <p:sldId id="276" r:id="rId28"/>
    <p:sldId id="287" r:id="rId29"/>
    <p:sldId id="277" r:id="rId30"/>
    <p:sldId id="288" r:id="rId31"/>
    <p:sldId id="289" r:id="rId32"/>
    <p:sldId id="290" r:id="rId33"/>
    <p:sldId id="291" r:id="rId34"/>
    <p:sldId id="292" r:id="rId35"/>
    <p:sldId id="293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08" r:id="rId50"/>
    <p:sldId id="311" r:id="rId51"/>
    <p:sldId id="312" r:id="rId52"/>
    <p:sldId id="313" r:id="rId53"/>
    <p:sldId id="294" r:id="rId54"/>
    <p:sldId id="295" r:id="rId55"/>
    <p:sldId id="296" r:id="rId56"/>
    <p:sldId id="259" r:id="rId57"/>
    <p:sldId id="314" r:id="rId58"/>
    <p:sldId id="315" r:id="rId59"/>
    <p:sldId id="258" r:id="rId6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03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0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5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78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9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9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4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00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2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8F4C-AD84-4EE9-97C7-336986CD15A6}" type="datetimeFigureOut">
              <a:rPr lang="cs-CZ" smtClean="0"/>
              <a:pPr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E2BB-38E0-4714-BC51-7F5ECDD408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i-31Axmb0" TargetMode="External"/><Relationship Id="rId2" Type="http://schemas.openxmlformats.org/officeDocument/2006/relationships/hyperlink" Target="https://www.youtube.com/watch?v=kqmfS4ZILz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WvrFTNjvI" TargetMode="External"/><Relationship Id="rId2" Type="http://schemas.openxmlformats.org/officeDocument/2006/relationships/hyperlink" Target="https://www.youtube.com/watch?v=4_StVLV18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Peg7ydsN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i-31Axmb0" TargetMode="External"/><Relationship Id="rId2" Type="http://schemas.openxmlformats.org/officeDocument/2006/relationships/hyperlink" Target="https://www.youtube.com/watch?v=kqmfS4ZILz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vPeg7ydsNY" TargetMode="External"/><Relationship Id="rId5" Type="http://schemas.openxmlformats.org/officeDocument/2006/relationships/hyperlink" Target="https://www.youtube.com/watch?v=4VWvrFTNjvI" TargetMode="External"/><Relationship Id="rId4" Type="http://schemas.openxmlformats.org/officeDocument/2006/relationships/hyperlink" Target="https://www.youtube.com/watch?v=4_StVLV18B4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nX76SlKDY&amp;list=PLfqtip2INLE9ANdjnOuyJcBIN83ou27oB&amp;index=8&amp;t=0s" TargetMode="External"/><Relationship Id="rId2" Type="http://schemas.openxmlformats.org/officeDocument/2006/relationships/hyperlink" Target="https://www.ceskatelevize.cz/porady/10441294653-hyde-park-civilizace/216411058090312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e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Základy biochemie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Základní biogenní prvky </a:t>
            </a:r>
          </a:p>
          <a:p>
            <a:r>
              <a:rPr lang="cs-CZ" sz="2000" dirty="0"/>
              <a:t>Látky v těle – anorganické </a:t>
            </a:r>
          </a:p>
          <a:p>
            <a:r>
              <a:rPr lang="cs-CZ" sz="2000" dirty="0"/>
              <a:t>Látky v těle – organické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9923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Anorganická látka: Kyslík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Klíčová látka pro dýchání, následně pohání biochemické procesy nutné k výrobě energie pro pohyb i fungování buněk </a:t>
            </a:r>
          </a:p>
          <a:p>
            <a:r>
              <a:rPr lang="cs-CZ" sz="2000" dirty="0"/>
              <a:t>Tvoří pětinu (asi 21%) vzduchu, zbylé čtyři pětiny (asi 78%) tvoří dusík </a:t>
            </a:r>
          </a:p>
          <a:p>
            <a:r>
              <a:rPr lang="cs-CZ" sz="2000" dirty="0"/>
              <a:t>(Poznámka: Podíl měříme objemově; třetím nejčastější složkou vzduchu je ,,vzácný plyn´´ argon – 0,9%) </a:t>
            </a:r>
          </a:p>
          <a:p>
            <a:r>
              <a:rPr lang="cs-CZ" sz="2000" dirty="0"/>
              <a:t>Je-li koncentrace kyslíku kolem 75%, poškozuje již nevratně plíce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622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Anorganická látka: Oxid uhličitý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Oxid uhličitý je látka, kterou člověk vydechuje </a:t>
            </a:r>
          </a:p>
          <a:p>
            <a:r>
              <a:rPr lang="cs-CZ" sz="2000" dirty="0"/>
              <a:t>Sám o sobě není jedovatý, na rozdíl od oxidu uhelnatého </a:t>
            </a:r>
          </a:p>
        </p:txBody>
      </p:sp>
    </p:spTree>
    <p:extLst>
      <p:ext uri="{BB962C8B-B14F-4D97-AF65-F5344CB8AC3E}">
        <p14:creationId xmlns:p14="http://schemas.microsoft.com/office/powerpoint/2010/main" val="294660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Soli v lidském těle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/>
              <a:t>Nejvýznamější</a:t>
            </a:r>
            <a:r>
              <a:rPr lang="cs-CZ" altLang="cs-CZ" sz="2000" dirty="0"/>
              <a:t> solí v lidském těle je chlorid sodný  </a:t>
            </a:r>
            <a:r>
              <a:rPr lang="cs-CZ" altLang="cs-CZ" sz="2000" dirty="0" err="1"/>
              <a:t>NaCl</a:t>
            </a:r>
            <a:r>
              <a:rPr lang="cs-CZ" altLang="cs-CZ" sz="2000" dirty="0"/>
              <a:t>  (kuchyňská sůl) </a:t>
            </a:r>
          </a:p>
          <a:p>
            <a:r>
              <a:rPr lang="cs-CZ" altLang="cs-CZ" sz="2000" dirty="0"/>
              <a:t>Koncentrace soli v lidské krvi je 0,9% (9 promile) – tj. na 1 litr krve </a:t>
            </a:r>
            <a:r>
              <a:rPr lang="cs-CZ" altLang="cs-CZ" sz="2000" dirty="0" err="1"/>
              <a:t>připadně</a:t>
            </a:r>
            <a:r>
              <a:rPr lang="cs-CZ" altLang="cs-CZ" sz="2000" dirty="0"/>
              <a:t> 9 g solí, především </a:t>
            </a:r>
            <a:r>
              <a:rPr lang="cs-CZ" altLang="cs-CZ" sz="2000" dirty="0" err="1"/>
              <a:t>NaCl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Roztok soli v této koncentraci se nazývá fyziologický roztok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98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Anorganické látky: Kuchyňská sůl </a:t>
            </a:r>
            <a:r>
              <a:rPr lang="cs-CZ" altLang="cs-CZ" sz="3600" dirty="0" err="1"/>
              <a:t>NaCl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Chlorid sodný (kuchyňská sůl) se ve vodě rozkládá na ionty: kladně nabitý kationt Na+, záporně nabitý aniont Cl- </a:t>
            </a:r>
          </a:p>
          <a:p>
            <a:r>
              <a:rPr lang="cs-CZ" altLang="cs-CZ" sz="2000" dirty="0"/>
              <a:t>To jsou hlavní ionty mimobuněčných tekutin živočichů </a:t>
            </a:r>
          </a:p>
          <a:p>
            <a:r>
              <a:rPr lang="cs-CZ" altLang="cs-CZ" sz="2000" u="sng" dirty="0"/>
              <a:t>Sodík (Na+) </a:t>
            </a:r>
          </a:p>
          <a:p>
            <a:r>
              <a:rPr lang="cs-CZ" altLang="cs-CZ" sz="2000" dirty="0"/>
              <a:t>Přenos nervových vzruchů </a:t>
            </a:r>
          </a:p>
          <a:p>
            <a:r>
              <a:rPr lang="cs-CZ" altLang="cs-CZ" sz="2000" dirty="0"/>
              <a:t>Svalová činnost </a:t>
            </a:r>
          </a:p>
          <a:p>
            <a:r>
              <a:rPr lang="cs-CZ" altLang="cs-CZ" sz="2000" dirty="0"/>
              <a:t>Regulace krevního tlaku </a:t>
            </a:r>
          </a:p>
          <a:p>
            <a:r>
              <a:rPr lang="cs-CZ" altLang="cs-CZ" sz="2000" dirty="0"/>
              <a:t>Rovnováha množství tekutin v buňce a v jejím okolí (osmotický tlak) </a:t>
            </a:r>
          </a:p>
          <a:p>
            <a:r>
              <a:rPr lang="cs-CZ" altLang="cs-CZ" sz="2000" u="sng" dirty="0"/>
              <a:t>Chlor (Cl-) </a:t>
            </a:r>
          </a:p>
          <a:p>
            <a:r>
              <a:rPr lang="cs-CZ" altLang="cs-CZ" sz="2000" dirty="0"/>
              <a:t>Vytváří kyselinu chlorovodíkovou (</a:t>
            </a:r>
            <a:r>
              <a:rPr lang="cs-CZ" altLang="cs-CZ" sz="2000" dirty="0" err="1"/>
              <a:t>HCl</a:t>
            </a:r>
            <a:r>
              <a:rPr lang="cs-CZ" altLang="cs-CZ" sz="2000" dirty="0"/>
              <a:t>) v žaludeční šťávě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9527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Osmotický 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Soli pomáhají toku vody přes polopropustnou buněčnou membránu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525712"/>
            <a:ext cx="5133814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7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Sůl a osmotický tlak (videa)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Osmotický tlak </a:t>
            </a:r>
          </a:p>
          <a:p>
            <a:r>
              <a:rPr lang="cs-CZ" altLang="cs-CZ" sz="2000" dirty="0">
                <a:hlinkClick r:id="rId2"/>
              </a:rPr>
              <a:t>https://www.youtube.com/watch?v=kqmfS4ZILz4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Osmotický pokus pro kuchyňské kutily </a:t>
            </a:r>
          </a:p>
          <a:p>
            <a:r>
              <a:rPr lang="cs-CZ" altLang="cs-CZ" sz="2000" dirty="0">
                <a:hlinkClick r:id="rId3"/>
              </a:rPr>
              <a:t>https://www.youtube.com/watch?v=bci-31Axmb0</a:t>
            </a:r>
            <a:r>
              <a:rPr lang="cs-CZ" altLang="cs-CZ" sz="2000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Organické látky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Sacharidy (cukry, škroby apod.) </a:t>
            </a:r>
          </a:p>
          <a:p>
            <a:r>
              <a:rPr lang="cs-CZ" altLang="cs-CZ" sz="2000" dirty="0"/>
              <a:t>Proteiny (bílkoviny) </a:t>
            </a:r>
          </a:p>
          <a:p>
            <a:r>
              <a:rPr lang="cs-CZ" altLang="cs-CZ" sz="2000" dirty="0"/>
              <a:t>Lipidy (tuky, vosky, složitější lipidy) </a:t>
            </a:r>
          </a:p>
          <a:p>
            <a:r>
              <a:rPr lang="cs-CZ" altLang="cs-CZ" sz="2000" dirty="0"/>
              <a:t>Nukleové kyseliny (DNA, RNA) </a:t>
            </a:r>
          </a:p>
          <a:p>
            <a:endParaRPr lang="cs-CZ" altLang="cs-CZ" sz="2000" dirty="0"/>
          </a:p>
          <a:p>
            <a:r>
              <a:rPr lang="cs-CZ" sz="2000" dirty="0"/>
              <a:t>Organické látky se skládají ze 6 dříve zmíněných biogenních prvků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Organické látky: Sacharidy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Sacharidy se skládají z uhlíku C, vodíku H a kyslíku O </a:t>
            </a:r>
          </a:p>
          <a:p>
            <a:pPr>
              <a:defRPr/>
            </a:pPr>
            <a:r>
              <a:rPr lang="cs-CZ" sz="2000" dirty="0"/>
              <a:t>Stavební materiál: celulóza (rostliny), chitin (hmyz) </a:t>
            </a:r>
          </a:p>
          <a:p>
            <a:pPr>
              <a:defRPr/>
            </a:pPr>
            <a:r>
              <a:rPr lang="cs-CZ" sz="2000" dirty="0"/>
              <a:t>Zásobní látka: glykogen (živočichové, houby), škrob (rostliny), inulin (rostliny) </a:t>
            </a:r>
          </a:p>
          <a:p>
            <a:pPr>
              <a:defRPr/>
            </a:pPr>
            <a:r>
              <a:rPr lang="cs-CZ" sz="2000" dirty="0"/>
              <a:t>Zdroj energie </a:t>
            </a:r>
          </a:p>
          <a:p>
            <a:pPr>
              <a:defRPr/>
            </a:pPr>
            <a:r>
              <a:rPr lang="cs-CZ" sz="2000" dirty="0"/>
              <a:t>Podle složitosti molekul dělíme na: monosacharidy, oligosacharidy, polysacharidy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Otázka: Ze které zemědělské plodiny získáváme nejčastěji škrob?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Pokusy se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Pokusy se sacharidy </a:t>
            </a:r>
          </a:p>
          <a:p>
            <a:r>
              <a:rPr lang="cs-CZ" altLang="cs-CZ" sz="2000" dirty="0">
                <a:hlinkClick r:id="rId2"/>
              </a:rPr>
              <a:t>https://www.youtube.com/watch?v=4_StVLV18B4</a:t>
            </a:r>
            <a:r>
              <a:rPr lang="cs-CZ" altLang="cs-CZ" sz="2000" dirty="0"/>
              <a:t>  </a:t>
            </a:r>
          </a:p>
          <a:p>
            <a:r>
              <a:rPr lang="cs-CZ" altLang="cs-CZ" sz="2000" dirty="0"/>
              <a:t>Rozlišování typů cukru </a:t>
            </a:r>
          </a:p>
          <a:p>
            <a:r>
              <a:rPr lang="cs-CZ" altLang="cs-CZ" sz="2000" dirty="0">
                <a:hlinkClick r:id="rId3"/>
              </a:rPr>
              <a:t>https://www.youtube.com/watch?v=4VWvrFTNjvI</a:t>
            </a:r>
            <a:endParaRPr lang="cs-CZ" altLang="cs-CZ" sz="2000" dirty="0"/>
          </a:p>
          <a:p>
            <a:r>
              <a:rPr lang="cs-CZ" altLang="cs-CZ" sz="2000" dirty="0"/>
              <a:t>Dehydratace cukru </a:t>
            </a:r>
          </a:p>
          <a:p>
            <a:r>
              <a:rPr lang="cs-CZ" altLang="cs-CZ" sz="2000" dirty="0">
                <a:hlinkClick r:id="rId4"/>
              </a:rPr>
              <a:t>https://www.youtube.com/watch?v=LvPeg7ydsNY</a:t>
            </a:r>
            <a:endParaRPr lang="cs-CZ" alt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753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Významné sacharidy: Glukóza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Glukóza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Hroznový cukr, krevní cukr </a:t>
            </a:r>
          </a:p>
          <a:p>
            <a:r>
              <a:rPr lang="cs-CZ" altLang="cs-CZ" sz="2000" dirty="0"/>
              <a:t>Výskyt: Ve vinných hroznech, v medu, v krvi živočichů </a:t>
            </a:r>
          </a:p>
          <a:p>
            <a:r>
              <a:rPr lang="cs-CZ" altLang="cs-CZ" sz="2000" dirty="0"/>
              <a:t>Využití: Lékařství (rychlý zdroj energie), potravinářství (výroba etanolu), chemický průmysl (výroba acetonu, kyseliny citronové apod.)  </a:t>
            </a:r>
          </a:p>
          <a:p>
            <a:endParaRPr lang="cs-CZ" dirty="0"/>
          </a:p>
        </p:txBody>
      </p:sp>
      <p:pic>
        <p:nvPicPr>
          <p:cNvPr id="4" name="Obrázek 3" descr="Gluk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778250"/>
            <a:ext cx="1500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Gluk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770313"/>
            <a:ext cx="32559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Biogenní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Definice prvku: Chemický prvek je látka, která se skládá z atomů jednoho typu. Tento typ je určen počtem protonů. </a:t>
            </a:r>
          </a:p>
          <a:p>
            <a:endParaRPr lang="cs-CZ" sz="2000" dirty="0"/>
          </a:p>
          <a:p>
            <a:r>
              <a:rPr lang="cs-CZ" sz="2000" dirty="0"/>
              <a:t>Naopak izotop je definován počtem protonů i počtem neutronů (souhrnný název nukleony) </a:t>
            </a:r>
          </a:p>
          <a:p>
            <a:endParaRPr lang="cs-CZ" sz="2000" dirty="0"/>
          </a:p>
          <a:p>
            <a:r>
              <a:rPr lang="cs-CZ" sz="2000" dirty="0"/>
              <a:t>Biogenní (</a:t>
            </a:r>
            <a:r>
              <a:rPr lang="cs-CZ" sz="2000" dirty="0" err="1"/>
              <a:t>životatvorné</a:t>
            </a:r>
            <a:r>
              <a:rPr lang="cs-CZ" sz="2000" dirty="0"/>
              <a:t>) prvky jsou prvky, které jsou nezbytné pro život </a:t>
            </a:r>
          </a:p>
          <a:p>
            <a:endParaRPr lang="cs-CZ" sz="2000" dirty="0"/>
          </a:p>
          <a:p>
            <a:r>
              <a:rPr lang="cs-CZ" sz="2000" dirty="0" err="1"/>
              <a:t>Makrobiogenní</a:t>
            </a:r>
            <a:r>
              <a:rPr lang="cs-CZ" sz="2000" dirty="0"/>
              <a:t> prvky vázané v molekulách (nejvýznamnější): Tělo jich potřebuje velké množství, </a:t>
            </a:r>
            <a:r>
              <a:rPr lang="cs-CZ" sz="2000" dirty="0" err="1"/>
              <a:t>obvyjke</a:t>
            </a:r>
            <a:r>
              <a:rPr lang="cs-CZ" sz="2000" dirty="0"/>
              <a:t> se jich uvádí 6, známe je z úvodu do ekologie </a:t>
            </a:r>
          </a:p>
          <a:p>
            <a:r>
              <a:rPr lang="cs-CZ" sz="2000" dirty="0"/>
              <a:t>Vyjmenujte je: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85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Významné sacharidy: Fruktóza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Fruktóza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(od glukózy se liší strukturou) </a:t>
            </a:r>
          </a:p>
          <a:p>
            <a:r>
              <a:rPr lang="cs-CZ" altLang="cs-CZ" sz="2000" dirty="0"/>
              <a:t>Ovocný cukr </a:t>
            </a:r>
          </a:p>
          <a:p>
            <a:r>
              <a:rPr lang="cs-CZ" altLang="cs-CZ" sz="2000" dirty="0"/>
              <a:t>Je sladší než glukóza, má vyšší zdravotní rizika </a:t>
            </a:r>
          </a:p>
          <a:p>
            <a:r>
              <a:rPr lang="cs-CZ" altLang="cs-CZ" sz="2000" dirty="0"/>
              <a:t>Výskyt: V medu a ovoci bohatém na vlákniny  (jahody, ostružiny, borůvky, melouny), v kukuřici </a:t>
            </a:r>
          </a:p>
          <a:p>
            <a:r>
              <a:rPr lang="cs-CZ" altLang="cs-CZ" sz="2000" dirty="0"/>
              <a:t>Využití: Uměle se přidává do mnoha potravinářských produktů </a:t>
            </a:r>
          </a:p>
          <a:p>
            <a:endParaRPr lang="cs-CZ" dirty="0"/>
          </a:p>
        </p:txBody>
      </p:sp>
      <p:pic>
        <p:nvPicPr>
          <p:cNvPr id="4" name="Obrázek 3" descr="Frukt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32225"/>
            <a:ext cx="3038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rukt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962399"/>
            <a:ext cx="2536701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5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Významné sacharidy: Sacharóza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Sacharóza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Řepný cukr, třtinový cukr, </a:t>
            </a:r>
            <a:r>
              <a:rPr lang="cs-CZ" altLang="cs-CZ" sz="2000" dirty="0" err="1"/>
              <a:t>muskovado</a:t>
            </a:r>
            <a:r>
              <a:rPr lang="cs-CZ" altLang="cs-CZ" sz="2000" dirty="0"/>
              <a:t>, stolní cukr, konzumní cukr</a:t>
            </a:r>
          </a:p>
          <a:p>
            <a:r>
              <a:rPr lang="cs-CZ" altLang="cs-CZ" sz="2000" dirty="0"/>
              <a:t>Spojení glukózy a fruktózy, uvolnění jedné molekuly vody </a:t>
            </a:r>
          </a:p>
          <a:p>
            <a:r>
              <a:rPr lang="cs-CZ" altLang="cs-CZ" sz="2000" dirty="0"/>
              <a:t>Kde ji najdeme: Cukrová třtina, cukrová řepa, javor cukrodárný, některé palmy, datlovník  </a:t>
            </a:r>
          </a:p>
          <a:p>
            <a:r>
              <a:rPr lang="cs-CZ" altLang="cs-CZ" sz="2000" dirty="0"/>
              <a:t>Využití: Sladidlo v potravinářství </a:t>
            </a:r>
          </a:p>
          <a:p>
            <a:endParaRPr lang="cs-CZ" dirty="0"/>
          </a:p>
        </p:txBody>
      </p:sp>
      <p:pic>
        <p:nvPicPr>
          <p:cNvPr id="4" name="Obrázek 3" descr="Sacharoza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297363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6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pic>
        <p:nvPicPr>
          <p:cNvPr id="4" name="Zástupný symbol pro obsah 3" descr="Simple_photosynthesis_overview_cs_sv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7884" y="1825625"/>
            <a:ext cx="3516232" cy="4351338"/>
          </a:xfrm>
        </p:spPr>
      </p:pic>
    </p:spTree>
    <p:extLst>
      <p:ext uri="{BB962C8B-B14F-4D97-AF65-F5344CB8AC3E}">
        <p14:creationId xmlns:p14="http://schemas.microsoft.com/office/powerpoint/2010/main" val="62630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Rostlina přijímá oxid uhličitý (CO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), vodu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a sluneční energii </a:t>
            </a:r>
          </a:p>
          <a:p>
            <a:r>
              <a:rPr lang="cs-CZ" altLang="cs-CZ" sz="2000" dirty="0"/>
              <a:t>Tuto sluneční energii přetváří na vnitřní energii cukru – přitom vzniká kyslík (O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 a vrací se část vody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</a:t>
            </a:r>
          </a:p>
          <a:p>
            <a:r>
              <a:rPr lang="cs-CZ" altLang="cs-CZ" sz="2000" dirty="0"/>
              <a:t>Vzorec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+ 12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+</a:t>
            </a:r>
            <a:r>
              <a:rPr lang="en-US" altLang="cs-CZ" sz="2000" dirty="0">
                <a:sym typeface="Wingdings" panose="05000000000000000000" pitchFamily="2" charset="2"/>
              </a:rPr>
              <a:t> 6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2</a:t>
            </a:r>
            <a:r>
              <a:rPr lang="en-US" altLang="cs-CZ" sz="2000" dirty="0">
                <a:sym typeface="Wingdings" panose="05000000000000000000" pitchFamily="2" charset="2"/>
              </a:rPr>
              <a:t>O 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>
                <a:sym typeface="Wingdings" panose="05000000000000000000" pitchFamily="2" charset="2"/>
              </a:rPr>
              <a:t>Někdy zjednodušeně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+ 6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609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Proteiny (neboli bílkoviny): Látky složené z aminokyselin </a:t>
            </a:r>
          </a:p>
          <a:p>
            <a:r>
              <a:rPr lang="cs-CZ" altLang="cs-CZ" sz="2000" dirty="0"/>
              <a:t>Aminokyseliny: Látky složené z uhlíku C, dusíku N, vodíku H a kyslíku O, někdy síry S, do bílkovinných vazeb může vstupovat také fosfor P </a:t>
            </a:r>
          </a:p>
          <a:p>
            <a:r>
              <a:rPr lang="cs-CZ" altLang="cs-CZ" sz="2000" dirty="0"/>
              <a:t>Stavební význam: Keratin, kolagen, elastin </a:t>
            </a:r>
          </a:p>
          <a:p>
            <a:r>
              <a:rPr lang="cs-CZ" altLang="cs-CZ" sz="2000" dirty="0"/>
              <a:t>Katalytický význam: Enzymy </a:t>
            </a:r>
          </a:p>
          <a:p>
            <a:r>
              <a:rPr lang="cs-CZ" altLang="cs-CZ" sz="2000" dirty="0"/>
              <a:t>Regulační a řídící význam: Hormony, receptory </a:t>
            </a:r>
          </a:p>
          <a:p>
            <a:r>
              <a:rPr lang="cs-CZ" altLang="cs-CZ" sz="2000" dirty="0"/>
              <a:t>Ochranný a obranný význam: Protilátky – imunoglobulin, fibrin, fibrinogen </a:t>
            </a:r>
          </a:p>
          <a:p>
            <a:r>
              <a:rPr lang="cs-CZ" altLang="cs-CZ" sz="2000" dirty="0"/>
              <a:t>Transportní a skladovací: </a:t>
            </a:r>
            <a:r>
              <a:rPr lang="cs-CZ" altLang="cs-CZ" sz="2000" u="sng" dirty="0"/>
              <a:t>Hemoglobin (přenos kyslíku)</a:t>
            </a:r>
            <a:r>
              <a:rPr lang="cs-CZ" altLang="cs-CZ" sz="2000" dirty="0"/>
              <a:t>, transferin </a:t>
            </a:r>
          </a:p>
          <a:p>
            <a:r>
              <a:rPr lang="cs-CZ" altLang="cs-CZ" sz="2000" dirty="0"/>
              <a:t>Zajišťující pohyb (stavba svalů): Aktin, </a:t>
            </a:r>
            <a:r>
              <a:rPr lang="cs-CZ" altLang="cs-CZ" sz="2000" dirty="0" err="1"/>
              <a:t>myosin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Obranný význam: protilátky </a:t>
            </a:r>
          </a:p>
          <a:p>
            <a:r>
              <a:rPr lang="cs-CZ" altLang="cs-CZ" sz="2000" dirty="0"/>
              <a:t>Transportní význam: hemoglobin </a:t>
            </a:r>
          </a:p>
          <a:p>
            <a:endParaRPr lang="cs-CZ" altLang="cs-CZ" sz="2000" dirty="0"/>
          </a:p>
          <a:p>
            <a:r>
              <a:rPr lang="cs-CZ" altLang="cs-CZ" sz="2000" dirty="0"/>
              <a:t>Jednoduché bílkoviny: Složeny z aminokyselin </a:t>
            </a:r>
          </a:p>
          <a:p>
            <a:r>
              <a:rPr lang="cs-CZ" altLang="cs-CZ" sz="2000" dirty="0"/>
              <a:t>Složené bílkoviny: Doplněny další látkou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10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Aminokyseliny jsou základní stavební prvky proteinů (bílkovin) </a:t>
            </a:r>
          </a:p>
          <a:p>
            <a:r>
              <a:rPr lang="cs-CZ" altLang="cs-CZ" sz="2000" dirty="0"/>
              <a:t>Typický je velký význam uhlíku i dusíku pro stavbu molekuly </a:t>
            </a:r>
          </a:p>
          <a:p>
            <a:r>
              <a:rPr lang="cs-CZ" altLang="cs-CZ" sz="2000" dirty="0"/>
              <a:t>Dále vodík, kyslík, výjimečně síra </a:t>
            </a:r>
          </a:p>
          <a:p>
            <a:r>
              <a:rPr lang="cs-CZ" altLang="cs-CZ" sz="2000" dirty="0"/>
              <a:t>Základních aminokyselin je 23 </a:t>
            </a:r>
          </a:p>
          <a:p>
            <a:r>
              <a:rPr lang="cs-CZ" altLang="cs-CZ" sz="2000" dirty="0"/>
              <a:t>Názvy: Glycin, alanin, valin, leucin, serin, </a:t>
            </a:r>
            <a:r>
              <a:rPr lang="cs-CZ" altLang="cs-CZ" sz="2000" dirty="0" err="1"/>
              <a:t>methionin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glutamin</a:t>
            </a:r>
            <a:r>
              <a:rPr lang="cs-CZ" altLang="cs-CZ" sz="2000" dirty="0"/>
              <a:t>, prolin a další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22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Organické látky: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Lipidy jsou estery alkoholů (např. glycerolu) a vyšších mastných kyselin </a:t>
            </a:r>
          </a:p>
          <a:p>
            <a:r>
              <a:rPr lang="cs-CZ" altLang="cs-CZ" sz="2000" dirty="0"/>
              <a:t>Opět složeny uhlíku C, vodíku H a kyslíku O </a:t>
            </a:r>
          </a:p>
          <a:p>
            <a:r>
              <a:rPr lang="cs-CZ" altLang="cs-CZ" sz="2000" dirty="0"/>
              <a:t>Stavební látka buněčných membrán </a:t>
            </a:r>
          </a:p>
          <a:p>
            <a:r>
              <a:rPr lang="cs-CZ" altLang="cs-CZ" sz="2000" dirty="0"/>
              <a:t>Zdroj energie </a:t>
            </a:r>
          </a:p>
          <a:p>
            <a:r>
              <a:rPr lang="cs-CZ" altLang="cs-CZ" sz="2000" dirty="0"/>
              <a:t>Prostředí pro vstřebávání látek </a:t>
            </a:r>
          </a:p>
          <a:p>
            <a:r>
              <a:rPr lang="cs-CZ" altLang="cs-CZ" sz="2000" dirty="0"/>
              <a:t>Dělení lipidů </a:t>
            </a:r>
          </a:p>
          <a:p>
            <a:r>
              <a:rPr lang="cs-CZ" altLang="cs-CZ" sz="2000" dirty="0"/>
              <a:t>A) Tuky a oleje = Estery vyšších (složitějších) karboxylových kyselin a trojmocného alkoholu glycerolu </a:t>
            </a:r>
          </a:p>
          <a:p>
            <a:r>
              <a:rPr lang="cs-CZ" altLang="cs-CZ" sz="2000" dirty="0"/>
              <a:t>B) Vosky = Estery vyšších (složitějších) karboxylových kyselin a ostatních alkoholů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Lipidy: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Příklad tuku: </a:t>
            </a:r>
            <a:r>
              <a:rPr lang="cs-CZ" altLang="cs-CZ" sz="2000" dirty="0" err="1"/>
              <a:t>Trimyristoylglycerol</a:t>
            </a:r>
            <a:r>
              <a:rPr lang="cs-CZ" altLang="cs-CZ" sz="2000" dirty="0"/>
              <a:t>, glycerol esterifikovaný třemi kyselinami </a:t>
            </a:r>
            <a:r>
              <a:rPr lang="cs-CZ" altLang="cs-CZ" sz="2000" dirty="0" err="1"/>
              <a:t>myristovými</a:t>
            </a:r>
            <a:r>
              <a:rPr lang="cs-CZ" altLang="cs-CZ" sz="2000" dirty="0"/>
              <a:t> 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220px-Trimyristin-3D-vd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500313"/>
            <a:ext cx="51244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23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Organické látky: Nukleové kyseliny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Přenos genetické informace </a:t>
            </a:r>
          </a:p>
          <a:p>
            <a:r>
              <a:rPr lang="cs-CZ" altLang="cs-CZ" sz="2000" dirty="0"/>
              <a:t>DNA = deoxyribonukleová kyselina  (většina organismů, výjimkou jsou např. viry, kterým stačí RNA) </a:t>
            </a:r>
          </a:p>
          <a:p>
            <a:r>
              <a:rPr lang="cs-CZ" altLang="cs-CZ" sz="2000" dirty="0"/>
              <a:t>RNA = ribonukleová kyselina (u většiny organismů řídí skládání bílkovin z aminokyselin)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Biogenní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Biogenní prvky ve formě volných iontů (roztoky solí): </a:t>
            </a:r>
          </a:p>
          <a:p>
            <a:r>
              <a:rPr lang="cs-CZ" sz="2000" dirty="0"/>
              <a:t>Sodík = mimobuněčný kation </a:t>
            </a:r>
          </a:p>
          <a:p>
            <a:r>
              <a:rPr lang="cs-CZ" sz="2000" dirty="0"/>
              <a:t>Chlor = mimobuněčný anion </a:t>
            </a:r>
          </a:p>
          <a:p>
            <a:r>
              <a:rPr lang="cs-CZ" sz="2000" dirty="0"/>
              <a:t>Vápník = stavba kostí (př. krunýřů) a dělení buněk </a:t>
            </a:r>
          </a:p>
          <a:p>
            <a:r>
              <a:rPr lang="cs-CZ" sz="2000" dirty="0"/>
              <a:t>Hořčík = fotosyntéza, metabolismus </a:t>
            </a:r>
          </a:p>
          <a:p>
            <a:r>
              <a:rPr lang="cs-CZ" sz="2000" dirty="0"/>
              <a:t>Draslík = odolnost proti vysokým teplotám a suchu </a:t>
            </a:r>
          </a:p>
          <a:p>
            <a:endParaRPr lang="cs-CZ" sz="2000" dirty="0"/>
          </a:p>
          <a:p>
            <a:r>
              <a:rPr lang="cs-CZ" sz="2000" dirty="0"/>
              <a:t>Taktéž nenahraditelné, ale stačí jich jen malé množství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031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Další organické látky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Terpeny – v rostlinách (karotenoidy – žlutá/červená barviva, přírodní kaučuk) </a:t>
            </a:r>
          </a:p>
          <a:p>
            <a:r>
              <a:rPr lang="cs-CZ" altLang="cs-CZ" sz="2000" dirty="0"/>
              <a:t>Steroidy (cholesterol tvořící membrány eukaryotických (nebakteriálních) buněk, pohlavní hormony) </a:t>
            </a:r>
          </a:p>
          <a:p>
            <a:r>
              <a:rPr lang="cs-CZ" altLang="cs-CZ" sz="2000" dirty="0"/>
              <a:t>Alkaloidy (rostlinné látky s účinkem na živočichy, často základem drog) </a:t>
            </a:r>
          </a:p>
          <a:p>
            <a:r>
              <a:rPr lang="cs-CZ" altLang="cs-CZ" sz="2000" dirty="0"/>
              <a:t>Alkaloidy jsou zásadité organické sloučeniny, které se tvoří při přeměně aminokyselin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1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Alkaloid: Atropin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Alkaloid s halucinogenními účinky </a:t>
            </a:r>
          </a:p>
          <a:p>
            <a:r>
              <a:rPr lang="cs-CZ" sz="2000" dirty="0"/>
              <a:t>Obsažen v rostlinách z čeledi lilkovitých: </a:t>
            </a:r>
            <a:r>
              <a:rPr lang="cs-CZ" sz="2000" u="sng" dirty="0"/>
              <a:t>rulík zlomocný</a:t>
            </a:r>
            <a:r>
              <a:rPr lang="cs-CZ" sz="2000" dirty="0"/>
              <a:t>, blín černý, durman, mandragora lékařská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2" y="2590800"/>
            <a:ext cx="1860782" cy="34083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2787396"/>
            <a:ext cx="3544966" cy="29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9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Alkaloid: Kofein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Alkaloid se stimulačními účinky </a:t>
            </a:r>
          </a:p>
          <a:p>
            <a:r>
              <a:rPr lang="cs-CZ" sz="2000" dirty="0"/>
              <a:t>V plodech kávovníku arabského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9" y="2830580"/>
            <a:ext cx="2384899" cy="21097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9" y="2998787"/>
            <a:ext cx="2792071" cy="22971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84" y="2830580"/>
            <a:ext cx="4127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5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Alkaloid: </a:t>
            </a:r>
            <a:r>
              <a:rPr lang="cs-CZ" sz="3600" dirty="0" err="1"/>
              <a:t>Theobromin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Alkaloid kakaovníku, stimulační účinky </a:t>
            </a:r>
          </a:p>
          <a:p>
            <a:endParaRPr lang="cs-CZ" sz="2000" dirty="0"/>
          </a:p>
        </p:txBody>
      </p:sp>
      <p:pic>
        <p:nvPicPr>
          <p:cNvPr id="4" name="Obrázek 3" descr="194px-Theobromin_-_Theobro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376" y="2491831"/>
            <a:ext cx="2739749" cy="2556158"/>
          </a:xfrm>
          <a:prstGeom prst="rect">
            <a:avLst/>
          </a:prstGeom>
        </p:spPr>
      </p:pic>
      <p:pic>
        <p:nvPicPr>
          <p:cNvPr id="5" name="Obrázek 4" descr="220px-Chocolat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0159" y="2464308"/>
            <a:ext cx="2776185" cy="26626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Alkaloidy: Heroin (opiáty)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Šťáva z nezralých makovic obsahuje morfin </a:t>
            </a:r>
          </a:p>
          <a:p>
            <a:r>
              <a:rPr lang="cs-CZ" sz="2000" dirty="0" err="1"/>
              <a:t>Methylací</a:t>
            </a:r>
            <a:r>
              <a:rPr lang="cs-CZ" sz="2000" dirty="0"/>
              <a:t> vzniká kodein </a:t>
            </a:r>
          </a:p>
          <a:p>
            <a:r>
              <a:rPr lang="cs-CZ" sz="2000" dirty="0"/>
              <a:t>Acetylací z kodeinu heroin </a:t>
            </a:r>
          </a:p>
          <a:p>
            <a:endParaRPr lang="cs-CZ" sz="2000" dirty="0"/>
          </a:p>
        </p:txBody>
      </p:sp>
      <p:pic>
        <p:nvPicPr>
          <p:cNvPr id="4" name="Obrázek 3" descr="220px-Heroin_St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9805" y="3357931"/>
            <a:ext cx="3367762" cy="2587054"/>
          </a:xfrm>
          <a:prstGeom prst="rect">
            <a:avLst/>
          </a:prstGeom>
        </p:spPr>
      </p:pic>
      <p:pic>
        <p:nvPicPr>
          <p:cNvPr id="5" name="Obrázek 4" descr="Heroin_-_Heroin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581" y="3382418"/>
            <a:ext cx="3842881" cy="25527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Alkaloidy: Chinin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Chinin proti malárii </a:t>
            </a:r>
          </a:p>
          <a:p>
            <a:endParaRPr lang="cs-CZ" sz="2000" dirty="0"/>
          </a:p>
        </p:txBody>
      </p:sp>
      <p:pic>
        <p:nvPicPr>
          <p:cNvPr id="4" name="Obrázek 3" descr="Cinchona-calisay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4930" y="1799050"/>
            <a:ext cx="3299695" cy="4399593"/>
          </a:xfrm>
          <a:prstGeom prst="rect">
            <a:avLst/>
          </a:prstGeom>
        </p:spPr>
      </p:pic>
      <p:pic>
        <p:nvPicPr>
          <p:cNvPr id="5" name="Obrázek 4" descr="420px-Chini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242" y="2418827"/>
            <a:ext cx="4756261" cy="24913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Vitamíny = katalyzátory (urychlovače) biochemických reakcí </a:t>
            </a:r>
          </a:p>
          <a:p>
            <a:r>
              <a:rPr lang="cs-CZ" sz="2000" dirty="0"/>
              <a:t>Podílejí se na metabolismu (bílkovin, tuků a cukrů) </a:t>
            </a:r>
          </a:p>
          <a:p>
            <a:r>
              <a:rPr lang="cs-CZ" sz="2000" dirty="0"/>
              <a:t>Až na výjimky si lidské tělo neumí vitamíny samo vyrobit! </a:t>
            </a:r>
          </a:p>
          <a:p>
            <a:r>
              <a:rPr lang="cs-CZ" sz="2000" dirty="0"/>
              <a:t>Vitamíny rozpustné v tucích: A, D, E, K </a:t>
            </a:r>
          </a:p>
          <a:p>
            <a:r>
              <a:rPr lang="cs-CZ" sz="2000" dirty="0"/>
              <a:t>Vitamíny rozpustné ve vodě: C, H, různé vitamíny B </a:t>
            </a:r>
          </a:p>
        </p:txBody>
      </p:sp>
    </p:spTree>
    <p:extLst>
      <p:ext uri="{BB962C8B-B14F-4D97-AF65-F5344CB8AC3E}">
        <p14:creationId xmlns:p14="http://schemas.microsoft.com/office/powerpoint/2010/main" val="2622814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 A (retinol)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Vitamín rozpustný v tucích </a:t>
            </a:r>
          </a:p>
          <a:p>
            <a:r>
              <a:rPr lang="cs-CZ" sz="2000" dirty="0"/>
              <a:t>Hlavní význam: Zrak (tvorba barviv na sítnici) </a:t>
            </a:r>
          </a:p>
          <a:p>
            <a:r>
              <a:rPr lang="cs-CZ" sz="2000" dirty="0"/>
              <a:t>Zdroje – živočišné: Játra, maso, mléko, vejce </a:t>
            </a:r>
          </a:p>
          <a:p>
            <a:r>
              <a:rPr lang="cs-CZ" sz="2000" dirty="0"/>
              <a:t>Zdroje – ostatní: Mrkev, pomeranč, brokolice, špenát, některé plody </a:t>
            </a:r>
          </a:p>
          <a:p>
            <a:r>
              <a:rPr lang="cs-CZ" sz="2000" dirty="0"/>
              <a:t>Hypervitaminóza (předávkování): poruchy zraku, nemoci kloubů, únava </a:t>
            </a:r>
          </a:p>
          <a:p>
            <a:r>
              <a:rPr lang="cs-CZ" sz="2000" dirty="0"/>
              <a:t>Avitaminóza (nedostatek): šeroslepost, zpomalení růstu, ztráta chuti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1027906"/>
            <a:ext cx="3022600" cy="3022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4339806"/>
            <a:ext cx="3263900" cy="21784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9" y="4713287"/>
            <a:ext cx="5083555" cy="1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Vitamíny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Vitamíny rozpustné ve vodě 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Látková výměna ve svalech, nervové tkáni a krvetvorba </a:t>
            </a:r>
          </a:p>
          <a:p>
            <a:r>
              <a:rPr lang="cs-CZ" sz="2000" dirty="0"/>
              <a:t>Nejvýznamnější: B</a:t>
            </a:r>
            <a:r>
              <a:rPr lang="cs-CZ" sz="2000" baseline="-25000" dirty="0"/>
              <a:t>1</a:t>
            </a:r>
            <a:r>
              <a:rPr lang="cs-CZ" sz="2000" dirty="0"/>
              <a:t>, B</a:t>
            </a:r>
            <a:r>
              <a:rPr lang="cs-CZ" sz="2000" baseline="-25000" dirty="0"/>
              <a:t>2</a:t>
            </a:r>
            <a:r>
              <a:rPr lang="cs-CZ" sz="2000" dirty="0"/>
              <a:t>, B</a:t>
            </a:r>
            <a:r>
              <a:rPr lang="cs-CZ" sz="2000" baseline="-25000" dirty="0"/>
              <a:t>6</a:t>
            </a:r>
            <a:r>
              <a:rPr lang="cs-CZ" sz="2000" dirty="0"/>
              <a:t>, B</a:t>
            </a:r>
            <a:r>
              <a:rPr lang="cs-CZ" sz="2000" baseline="-25000" dirty="0"/>
              <a:t>7</a:t>
            </a:r>
            <a:r>
              <a:rPr lang="cs-CZ" sz="2000" dirty="0"/>
              <a:t> (synonymum H) a B</a:t>
            </a:r>
            <a:r>
              <a:rPr lang="cs-CZ" sz="2000" baseline="-25000" dirty="0"/>
              <a:t>12</a:t>
            </a:r>
            <a:r>
              <a:rPr lang="cs-CZ" sz="2000" dirty="0"/>
              <a:t>  </a:t>
            </a:r>
          </a:p>
          <a:p>
            <a:r>
              <a:rPr lang="cs-CZ" sz="2000" dirty="0"/>
              <a:t>Obecně: Vitamíny B získáváme z masa, vnitřností, droždí, některé z dalších zdrojů  </a:t>
            </a:r>
          </a:p>
        </p:txBody>
      </p:sp>
    </p:spTree>
    <p:extLst>
      <p:ext uri="{BB962C8B-B14F-4D97-AF65-F5344CB8AC3E}">
        <p14:creationId xmlns:p14="http://schemas.microsoft.com/office/powerpoint/2010/main" val="602977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B</a:t>
            </a:r>
            <a:r>
              <a:rPr lang="cs-CZ" sz="3600" baseline="-25000" dirty="0"/>
              <a:t>1</a:t>
            </a:r>
            <a:r>
              <a:rPr lang="cs-CZ" sz="3600" dirty="0"/>
              <a:t> (</a:t>
            </a:r>
            <a:r>
              <a:rPr lang="cs-CZ" sz="3600" dirty="0" err="1"/>
              <a:t>thiamin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 </a:t>
            </a:r>
            <a:r>
              <a:rPr lang="cs-CZ" sz="2000" dirty="0"/>
              <a:t>Metabolismus cukrů v mozku a svalech </a:t>
            </a:r>
          </a:p>
          <a:p>
            <a:r>
              <a:rPr lang="cs-CZ" sz="2000" dirty="0"/>
              <a:t>Zdroje – živočišné: Libové vepřové, vnitřnosti (ledviny, játra, srdce) </a:t>
            </a:r>
          </a:p>
          <a:p>
            <a:r>
              <a:rPr lang="cs-CZ" sz="2000" dirty="0"/>
              <a:t>Zdroje – ostatní: Obiloviny, kvasnice (droždí) </a:t>
            </a:r>
          </a:p>
          <a:p>
            <a:r>
              <a:rPr lang="cs-CZ" sz="2000" dirty="0"/>
              <a:t>Avitaminóza (nedostatek): zvýšená únava, sklon ke křečím svalstva, nemoc beri-beri (celková únava organismu, zmatenost, ochrnutí končetin)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4641850"/>
            <a:ext cx="304800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Biogenní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Mikrobiogenní</a:t>
            </a:r>
            <a:r>
              <a:rPr lang="cs-CZ" sz="2000" dirty="0"/>
              <a:t> prvky – důležité prvky s malým podílem </a:t>
            </a:r>
          </a:p>
          <a:p>
            <a:r>
              <a:rPr lang="cs-CZ" sz="2000" dirty="0"/>
              <a:t>Často spojeny s 1 konkrétním účelem, místem v těle </a:t>
            </a:r>
          </a:p>
          <a:p>
            <a:r>
              <a:rPr lang="cs-CZ" sz="2000" dirty="0"/>
              <a:t>Jmenujte </a:t>
            </a:r>
            <a:r>
              <a:rPr lang="cs-CZ" sz="2000" dirty="0" err="1"/>
              <a:t>mikrobiogenní</a:t>
            </a:r>
            <a:r>
              <a:rPr lang="cs-CZ" sz="2000" dirty="0"/>
              <a:t> prvky významné pro lidské tělo, případně místa jejich užití 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0956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 B</a:t>
            </a:r>
            <a:r>
              <a:rPr lang="cs-CZ" sz="3600" baseline="-25000" dirty="0"/>
              <a:t>2</a:t>
            </a:r>
            <a:r>
              <a:rPr lang="cs-CZ" sz="3600" dirty="0"/>
              <a:t> (riboflavin, E101)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Buněčné dýchání </a:t>
            </a:r>
          </a:p>
          <a:p>
            <a:r>
              <a:rPr lang="cs-CZ" sz="2000" dirty="0"/>
              <a:t>Zdroje – živočišné: Vnitřnosti (ledviny, játra, srdce), mléko  </a:t>
            </a:r>
          </a:p>
          <a:p>
            <a:r>
              <a:rPr lang="cs-CZ" sz="2000" dirty="0"/>
              <a:t>Zdroje – ostatní: Zelenina, kvasnice (droždí) </a:t>
            </a:r>
          </a:p>
          <a:p>
            <a:r>
              <a:rPr lang="cs-CZ" sz="2000" dirty="0"/>
              <a:t>Avitaminóza (nedostatek): Malinový jazyk, bolavé ústní koutky, poruchy ústní sliznice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4001294"/>
            <a:ext cx="2542897" cy="24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3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Rozšiřující: Vitamín B</a:t>
            </a:r>
            <a:r>
              <a:rPr lang="cs-CZ" sz="3600" baseline="-25000" dirty="0"/>
              <a:t>3</a:t>
            </a:r>
            <a:r>
              <a:rPr lang="cs-CZ" sz="3600" dirty="0"/>
              <a:t> (niacin, kyselina nikotinová)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dirty="0"/>
              <a:t>Sumární vzorec  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NO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u="sng" dirty="0"/>
              <a:t>Hlavní význam: </a:t>
            </a:r>
            <a:r>
              <a:rPr lang="cs-CZ" sz="2000" dirty="0"/>
              <a:t>Syntéza DNA, RNA, bílkovin </a:t>
            </a:r>
          </a:p>
          <a:p>
            <a:r>
              <a:rPr lang="cs-CZ" sz="2000" dirty="0"/>
              <a:t>Zdroje – živočišné: Vnitřnosti (ledviny, játra), maso </a:t>
            </a:r>
          </a:p>
          <a:p>
            <a:r>
              <a:rPr lang="cs-CZ" sz="2000" dirty="0"/>
              <a:t>Zdroje – ostatní: Houby, kvasnice (droždí) </a:t>
            </a:r>
          </a:p>
          <a:p>
            <a:r>
              <a:rPr lang="cs-CZ" sz="2000" dirty="0"/>
              <a:t>Hypervitaminóza (předávkování): Zarudlá kůže, pocit tepla </a:t>
            </a:r>
          </a:p>
          <a:p>
            <a:r>
              <a:rPr lang="cs-CZ" sz="2000" dirty="0"/>
              <a:t>Avitaminóza (nedostatek): Zánět nervů, duševní poruchy, záněty sliznic a kůže, těžké průjmy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4" y="1404938"/>
            <a:ext cx="2428876" cy="20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4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Rozšiřující: Vitamín B</a:t>
            </a:r>
            <a:r>
              <a:rPr lang="cs-CZ" sz="3600" baseline="-25000" dirty="0"/>
              <a:t>5</a:t>
            </a:r>
            <a:r>
              <a:rPr lang="cs-CZ" sz="3600" dirty="0"/>
              <a:t> (kyselina </a:t>
            </a:r>
            <a:r>
              <a:rPr lang="cs-CZ" sz="3600" dirty="0" err="1"/>
              <a:t>pantothenová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 </a:t>
            </a:r>
            <a:r>
              <a:rPr lang="cs-CZ" sz="2000" dirty="0"/>
              <a:t>Metabolismus bílkovin (jejich skládání) </a:t>
            </a:r>
          </a:p>
          <a:p>
            <a:r>
              <a:rPr lang="cs-CZ" sz="2000" dirty="0"/>
              <a:t>Zdroje – živočišné: Játra, maso, ryby, mléko, vejce </a:t>
            </a:r>
          </a:p>
          <a:p>
            <a:r>
              <a:rPr lang="cs-CZ" sz="2000" dirty="0"/>
              <a:t>Zdroje – ostatní: Hrách, kvasnice (droždí) </a:t>
            </a:r>
          </a:p>
          <a:p>
            <a:r>
              <a:rPr lang="cs-CZ" sz="2000" dirty="0"/>
              <a:t>Avitaminóza (nedostatek): Pálení chodidel, různé degenerace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4264024"/>
            <a:ext cx="4700351" cy="15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7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B</a:t>
            </a:r>
            <a:r>
              <a:rPr lang="cs-CZ" sz="3600" baseline="-25000" dirty="0"/>
              <a:t>6</a:t>
            </a:r>
            <a:r>
              <a:rPr lang="cs-CZ" sz="3600" dirty="0"/>
              <a:t> (</a:t>
            </a:r>
            <a:r>
              <a:rPr lang="cs-CZ" sz="3600" dirty="0" err="1"/>
              <a:t>pyridoxol</a:t>
            </a:r>
            <a:r>
              <a:rPr lang="cs-CZ" sz="3600" dirty="0"/>
              <a:t>, pyridoxal, pyridoxamin)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Podporuje účinek vitamínů B</a:t>
            </a:r>
            <a:r>
              <a:rPr lang="cs-CZ" sz="2000" baseline="-25000" dirty="0"/>
              <a:t>1</a:t>
            </a:r>
            <a:r>
              <a:rPr lang="cs-CZ" sz="2000" dirty="0"/>
              <a:t> a B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Zdroje – živočišné: Maso, mléko  </a:t>
            </a:r>
          </a:p>
          <a:p>
            <a:r>
              <a:rPr lang="cs-CZ" sz="2000" dirty="0"/>
              <a:t>Zdroje – ostatní: Obilniny, luštěniny, kvasnice (droždí) </a:t>
            </a:r>
          </a:p>
          <a:p>
            <a:r>
              <a:rPr lang="cs-CZ" sz="2000" dirty="0"/>
              <a:t>Avitaminóza (nedostatek): Pomalé hojení zánětů, zhoršená regenerace sliznic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4" y="4001294"/>
            <a:ext cx="2073275" cy="13545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25" y="4001294"/>
            <a:ext cx="1895575" cy="12763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76" y="4153627"/>
            <a:ext cx="1864024" cy="12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5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Rozšiřující: Vitamín B</a:t>
            </a:r>
            <a:r>
              <a:rPr lang="cs-CZ" sz="3600" baseline="-25000" dirty="0"/>
              <a:t>9</a:t>
            </a:r>
            <a:r>
              <a:rPr lang="cs-CZ" sz="3600" dirty="0"/>
              <a:t> (kyselina listová)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Metabolismus aminokyselin (stavební  kameny bílkovin) , tvorba červených krvinek </a:t>
            </a:r>
          </a:p>
          <a:p>
            <a:r>
              <a:rPr lang="cs-CZ" sz="2000" dirty="0"/>
              <a:t>Zdroje – živočišné: Játra</a:t>
            </a:r>
          </a:p>
          <a:p>
            <a:r>
              <a:rPr lang="cs-CZ" sz="2000" dirty="0"/>
              <a:t>Zdroje – ostatní: Listová zelenina </a:t>
            </a:r>
          </a:p>
          <a:p>
            <a:r>
              <a:rPr lang="cs-CZ" sz="2000" dirty="0"/>
              <a:t>Avitaminóza (nedostatek): Chudokrevnost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4462462"/>
            <a:ext cx="3454400" cy="17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B</a:t>
            </a:r>
            <a:r>
              <a:rPr lang="cs-CZ" sz="3600" baseline="-25000" dirty="0"/>
              <a:t>12 </a:t>
            </a:r>
            <a:r>
              <a:rPr lang="cs-CZ" sz="3600" dirty="0"/>
              <a:t>(kobalamin)</a:t>
            </a:r>
            <a:endParaRPr lang="cs-CZ" sz="3600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Krvetvorba </a:t>
            </a:r>
          </a:p>
          <a:p>
            <a:r>
              <a:rPr lang="cs-CZ" sz="2000" dirty="0"/>
              <a:t>Zdroje – živočišné: Játra, ledviny, červené maso, mléko, vejce  </a:t>
            </a:r>
          </a:p>
          <a:p>
            <a:r>
              <a:rPr lang="cs-CZ" sz="2000" dirty="0"/>
              <a:t>Zdroje – ostatní: Kvasnice (droždí) </a:t>
            </a:r>
          </a:p>
          <a:p>
            <a:r>
              <a:rPr lang="cs-CZ" sz="2000" dirty="0"/>
              <a:t>Avitaminóza (nedostatek): Chudokrevnost (anémie)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1143794"/>
            <a:ext cx="3257550" cy="44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0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C (kyselina askorbová)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Tvorba protilátek (obranyschopnost), oxidace živin, vaziva a chrupavky </a:t>
            </a:r>
          </a:p>
          <a:p>
            <a:r>
              <a:rPr lang="cs-CZ" sz="2000" dirty="0"/>
              <a:t>Zdroje – živočišné: Nejsou </a:t>
            </a:r>
          </a:p>
          <a:p>
            <a:r>
              <a:rPr lang="cs-CZ" sz="2000" dirty="0"/>
              <a:t>Zdroje – ostatní: Ovoce (černý rybíz, pomeranč, jahody, ..), zelí </a:t>
            </a:r>
          </a:p>
          <a:p>
            <a:r>
              <a:rPr lang="cs-CZ" sz="2000" dirty="0"/>
              <a:t>Avitaminóza (nedostatek): Chudokrevnost (anémie)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4015279"/>
            <a:ext cx="3879850" cy="22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9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D (kalciferoly)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 tucích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Metabolismus vápníku a fosforu </a:t>
            </a:r>
          </a:p>
          <a:p>
            <a:r>
              <a:rPr lang="cs-CZ" sz="2000" dirty="0"/>
              <a:t>Zdroje – živočišné: Rybí tuk, vejce, mléko </a:t>
            </a:r>
          </a:p>
          <a:p>
            <a:r>
              <a:rPr lang="cs-CZ" sz="2000" dirty="0"/>
              <a:t>Zdroje – ostatní: Kvasnice (droždí) </a:t>
            </a:r>
          </a:p>
          <a:p>
            <a:r>
              <a:rPr lang="cs-CZ" sz="2000" dirty="0"/>
              <a:t>Vlastní tvorba </a:t>
            </a:r>
            <a:r>
              <a:rPr lang="cs-CZ" sz="2000" dirty="0">
                <a:sym typeface="Wingdings" panose="05000000000000000000" pitchFamily="2" charset="2"/>
              </a:rPr>
              <a:t> Člověk si umí vitamín D vytvořit v kůži (díky UV záření) </a:t>
            </a:r>
            <a:endParaRPr lang="cs-CZ" sz="2000" dirty="0"/>
          </a:p>
          <a:p>
            <a:r>
              <a:rPr lang="cs-CZ" sz="2000" dirty="0"/>
              <a:t>Hypervitaminóza (předávkování): Hromadění vápníku v krvi, problémy s ledvinami </a:t>
            </a:r>
          </a:p>
          <a:p>
            <a:r>
              <a:rPr lang="cs-CZ" sz="2000" dirty="0"/>
              <a:t>Avitaminóza (nedostatek): Pobolívání kostí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5" y="4381414"/>
            <a:ext cx="4658905" cy="17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5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 E (tokoferoly)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 tucích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Antioxidant, zamezuje hromadění škodlivých látek, pozitivní vliv na pohlavní žlázy, dobrý průběh těhotenství </a:t>
            </a:r>
          </a:p>
          <a:p>
            <a:r>
              <a:rPr lang="cs-CZ" sz="2000" dirty="0"/>
              <a:t>Zdroje – živočišné: Tuky, hovězí maso </a:t>
            </a:r>
          </a:p>
          <a:p>
            <a:r>
              <a:rPr lang="cs-CZ" sz="2000" dirty="0"/>
              <a:t>Zdroje – ostatní: Rostlinné oleje, obilniny </a:t>
            </a:r>
          </a:p>
          <a:p>
            <a:r>
              <a:rPr lang="cs-CZ" sz="2000" dirty="0"/>
              <a:t>Hypervitaminóza (předávkování): Špatné vstřebávání vápníku </a:t>
            </a:r>
          </a:p>
          <a:p>
            <a:r>
              <a:rPr lang="cs-CZ" sz="2000" dirty="0"/>
              <a:t>Avitaminóza (nedostatek): Neplodnost, neurologické potíže, slabá imunita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51" y="2666369"/>
            <a:ext cx="1511549" cy="38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1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Vitamín H (biotin, koenzym R, též B</a:t>
            </a:r>
            <a:r>
              <a:rPr lang="cs-CZ" sz="3600" baseline="-25000" dirty="0"/>
              <a:t>7</a:t>
            </a:r>
            <a:r>
              <a:rPr lang="cs-CZ" sz="3600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ve vodě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Růst a dělení živočišných buněk </a:t>
            </a:r>
          </a:p>
          <a:p>
            <a:r>
              <a:rPr lang="cs-CZ" sz="2000" dirty="0"/>
              <a:t>Zdroje – živočišné: Nejsou </a:t>
            </a:r>
          </a:p>
          <a:p>
            <a:r>
              <a:rPr lang="cs-CZ" sz="2000" dirty="0"/>
              <a:t>Zdroje – ostatní: Ořechy, špenát, čočka, chléb </a:t>
            </a:r>
          </a:p>
          <a:p>
            <a:r>
              <a:rPr lang="cs-CZ" sz="2000" dirty="0"/>
              <a:t>Avitaminóza (nedostatek): Záněty kůže, deprese, nechutenství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441450"/>
            <a:ext cx="3987800" cy="22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0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/>
              <a:t>Mikrobiogenní</a:t>
            </a:r>
            <a:r>
              <a:rPr lang="cs-CZ" sz="3600" dirty="0"/>
              <a:t>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Fluor: Ve sklovině zubů </a:t>
            </a:r>
          </a:p>
          <a:p>
            <a:r>
              <a:rPr lang="cs-CZ" sz="2000" dirty="0"/>
              <a:t>Jod: Součást hormonů štítné žlázy </a:t>
            </a:r>
          </a:p>
          <a:p>
            <a:r>
              <a:rPr lang="cs-CZ" sz="2000" dirty="0"/>
              <a:t>Železo: Součást hemoglobinu (přenos kyslíku krví) </a:t>
            </a:r>
          </a:p>
          <a:p>
            <a:endParaRPr lang="cs-CZ" sz="2000" dirty="0"/>
          </a:p>
          <a:p>
            <a:r>
              <a:rPr lang="cs-CZ" sz="2000" dirty="0"/>
              <a:t>Zinek (enzymy), mangan (metabolismus), měď (půdní bakterie s ním fixují kyslík), bor (výživa rostlin), molybden (enzymy), chrom (trávicí procesy) </a:t>
            </a:r>
          </a:p>
        </p:txBody>
      </p:sp>
    </p:spTree>
    <p:extLst>
      <p:ext uri="{BB962C8B-B14F-4D97-AF65-F5344CB8AC3E}">
        <p14:creationId xmlns:p14="http://schemas.microsoft.com/office/powerpoint/2010/main" val="422992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Vitamín K (fylochinon K</a:t>
            </a:r>
            <a:r>
              <a:rPr lang="cs-CZ" sz="3600" baseline="-25000" dirty="0"/>
              <a:t>1</a:t>
            </a:r>
            <a:r>
              <a:rPr lang="cs-CZ" sz="3600" dirty="0"/>
              <a:t>, </a:t>
            </a:r>
            <a:r>
              <a:rPr lang="cs-CZ" sz="3600" dirty="0" err="1"/>
              <a:t>menachinon</a:t>
            </a:r>
            <a:r>
              <a:rPr lang="cs-CZ" sz="3600" dirty="0"/>
              <a:t> K</a:t>
            </a:r>
            <a:r>
              <a:rPr lang="cs-CZ" sz="3600" baseline="-25000" dirty="0"/>
              <a:t>2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Vitamín rozpustný v tucích </a:t>
            </a:r>
          </a:p>
          <a:p>
            <a:r>
              <a:rPr lang="cs-CZ" sz="2000" u="sng" dirty="0"/>
              <a:t>Hlavní význam:</a:t>
            </a:r>
            <a:r>
              <a:rPr lang="cs-CZ" sz="2000" dirty="0"/>
              <a:t> Srážlivost krve, mineralizace kostí  </a:t>
            </a:r>
          </a:p>
          <a:p>
            <a:r>
              <a:rPr lang="cs-CZ" sz="2000" dirty="0"/>
              <a:t>Zdroje – živočišné: Nejsou </a:t>
            </a:r>
          </a:p>
          <a:p>
            <a:r>
              <a:rPr lang="cs-CZ" sz="2000" dirty="0"/>
              <a:t>Zdroje – ostatní: Listová zelenina, kvasnice (droždí) </a:t>
            </a:r>
          </a:p>
          <a:p>
            <a:r>
              <a:rPr lang="cs-CZ" sz="2000" dirty="0"/>
              <a:t>Člověk dotváří v tenkém střevě – činnost mikroorganismů </a:t>
            </a:r>
          </a:p>
          <a:p>
            <a:r>
              <a:rPr lang="cs-CZ" sz="2000" dirty="0"/>
              <a:t>Avitaminóza (nedostatek): Poruchy krevní srážlivosti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593851"/>
            <a:ext cx="3911600" cy="18457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3610610"/>
            <a:ext cx="3695974" cy="15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42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Antioxidanty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Antioxidant je látka, která omezuje působení volných kyslíkových radikálů </a:t>
            </a:r>
          </a:p>
          <a:p>
            <a:r>
              <a:rPr lang="cs-CZ" sz="2000" dirty="0"/>
              <a:t>Kyslíkový radikál – částice s nepárovými elektrony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Cholesterol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Cholesterol je organická látka (steroidní povahy) pomáhající tělu zpracovat tuky </a:t>
            </a:r>
          </a:p>
          <a:p>
            <a:r>
              <a:rPr lang="cs-CZ" sz="2000" dirty="0"/>
              <a:t>Je důležitou stavební jednotkou - např. pro stavbu nervů </a:t>
            </a:r>
          </a:p>
          <a:p>
            <a:r>
              <a:rPr lang="cs-CZ" sz="2000" dirty="0"/>
              <a:t>Je obsažen v každé buňce našeho těla </a:t>
            </a:r>
          </a:p>
          <a:p>
            <a:r>
              <a:rPr lang="cs-CZ" sz="2000" dirty="0"/>
              <a:t>Je potřeba pro tvorbu hormonů a vitaminu D </a:t>
            </a:r>
          </a:p>
          <a:p>
            <a:r>
              <a:rPr lang="cs-CZ" sz="2000" dirty="0"/>
              <a:t>Část cholesterolu si tělo umí vyrobit samo </a:t>
            </a:r>
          </a:p>
          <a:p>
            <a:r>
              <a:rPr lang="cs-CZ" sz="2000" dirty="0"/>
              <a:t>Maximální doporučený </a:t>
            </a:r>
            <a:r>
              <a:rPr lang="cs-CZ" sz="2000"/>
              <a:t>příjem cholesterolu </a:t>
            </a:r>
            <a:r>
              <a:rPr lang="cs-CZ" sz="2000" dirty="0"/>
              <a:t>u nesportující populace je 300 mg denně </a:t>
            </a:r>
          </a:p>
          <a:p>
            <a:r>
              <a:rPr lang="cs-CZ" sz="2000" dirty="0"/>
              <a:t>Při vysokém množství cholesterolu zdravotní komplikace </a:t>
            </a:r>
          </a:p>
          <a:p>
            <a:r>
              <a:rPr lang="cs-CZ" sz="2000" dirty="0"/>
              <a:t>Hlavním zdravotním rizikem jsou onemocnění srdce a oběhové soustavy </a:t>
            </a:r>
          </a:p>
          <a:p>
            <a:endParaRPr lang="cs-CZ" sz="2000" dirty="0"/>
          </a:p>
        </p:txBody>
      </p:sp>
      <p:pic>
        <p:nvPicPr>
          <p:cNvPr id="4" name="Obrázek 3" descr="Cholester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725" y="1029744"/>
            <a:ext cx="3440778" cy="231470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Vegetariánství – kladné dopady na lidské tělo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Méně častá rakovina tlustého střeva (hnilobné látky z nedotráveného masa mají karcinogenní vlivy) </a:t>
            </a:r>
          </a:p>
          <a:p>
            <a:r>
              <a:rPr lang="cs-CZ" sz="2000" dirty="0"/>
              <a:t>Méně časté problémy s vysokým krevním tlakem </a:t>
            </a:r>
          </a:p>
          <a:p>
            <a:r>
              <a:rPr lang="cs-CZ" sz="2000" dirty="0"/>
              <a:t>Menší problémy s cholesterolem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569493"/>
            <a:ext cx="3476627" cy="26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7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Vegetariánství -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Oslabená imunita </a:t>
            </a:r>
          </a:p>
          <a:p>
            <a:r>
              <a:rPr lang="cs-CZ" sz="2000" dirty="0"/>
              <a:t>Zhoršená funkce štítné žlázy </a:t>
            </a:r>
          </a:p>
          <a:p>
            <a:r>
              <a:rPr lang="cs-CZ" sz="2000" dirty="0"/>
              <a:t>Problémy s páteří </a:t>
            </a:r>
          </a:p>
          <a:p>
            <a:r>
              <a:rPr lang="cs-CZ" sz="2000" dirty="0"/>
              <a:t>Stupňující se únava </a:t>
            </a:r>
          </a:p>
          <a:p>
            <a:r>
              <a:rPr lang="cs-CZ" sz="2000" dirty="0"/>
              <a:t>Vypadávání vlasů </a:t>
            </a:r>
          </a:p>
          <a:p>
            <a:endParaRPr lang="cs-CZ" sz="2000" dirty="0"/>
          </a:p>
          <a:p>
            <a:r>
              <a:rPr lang="cs-CZ" sz="2000" dirty="0"/>
              <a:t>Doporučení: Kdo se z nějakého důvodu rozhodne pro vegetariánství, měl by chodit na častější lékařské kontroly, případně využívat nutričního poradenství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511299"/>
            <a:ext cx="349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6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Rizika vegetariánské stravy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Nedostatek vitaminu B2 (riboflavinu): Pálení/sucho v očích, loupání pokožky kolem nosu, na uších a čele, rychle se mastícími vlasy a drobnými vráskami nad rty </a:t>
            </a:r>
          </a:p>
          <a:p>
            <a:r>
              <a:rPr lang="cs-CZ" sz="2000" dirty="0"/>
              <a:t>B2 je důležitý pro správný vývoj mozku </a:t>
            </a:r>
          </a:p>
          <a:p>
            <a:r>
              <a:rPr lang="cs-CZ" sz="2000" dirty="0"/>
              <a:t>Nedostatek vitaminu B12 (kobalaminu): Riziko srdečních onemocnění, Alzheimerovy choroby či mrtvice, nespavost, únava </a:t>
            </a:r>
          </a:p>
          <a:p>
            <a:r>
              <a:rPr lang="cs-CZ" sz="2000" dirty="0"/>
              <a:t>Jediný neživočišný zdroj vitaminu B12 je droždí </a:t>
            </a:r>
          </a:p>
          <a:p>
            <a:r>
              <a:rPr lang="cs-CZ" sz="2000" dirty="0"/>
              <a:t>Nedostatek vitaminu D: Křivice a osteoporóza (odvápnění kostí) </a:t>
            </a:r>
          </a:p>
          <a:p>
            <a:r>
              <a:rPr lang="cs-CZ" sz="2000" dirty="0"/>
              <a:t>Vitamin D napomáhá vstřebávání vápníku </a:t>
            </a:r>
          </a:p>
          <a:p>
            <a:r>
              <a:rPr lang="cs-CZ" sz="2000" dirty="0"/>
              <a:t>Nedostatek železa: Bledá kůže, bolest hlavy, poruchy trávení, lámání nehtů, bolavé koutky </a:t>
            </a:r>
          </a:p>
          <a:p>
            <a:r>
              <a:rPr lang="cs-CZ" sz="2000" dirty="0"/>
              <a:t>Železo je důležité pro krvetvorbu a okysličování těla </a:t>
            </a:r>
          </a:p>
          <a:p>
            <a:r>
              <a:rPr lang="cs-CZ" sz="2000" dirty="0"/>
              <a:t>Dále hrozí: Nedostatek jódu, vápníku, zinku a nenasycených omega-mastných kyselin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0733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Odpovědi na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6 významných </a:t>
            </a:r>
            <a:r>
              <a:rPr lang="cs-CZ" sz="2000" dirty="0" err="1"/>
              <a:t>makrobiogenních</a:t>
            </a:r>
            <a:r>
              <a:rPr lang="cs-CZ" sz="2000" dirty="0"/>
              <a:t> prvků: vodík, uhlík, dusík, kyslík, fosfor, síra </a:t>
            </a:r>
          </a:p>
          <a:p>
            <a:r>
              <a:rPr lang="cs-CZ" sz="2000" dirty="0"/>
              <a:t>3 nejvýznamnější </a:t>
            </a:r>
            <a:r>
              <a:rPr lang="cs-CZ" sz="2000" dirty="0" err="1"/>
              <a:t>mikrobiogenní</a:t>
            </a:r>
            <a:r>
              <a:rPr lang="cs-CZ" sz="2000" dirty="0"/>
              <a:t> prvky: fluor, jod, železo </a:t>
            </a:r>
          </a:p>
        </p:txBody>
      </p:sp>
    </p:spTree>
    <p:extLst>
      <p:ext uri="{BB962C8B-B14F-4D97-AF65-F5344CB8AC3E}">
        <p14:creationId xmlns:p14="http://schemas.microsoft.com/office/powerpoint/2010/main" val="3151092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Videa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5422900"/>
          </a:xfrm>
        </p:spPr>
        <p:txBody>
          <a:bodyPr>
            <a:normAutofit lnSpcReduction="10000"/>
          </a:bodyPr>
          <a:lstStyle/>
          <a:p>
            <a:r>
              <a:rPr lang="cs-CZ" altLang="cs-CZ" sz="2000" dirty="0"/>
              <a:t>Osmotický tlak </a:t>
            </a:r>
          </a:p>
          <a:p>
            <a:r>
              <a:rPr lang="cs-CZ" altLang="cs-CZ" sz="2000" dirty="0">
                <a:hlinkClick r:id="rId2"/>
              </a:rPr>
              <a:t>https://www.youtube.com/watch?v=kqmfS4ZILz4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Osmotický pokus pro kuchyňské kutily </a:t>
            </a:r>
          </a:p>
          <a:p>
            <a:r>
              <a:rPr lang="cs-CZ" altLang="cs-CZ" sz="2000" dirty="0">
                <a:hlinkClick r:id="rId3"/>
              </a:rPr>
              <a:t>https://www.youtube.com/watch?v=bci-31Axmb0</a:t>
            </a:r>
            <a:r>
              <a:rPr lang="cs-CZ" altLang="cs-CZ" sz="2000" dirty="0"/>
              <a:t> </a:t>
            </a:r>
          </a:p>
          <a:p>
            <a:endParaRPr lang="cs-CZ" sz="2000" dirty="0" smtClean="0"/>
          </a:p>
          <a:p>
            <a:r>
              <a:rPr lang="cs-CZ" altLang="cs-CZ" sz="2000" dirty="0"/>
              <a:t>Pokusy se sacharidy </a:t>
            </a:r>
          </a:p>
          <a:p>
            <a:r>
              <a:rPr lang="cs-CZ" altLang="cs-CZ" sz="2000" dirty="0">
                <a:hlinkClick r:id="rId4"/>
              </a:rPr>
              <a:t>https://www.youtube.com/watch?v=4_StVLV18B4</a:t>
            </a:r>
            <a:r>
              <a:rPr lang="cs-CZ" altLang="cs-CZ" sz="2000" dirty="0"/>
              <a:t>  </a:t>
            </a:r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Rozlišování </a:t>
            </a:r>
            <a:r>
              <a:rPr lang="cs-CZ" altLang="cs-CZ" sz="2000" dirty="0"/>
              <a:t>typů cukru </a:t>
            </a:r>
          </a:p>
          <a:p>
            <a:r>
              <a:rPr lang="cs-CZ" altLang="cs-CZ" sz="2000" dirty="0">
                <a:hlinkClick r:id="rId5"/>
              </a:rPr>
              <a:t>https://www.youtube.com/watch?v=4VWvrFTNjvI</a:t>
            </a:r>
            <a:endParaRPr lang="cs-CZ" altLang="cs-CZ" sz="2000" dirty="0"/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Dehydratace </a:t>
            </a:r>
            <a:r>
              <a:rPr lang="cs-CZ" altLang="cs-CZ" sz="2000" dirty="0"/>
              <a:t>cukru </a:t>
            </a:r>
          </a:p>
          <a:p>
            <a:r>
              <a:rPr lang="cs-CZ" altLang="cs-CZ" sz="2000" dirty="0">
                <a:hlinkClick r:id="rId6"/>
              </a:rPr>
              <a:t>https://www.youtube.com/watch?v=LvPeg7ydsNY</a:t>
            </a:r>
            <a:endParaRPr lang="cs-CZ" alt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9298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Hyde Park Civilizace s Liborem Vítkem (chemik a biochemik) </a:t>
            </a:r>
          </a:p>
          <a:p>
            <a:r>
              <a:rPr lang="cs-CZ" sz="2000" dirty="0">
                <a:hlinkClick r:id="rId2"/>
              </a:rPr>
              <a:t>https://www.ceskatelevize.cz/porady/10441294653-hyde-park-civilizace/216411058090312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</a:p>
          <a:p>
            <a:endParaRPr lang="cs-CZ" dirty="0" smtClean="0"/>
          </a:p>
          <a:p>
            <a:r>
              <a:rPr lang="cs-CZ" sz="2000" dirty="0" smtClean="0"/>
              <a:t>Nezkreslená věda: Metabolismus (9 minut) </a:t>
            </a:r>
            <a:endParaRPr lang="cs-CZ" sz="2000" dirty="0" smtClean="0">
              <a:hlinkClick r:id="rId3"/>
            </a:endParaRPr>
          </a:p>
          <a:p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www.youtube.com/watch?v=TMnX76SlKDY&amp;list=PLfqtip2INLE9ANdjnOuyJcBIN83ou27oB&amp;index=8&amp;t=0s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1473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Hoffmann, J.: Biochemie, výuková prezentace ze školního roku 2016/17 </a:t>
            </a:r>
          </a:p>
          <a:p>
            <a:r>
              <a:rPr lang="cs-CZ" sz="2000" dirty="0">
                <a:hlinkClick r:id="rId2"/>
              </a:rPr>
              <a:t>http://www.</a:t>
            </a:r>
            <a:r>
              <a:rPr lang="cs-CZ" sz="2000" dirty="0" err="1">
                <a:hlinkClick r:id="rId2"/>
              </a:rPr>
              <a:t>wikiskripta.eu</a:t>
            </a:r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http://cs.wikipedia.org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http://www.zdrave.cz</a:t>
            </a:r>
            <a:r>
              <a:rPr lang="cs-CZ" sz="2000" dirty="0"/>
              <a:t> </a:t>
            </a:r>
          </a:p>
          <a:p>
            <a:r>
              <a:rPr lang="cs-CZ" sz="2000" dirty="0"/>
              <a:t>Google </a:t>
            </a:r>
            <a:r>
              <a:rPr lang="cs-CZ" sz="2000" dirty="0" err="1"/>
              <a:t>Images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82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Látky v těle: Organické X Anorganické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Organické látky: Obsahují alespoň 1 atom uhlíku. Neřadíme sem oxidy uhlíku a sirouhlík . V přírodě je obvykle nacházíme v souvislosti se životem. </a:t>
            </a:r>
          </a:p>
          <a:p>
            <a:endParaRPr lang="cs-CZ" altLang="cs-CZ" sz="2000" dirty="0"/>
          </a:p>
          <a:p>
            <a:r>
              <a:rPr lang="cs-CZ" altLang="cs-CZ" sz="2000" dirty="0"/>
              <a:t>Anorganické látky: Ostatní látky, zpravidla obsahují jeden či více atomů kovu. Potkáme je v přírodě nezávisle na výskytu života.  </a:t>
            </a:r>
          </a:p>
          <a:p>
            <a:endParaRPr lang="cs-CZ" altLang="cs-CZ" sz="2000" dirty="0"/>
          </a:p>
          <a:p>
            <a:r>
              <a:rPr lang="cs-CZ" altLang="cs-CZ" sz="2000" dirty="0"/>
              <a:t>Otázka: Jaká je nejrozšířenější anorganická látka v tělech organismů?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3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Anorganické látky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Nejrozšířenější anorganická látka v živých organismech je voda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(60 – 95%, typicky 65%) </a:t>
            </a:r>
          </a:p>
          <a:p>
            <a:r>
              <a:rPr lang="cs-CZ" altLang="cs-CZ" sz="2000" dirty="0"/>
              <a:t>Další klíčovou anorganickou látkou jsou soli </a:t>
            </a:r>
          </a:p>
          <a:p>
            <a:r>
              <a:rPr lang="cs-CZ" altLang="cs-CZ" sz="2000" dirty="0"/>
              <a:t>Rozpustné soli: </a:t>
            </a:r>
            <a:r>
              <a:rPr lang="cs-CZ" altLang="cs-CZ" sz="2000" dirty="0" err="1"/>
              <a:t>NaCl</a:t>
            </a:r>
            <a:r>
              <a:rPr lang="cs-CZ" altLang="cs-CZ" sz="2000" dirty="0"/>
              <a:t> (chlorid sodný), MgCl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(chlorid hořečnatý), CaCl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(chlorid vápenatý) </a:t>
            </a:r>
          </a:p>
          <a:p>
            <a:r>
              <a:rPr lang="cs-CZ" altLang="cs-CZ" sz="2000" dirty="0"/>
              <a:t>Nerozpustné soli: CaCO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 (uhličitan vápenatý), Ca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(PO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)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(fosforečnan vápenatý), SiO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. nH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(hydratovaný oxid křemičitý) </a:t>
            </a:r>
          </a:p>
          <a:p>
            <a:r>
              <a:rPr lang="cs-CZ" altLang="cs-CZ" sz="2000" dirty="0"/>
              <a:t>V kostech a zubní sklovině: Fosforečnan vápenatý a </a:t>
            </a:r>
            <a:r>
              <a:rPr lang="cs-CZ" altLang="cs-CZ" sz="2000" dirty="0" err="1"/>
              <a:t>hydroxyapatit</a:t>
            </a:r>
            <a:r>
              <a:rPr lang="cs-CZ" altLang="cs-CZ" sz="2000" dirty="0"/>
              <a:t>  Ca</a:t>
            </a:r>
            <a:r>
              <a:rPr lang="cs-CZ" altLang="cs-CZ" sz="2000" baseline="-25000" dirty="0"/>
              <a:t>5</a:t>
            </a:r>
            <a:r>
              <a:rPr lang="cs-CZ" altLang="cs-CZ" sz="2000" dirty="0"/>
              <a:t>(PO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)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OH </a:t>
            </a:r>
          </a:p>
          <a:p>
            <a:r>
              <a:rPr lang="cs-CZ" altLang="cs-CZ" sz="2000" dirty="0"/>
              <a:t>Resumé: Vápník a fosfor jsou klíčové prvky pro tvorbu kostí a zubů. Zpracování vápníku a fosforu </a:t>
            </a:r>
          </a:p>
          <a:p>
            <a:r>
              <a:rPr lang="cs-CZ" altLang="cs-CZ" sz="2000" dirty="0"/>
              <a:t>Fluor: Zvyšuje odolnost zubů proti vlivu vnějších látek (např. kyselin). 95 % tělesného fluoru je v kostech a zubech. </a:t>
            </a:r>
          </a:p>
        </p:txBody>
      </p:sp>
    </p:spTree>
    <p:extLst>
      <p:ext uri="{BB962C8B-B14F-4D97-AF65-F5344CB8AC3E}">
        <p14:creationId xmlns:p14="http://schemas.microsoft.com/office/powerpoint/2010/main" val="119531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Anorganická látka: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Vhodné prostředí pro všechny biochemické reakce </a:t>
            </a:r>
          </a:p>
          <a:p>
            <a:r>
              <a:rPr lang="cs-CZ" altLang="cs-CZ" sz="2000" dirty="0"/>
              <a:t>Dobré rozpouštědlo  (tzv. polární rozpouštědlo) </a:t>
            </a:r>
          </a:p>
          <a:p>
            <a:r>
              <a:rPr lang="cs-CZ" altLang="cs-CZ" sz="2000" dirty="0"/>
              <a:t>Podílí se na udržení stálého pH  </a:t>
            </a:r>
          </a:p>
          <a:p>
            <a:r>
              <a:rPr lang="cs-CZ" altLang="cs-CZ" sz="2000" dirty="0"/>
              <a:t>Podílí se na udržení stálého osmotického tlaku  (videa) </a:t>
            </a:r>
          </a:p>
          <a:p>
            <a:r>
              <a:rPr lang="cs-CZ" altLang="cs-CZ" sz="2000" dirty="0"/>
              <a:t>Ovlivňuje termoregulaci (udržování vhodné tělesné teploty)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386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Voda a člověk: 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Obsah vody v lidském těle kolísá podle různých zdrojů mezi 45 % a 70 % </a:t>
            </a:r>
          </a:p>
          <a:p>
            <a:r>
              <a:rPr lang="cs-CZ" sz="2000" dirty="0"/>
              <a:t>Vyšší podíl vody je v mužském těle </a:t>
            </a:r>
          </a:p>
          <a:p>
            <a:r>
              <a:rPr lang="cs-CZ" sz="2000" dirty="0"/>
              <a:t>U novorozenců podíl vody okolo 75% </a:t>
            </a:r>
          </a:p>
          <a:p>
            <a:r>
              <a:rPr lang="cs-CZ" sz="2000" dirty="0"/>
              <a:t>Jenom malá část vody je v krvi (krevní plazmě) </a:t>
            </a:r>
          </a:p>
          <a:p>
            <a:r>
              <a:rPr lang="cs-CZ" sz="2000" dirty="0"/>
              <a:t>Krev tvoří 6 – 8 % lidské hmotnosti, občas se udává metoda ,,Krev tvoří třináctinu hmotnosti.´´ </a:t>
            </a:r>
          </a:p>
          <a:p>
            <a:endParaRPr lang="cs-CZ" sz="2000" dirty="0"/>
          </a:p>
          <a:p>
            <a:r>
              <a:rPr lang="cs-CZ" sz="2000" dirty="0"/>
              <a:t>Nejdéle bez vody: Podle Guinessovy knihy rekordů vydržel 18 dní  mladý Rakušan, kterého policie omylem zapomněla v cele pro zadržené (na mnoha zdrojích takto citováno, původní jsem nedohledal)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23882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2797</Words>
  <Application>Microsoft Office PowerPoint</Application>
  <PresentationFormat>Širokoúhlá obrazovka</PresentationFormat>
  <Paragraphs>353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Wingdings</vt:lpstr>
      <vt:lpstr>Motiv Office</vt:lpstr>
      <vt:lpstr>Základy biochemie</vt:lpstr>
      <vt:lpstr>Biogenní prvky</vt:lpstr>
      <vt:lpstr>Biogenní prvky</vt:lpstr>
      <vt:lpstr>Biogenní prvky</vt:lpstr>
      <vt:lpstr>Mikrobiogenní prvky</vt:lpstr>
      <vt:lpstr>Látky v těle: Organické X Anorganické</vt:lpstr>
      <vt:lpstr>Anorganické látky</vt:lpstr>
      <vt:lpstr>Anorganická látka: Voda</vt:lpstr>
      <vt:lpstr>Voda a člověk: Zajímavosti</vt:lpstr>
      <vt:lpstr>Anorganická látka: Kyslík</vt:lpstr>
      <vt:lpstr>Anorganická látka: Oxid uhličitý</vt:lpstr>
      <vt:lpstr>Soli v lidském těle</vt:lpstr>
      <vt:lpstr>Anorganické látky: Kuchyňská sůl NaCl</vt:lpstr>
      <vt:lpstr>Osmotický tlak</vt:lpstr>
      <vt:lpstr>Sůl a osmotický tlak (videa)</vt:lpstr>
      <vt:lpstr>Organické látky</vt:lpstr>
      <vt:lpstr>Organické látky: Sacharidy</vt:lpstr>
      <vt:lpstr>Pokusy se sacharidy</vt:lpstr>
      <vt:lpstr>Významné sacharidy: Glukóza</vt:lpstr>
      <vt:lpstr>Významné sacharidy: Fruktóza</vt:lpstr>
      <vt:lpstr>Významné sacharidy: Sacharóza</vt:lpstr>
      <vt:lpstr>Vznik sacharidů fotosyntézou</vt:lpstr>
      <vt:lpstr>Vznik sacharidů fotosyntézou</vt:lpstr>
      <vt:lpstr>Organické látky: Proteiny (Bílkoviny)</vt:lpstr>
      <vt:lpstr>Organické látky: Proteiny (Bílkoviny)</vt:lpstr>
      <vt:lpstr>Aminokyseliny</vt:lpstr>
      <vt:lpstr>Organické látky: Lipidy</vt:lpstr>
      <vt:lpstr>Lipidy: Příklady</vt:lpstr>
      <vt:lpstr>Organické látky: Nukleové kyseliny</vt:lpstr>
      <vt:lpstr>Další organické látky</vt:lpstr>
      <vt:lpstr>Alkaloid: Atropin</vt:lpstr>
      <vt:lpstr>Alkaloid: Kofein</vt:lpstr>
      <vt:lpstr>Alkaloid: Theobromin</vt:lpstr>
      <vt:lpstr>Alkaloidy: Heroin (opiáty)</vt:lpstr>
      <vt:lpstr>Alkaloidy: Chinin</vt:lpstr>
      <vt:lpstr>Vitamíny</vt:lpstr>
      <vt:lpstr>Vitamín A (retinol)</vt:lpstr>
      <vt:lpstr>Vitamíny B</vt:lpstr>
      <vt:lpstr>Vitamín B1 (thiamin)</vt:lpstr>
      <vt:lpstr>Vitamín B2 (riboflavin, E101)</vt:lpstr>
      <vt:lpstr>Rozšiřující: Vitamín B3 (niacin, kyselina nikotinová)</vt:lpstr>
      <vt:lpstr>Rozšiřující: Vitamín B5 (kyselina pantothenová)</vt:lpstr>
      <vt:lpstr>Vitamín B6 (pyridoxol, pyridoxal, pyridoxamin)</vt:lpstr>
      <vt:lpstr>Rozšiřující: Vitamín B9 (kyselina listová)</vt:lpstr>
      <vt:lpstr>Vitamín B12 (kobalamin)</vt:lpstr>
      <vt:lpstr>Vitamín C (kyselina askorbová)</vt:lpstr>
      <vt:lpstr>Vitamín D (kalciferoly)</vt:lpstr>
      <vt:lpstr>Vitamín E (tokoferoly)</vt:lpstr>
      <vt:lpstr>Vitamín H (biotin, koenzym R, též B7) </vt:lpstr>
      <vt:lpstr>Vitamín K (fylochinon K1, menachinon K2)</vt:lpstr>
      <vt:lpstr>Antioxidanty</vt:lpstr>
      <vt:lpstr>Cholesterol</vt:lpstr>
      <vt:lpstr>Vegetariánství – kladné dopady na lidské tělo</vt:lpstr>
      <vt:lpstr>Vegetariánství - rizika</vt:lpstr>
      <vt:lpstr>Rizika vegetariánské stravy</vt:lpstr>
      <vt:lpstr>Odpovědi na otázky</vt:lpstr>
      <vt:lpstr>Videa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– opakovací prezentace</dc:title>
  <dc:creator>01</dc:creator>
  <cp:lastModifiedBy>Jan Hoffmann</cp:lastModifiedBy>
  <cp:revision>52</cp:revision>
  <dcterms:created xsi:type="dcterms:W3CDTF">2016-09-12T15:29:36Z</dcterms:created>
  <dcterms:modified xsi:type="dcterms:W3CDTF">2020-06-02T12:55:01Z</dcterms:modified>
</cp:coreProperties>
</file>