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0A6-8A86-4395-BE14-2184808BA0D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670-D887-4C67-930E-B5B8CB2E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0A6-8A86-4395-BE14-2184808BA0D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670-D887-4C67-930E-B5B8CB2E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0A6-8A86-4395-BE14-2184808BA0D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670-D887-4C67-930E-B5B8CB2E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0A6-8A86-4395-BE14-2184808BA0D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670-D887-4C67-930E-B5B8CB2E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0A6-8A86-4395-BE14-2184808BA0D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670-D887-4C67-930E-B5B8CB2E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0A6-8A86-4395-BE14-2184808BA0D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670-D887-4C67-930E-B5B8CB2E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0A6-8A86-4395-BE14-2184808BA0D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670-D887-4C67-930E-B5B8CB2E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0A6-8A86-4395-BE14-2184808BA0D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670-D887-4C67-930E-B5B8CB2E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0A6-8A86-4395-BE14-2184808BA0D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670-D887-4C67-930E-B5B8CB2E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0A6-8A86-4395-BE14-2184808BA0D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670-D887-4C67-930E-B5B8CB2E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0A6-8A86-4395-BE14-2184808BA0D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670-D887-4C67-930E-B5B8CB2E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0A6-8A86-4395-BE14-2184808BA0DF}" type="datetimeFigureOut">
              <a:rPr lang="cs-CZ" smtClean="0"/>
              <a:pPr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6670-D887-4C67-930E-B5B8CB2E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asopisy.mafra.cz/" TargetMode="External"/><Relationship Id="rId2" Type="http://schemas.openxmlformats.org/officeDocument/2006/relationships/hyperlink" Target="https://rf-hobby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ncenter.cz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abel.hathitrust.org/cgi/pt?id=chi.19211453&amp;view=1up&amp;seq=1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@MariosKapsis94/the-most-iconic-national-geographic-covers-cd3578870da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ublishing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Redakce periodik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Periodikum</a:t>
            </a:r>
            <a:r>
              <a:rPr lang="cs-CZ" dirty="0" smtClean="0"/>
              <a:t> -  dokument, který je vydáván postupně v určitém intervalu </a:t>
            </a:r>
          </a:p>
          <a:p>
            <a:r>
              <a:rPr lang="cs-CZ" b="1" dirty="0" smtClean="0"/>
              <a:t>Jak často?</a:t>
            </a:r>
          </a:p>
          <a:p>
            <a:r>
              <a:rPr lang="cs-CZ" dirty="0" smtClean="0"/>
              <a:t>Nejméně 2x v určitém roce</a:t>
            </a:r>
          </a:p>
          <a:p>
            <a:r>
              <a:rPr lang="cs-CZ" b="1" dirty="0" smtClean="0"/>
              <a:t>Co tam patří?</a:t>
            </a:r>
          </a:p>
          <a:p>
            <a:r>
              <a:rPr lang="cs-CZ" dirty="0" smtClean="0"/>
              <a:t>Noviny, časopisy -  týdeník, </a:t>
            </a:r>
            <a:r>
              <a:rPr lang="cs-CZ" dirty="0" err="1" smtClean="0"/>
              <a:t>obtýdeník</a:t>
            </a:r>
            <a:r>
              <a:rPr lang="cs-CZ" dirty="0" smtClean="0"/>
              <a:t>, měsíčník, dvouměsíčník</a:t>
            </a:r>
          </a:p>
          <a:p>
            <a:r>
              <a:rPr lang="cs-CZ" b="1" dirty="0" smtClean="0"/>
              <a:t>Co je to občasník? </a:t>
            </a:r>
          </a:p>
          <a:p>
            <a:r>
              <a:rPr lang="cs-CZ" dirty="0" smtClean="0"/>
              <a:t>Periodikum vydávané nepravidelně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73427"/>
          </a:xfrm>
        </p:spPr>
        <p:txBody>
          <a:bodyPr/>
          <a:lstStyle/>
          <a:p>
            <a:r>
              <a:rPr lang="cs-CZ" b="1" dirty="0" smtClean="0"/>
              <a:t>RF Hobby, s. r. o.</a:t>
            </a:r>
          </a:p>
          <a:p>
            <a:r>
              <a:rPr lang="cs-CZ" dirty="0" smtClean="0">
                <a:hlinkClick r:id="rId2"/>
              </a:rPr>
              <a:t>https://rf-hobby.cz/#casopisy</a:t>
            </a:r>
            <a:endParaRPr lang="cs-CZ" dirty="0" smtClean="0"/>
          </a:p>
          <a:p>
            <a:r>
              <a:rPr lang="cs-CZ" b="1" dirty="0" smtClean="0"/>
              <a:t>Bauer Media (r. 2018 odkoupené mediální skupinou MAFRA)</a:t>
            </a:r>
          </a:p>
          <a:p>
            <a:r>
              <a:rPr lang="cs-CZ" dirty="0" smtClean="0">
                <a:hlinkClick r:id="rId3"/>
              </a:rPr>
              <a:t>https://casopisy.mafra.cz/</a:t>
            </a:r>
            <a:endParaRPr lang="cs-CZ" dirty="0" smtClean="0"/>
          </a:p>
          <a:p>
            <a:r>
              <a:rPr lang="cs-CZ" b="1" dirty="0" err="1" smtClean="0"/>
              <a:t>Czech</a:t>
            </a:r>
            <a:r>
              <a:rPr lang="cs-CZ" b="1" dirty="0" smtClean="0"/>
              <a:t> </a:t>
            </a:r>
            <a:r>
              <a:rPr lang="cs-CZ" b="1" dirty="0" err="1" smtClean="0"/>
              <a:t>News</a:t>
            </a:r>
            <a:r>
              <a:rPr lang="cs-CZ" b="1" dirty="0" smtClean="0"/>
              <a:t> Center</a:t>
            </a:r>
          </a:p>
          <a:p>
            <a:r>
              <a:rPr lang="cs-CZ" dirty="0" smtClean="0">
                <a:hlinkClick r:id="rId4"/>
              </a:rPr>
              <a:t>https://www.cncenter.cz/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Redakce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Šéfredaktor:</a:t>
            </a:r>
          </a:p>
          <a:p>
            <a:r>
              <a:rPr lang="cs-CZ" dirty="0" smtClean="0"/>
              <a:t>osoba zodpovědná za týmovou práci. Řídí redakční tým, schvaluje články k publikaci a realizuje různé nápady redaktorů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 </a:t>
            </a:r>
            <a:r>
              <a:rPr lang="cs-CZ" b="1" dirty="0" smtClean="0"/>
              <a:t>Redaktor</a:t>
            </a:r>
          </a:p>
          <a:p>
            <a:pPr>
              <a:buNone/>
            </a:pPr>
            <a:r>
              <a:rPr lang="cs-CZ" dirty="0" smtClean="0"/>
              <a:t>-  osoba pracující v redakci </a:t>
            </a:r>
          </a:p>
          <a:p>
            <a:pPr>
              <a:buFontTx/>
              <a:buChar char="-"/>
            </a:pPr>
            <a:r>
              <a:rPr lang="cs-CZ" dirty="0" smtClean="0"/>
              <a:t>práce spočívá zejména v </a:t>
            </a:r>
            <a:r>
              <a:rPr lang="cs-CZ" b="1" dirty="0" smtClean="0"/>
              <a:t>obsahové, jazykové a technické přípravě </a:t>
            </a:r>
            <a:r>
              <a:rPr lang="cs-CZ" dirty="0" smtClean="0"/>
              <a:t>různých tiskovin pro tisk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r>
              <a:rPr lang="cs-CZ" b="1" dirty="0" smtClean="0"/>
              <a:t>Jednotliví redaktoři jsou poté rozděleni do rolí: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0"/>
            <a:ext cx="8147248" cy="557748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šéfredaktor (hlavní či vedoucí redaktor)</a:t>
            </a:r>
          </a:p>
          <a:p>
            <a:r>
              <a:rPr lang="cs-CZ" dirty="0" smtClean="0"/>
              <a:t>Zástupce šéfredaktora</a:t>
            </a:r>
          </a:p>
          <a:p>
            <a:r>
              <a:rPr lang="cs-CZ" dirty="0" smtClean="0"/>
              <a:t>odpovědný redaktor</a:t>
            </a:r>
          </a:p>
          <a:p>
            <a:r>
              <a:rPr lang="cs-CZ" dirty="0" smtClean="0"/>
              <a:t>sportovní redaktor</a:t>
            </a:r>
          </a:p>
          <a:p>
            <a:r>
              <a:rPr lang="cs-CZ" dirty="0" smtClean="0"/>
              <a:t>kulturní redaktor</a:t>
            </a:r>
          </a:p>
          <a:p>
            <a:r>
              <a:rPr lang="cs-CZ" dirty="0" smtClean="0"/>
              <a:t>hudební redaktor</a:t>
            </a:r>
          </a:p>
          <a:p>
            <a:r>
              <a:rPr lang="cs-CZ" dirty="0" smtClean="0"/>
              <a:t>jazykový redaktor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Editor: </a:t>
            </a:r>
            <a:r>
              <a:rPr lang="cs-CZ" dirty="0" smtClean="0"/>
              <a:t>odpovědný za úpravu příspěvků, knihy, edice apod. do konečné podoby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Fotograf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7859216" cy="4929411"/>
          </a:xfrm>
        </p:spPr>
        <p:txBody>
          <a:bodyPr/>
          <a:lstStyle/>
          <a:p>
            <a:r>
              <a:rPr lang="cs-CZ" b="1" dirty="0" smtClean="0"/>
              <a:t>Jaká je souvislost mezi aktuálností a mezi frekvencí vydávání?</a:t>
            </a:r>
          </a:p>
          <a:p>
            <a:endParaRPr lang="cs-CZ" dirty="0" smtClean="0"/>
          </a:p>
          <a:p>
            <a:r>
              <a:rPr lang="cs-CZ" dirty="0" smtClean="0"/>
              <a:t>Vyšší periodicita – vyšší aktuálnost (noviny)</a:t>
            </a:r>
          </a:p>
          <a:p>
            <a:r>
              <a:rPr lang="cs-CZ" dirty="0" smtClean="0"/>
              <a:t>Nižší periodicita – užší tematické zaměření či odbornost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časopisů…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První časopis na světě…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Gentleman's </a:t>
            </a:r>
            <a:r>
              <a:rPr lang="cs-CZ" dirty="0" err="1" smtClean="0"/>
              <a:t>Magazine</a:t>
            </a:r>
            <a:r>
              <a:rPr lang="cs-CZ" dirty="0" smtClean="0"/>
              <a:t> (1731) – jeho editor poprvé použil jméno „</a:t>
            </a:r>
            <a:r>
              <a:rPr lang="cs-CZ" dirty="0" err="1" smtClean="0"/>
              <a:t>magazine</a:t>
            </a:r>
            <a:r>
              <a:rPr lang="cs-CZ" b="1" dirty="0" smtClean="0"/>
              <a:t>“</a:t>
            </a:r>
          </a:p>
          <a:p>
            <a:r>
              <a:rPr lang="cs-CZ" b="1" dirty="0" smtClean="0"/>
              <a:t>Do jaké roku se vydával a jak často?</a:t>
            </a:r>
          </a:p>
          <a:p>
            <a:r>
              <a:rPr lang="cs-CZ" dirty="0" smtClean="0"/>
              <a:t>Měsíčně, do roku 1922</a:t>
            </a:r>
          </a:p>
          <a:p>
            <a:r>
              <a:rPr lang="cs-CZ" b="1" dirty="0" smtClean="0"/>
              <a:t>Téma</a:t>
            </a:r>
            <a:r>
              <a:rPr lang="cs-CZ" b="1" dirty="0" smtClean="0"/>
              <a:t>? – různá – móda, životní styl, cestování, politika, obchod…</a:t>
            </a:r>
            <a:endParaRPr lang="cs-CZ" b="1" dirty="0" smtClean="0"/>
          </a:p>
          <a:p>
            <a:r>
              <a:rPr lang="cs-CZ" dirty="0" smtClean="0">
                <a:hlinkClick r:id="rId2"/>
              </a:rPr>
              <a:t>https://babel.hathitrust.org/cgi/pt?id=chi.19211453&amp;view=1up&amp;seq=11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Dodnes populární časopisy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1888</a:t>
            </a:r>
          </a:p>
          <a:p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Geographic</a:t>
            </a:r>
            <a:endParaRPr lang="cs-CZ" dirty="0" smtClean="0"/>
          </a:p>
          <a:p>
            <a:r>
              <a:rPr lang="cs-CZ" b="1" dirty="0" smtClean="0"/>
              <a:t>Jaká společnost ho vydala?</a:t>
            </a:r>
          </a:p>
          <a:p>
            <a:r>
              <a:rPr lang="cs-CZ" dirty="0" smtClean="0"/>
              <a:t>Národní zeměpisecká společnost (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Geographic</a:t>
            </a:r>
            <a:r>
              <a:rPr lang="cs-CZ" dirty="0" smtClean="0"/>
              <a:t> society)</a:t>
            </a:r>
          </a:p>
          <a:p>
            <a:r>
              <a:rPr lang="cs-CZ" b="1" dirty="0" smtClean="0"/>
              <a:t>Čím se je charakteristická obálka časopisu?</a:t>
            </a:r>
          </a:p>
          <a:p>
            <a:r>
              <a:rPr lang="cs-CZ" dirty="0" smtClean="0"/>
              <a:t>Žluté ohraničení, fotografie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Znáte nějaké známe fotografie z obálek NG?</a:t>
            </a:r>
            <a:endParaRPr lang="cs-CZ" dirty="0"/>
          </a:p>
        </p:txBody>
      </p:sp>
      <p:pic>
        <p:nvPicPr>
          <p:cNvPr id="4" name="Zástupný symbol pro obsah 3" descr="1_wl1N4mzA-XenIKTtbxlDYA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465925"/>
            <a:ext cx="3725204" cy="5392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https://medium.com/@MariosKapsis94/the-most-iconic-national-geographic-covers-cd3578870daa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289451"/>
          </a:xfrm>
        </p:spPr>
        <p:txBody>
          <a:bodyPr/>
          <a:lstStyle/>
          <a:p>
            <a:r>
              <a:rPr lang="cs-CZ" dirty="0" smtClean="0"/>
              <a:t>1867</a:t>
            </a:r>
          </a:p>
          <a:p>
            <a:r>
              <a:rPr lang="cs-CZ" b="1" i="1" dirty="0" err="1" smtClean="0"/>
              <a:t>Harper</a:t>
            </a:r>
            <a:r>
              <a:rPr lang="cs-CZ" b="1" i="1" dirty="0" smtClean="0"/>
              <a:t>'s </a:t>
            </a:r>
            <a:r>
              <a:rPr lang="cs-CZ" b="1" i="1" dirty="0" err="1" smtClean="0"/>
              <a:t>Bazaar</a:t>
            </a:r>
            <a:r>
              <a:rPr lang="cs-CZ" dirty="0" smtClean="0"/>
              <a:t> </a:t>
            </a:r>
          </a:p>
          <a:p>
            <a:r>
              <a:rPr lang="cs-CZ" dirty="0" smtClean="0"/>
              <a:t>Téma?</a:t>
            </a:r>
          </a:p>
          <a:p>
            <a:r>
              <a:rPr lang="cs-CZ" dirty="0" smtClean="0"/>
              <a:t>Móda, design, orientovaný na ženy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Časopisy v českých zemích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První časopis v českých zemích?</a:t>
            </a:r>
          </a:p>
          <a:p>
            <a:r>
              <a:rPr lang="de-DE" dirty="0" err="1" smtClean="0"/>
              <a:t>čtvrtletník</a:t>
            </a:r>
            <a:r>
              <a:rPr lang="de-DE" dirty="0" smtClean="0"/>
              <a:t> Böhmische Literatur auf das Jahr</a:t>
            </a:r>
            <a:r>
              <a:rPr lang="cs-CZ" dirty="0" smtClean="0"/>
              <a:t> (1780)</a:t>
            </a:r>
          </a:p>
          <a:p>
            <a:r>
              <a:rPr lang="cs-CZ" b="1" dirty="0" smtClean="0"/>
              <a:t>Kdo stál za jeho zrodem?</a:t>
            </a:r>
          </a:p>
          <a:p>
            <a:r>
              <a:rPr lang="cs-CZ" dirty="0" smtClean="0"/>
              <a:t>Josef Dobrovský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vydavatelství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Extra Publishing, s. r. o.</a:t>
            </a:r>
            <a:endParaRPr lang="cs-CZ" b="1" dirty="0" smtClean="0"/>
          </a:p>
          <a:p>
            <a:r>
              <a:rPr lang="cs-CZ" b="1" dirty="0" smtClean="0"/>
              <a:t>Jaké časopisy?</a:t>
            </a:r>
          </a:p>
          <a:p>
            <a:r>
              <a:rPr lang="cs-CZ" dirty="0" smtClean="0"/>
              <a:t>tituly s vědecko-technickou, historickou a </a:t>
            </a:r>
            <a:r>
              <a:rPr lang="cs-CZ" dirty="0" err="1" smtClean="0"/>
              <a:t>military</a:t>
            </a:r>
            <a:r>
              <a:rPr lang="cs-CZ" dirty="0" smtClean="0"/>
              <a:t> tematikou.</a:t>
            </a:r>
          </a:p>
          <a:p>
            <a:r>
              <a:rPr lang="cs-CZ" dirty="0" smtClean="0">
                <a:hlinkClick r:id="rId2"/>
              </a:rPr>
              <a:t>https://www.epublishing.cz/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232</Words>
  <Application>Microsoft Office PowerPoint</Application>
  <PresentationFormat>Předvádění na obrazovce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Redakce periodik</vt:lpstr>
      <vt:lpstr>Snímek 2</vt:lpstr>
      <vt:lpstr>Historie časopisů…</vt:lpstr>
      <vt:lpstr>Dodnes populární časopisy</vt:lpstr>
      <vt:lpstr>Znáte nějaké známe fotografie z obálek NG?</vt:lpstr>
      <vt:lpstr>Snímek 6</vt:lpstr>
      <vt:lpstr>Snímek 7</vt:lpstr>
      <vt:lpstr>Časopisy v českých zemích</vt:lpstr>
      <vt:lpstr>Česká vydavatelství</vt:lpstr>
      <vt:lpstr>Snímek 10</vt:lpstr>
      <vt:lpstr>Redakce </vt:lpstr>
      <vt:lpstr>Snímek 12</vt:lpstr>
      <vt:lpstr>Snímek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Distribuční firmy</dc:title>
  <dc:creator>uzivatel</dc:creator>
  <cp:lastModifiedBy>uzivatel</cp:lastModifiedBy>
  <cp:revision>5</cp:revision>
  <dcterms:created xsi:type="dcterms:W3CDTF">2019-06-10T09:56:15Z</dcterms:created>
  <dcterms:modified xsi:type="dcterms:W3CDTF">2020-06-09T18:46:57Z</dcterms:modified>
</cp:coreProperties>
</file>