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4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72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48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39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2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32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01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2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2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91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56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10791-AFCB-4E44-99F0-FE892744A82F}" type="datetimeFigureOut">
              <a:rPr lang="cs-CZ" smtClean="0"/>
              <a:t>11.03.2020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0F48-69DC-4D5E-8970-B3BFD0E44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65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OIr7ABvhIc" TargetMode="External"/><Relationship Id="rId2" Type="http://schemas.openxmlformats.org/officeDocument/2006/relationships/hyperlink" Target="http://www.ceskatelevize.cz/porady/10319917977-vypraveni-o-les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zistromy.cz/cz/les/pestovani-lesa" TargetMode="External"/><Relationship Id="rId3" Type="http://schemas.openxmlformats.org/officeDocument/2006/relationships/hyperlink" Target="http://en.wikipedia.org/" TargetMode="External"/><Relationship Id="rId7" Type="http://schemas.openxmlformats.org/officeDocument/2006/relationships/hyperlink" Target="http://www.vykuplesa.cz/?clanek=25" TargetMode="External"/><Relationship Id="rId2" Type="http://schemas.openxmlformats.org/officeDocument/2006/relationships/hyperlink" Target="http://cs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stgmivancice.cz/studium/prirodopis/tropy.pdf" TargetMode="External"/><Relationship Id="rId5" Type="http://schemas.openxmlformats.org/officeDocument/2006/relationships/hyperlink" Target="http://biosferaevropy.sweb.cz/krajina.htm" TargetMode="External"/><Relationship Id="rId10" Type="http://schemas.openxmlformats.org/officeDocument/2006/relationships/hyperlink" Target="https://is.mendelu.cz/eknihovna/opory/index.pl?close_menu=1;cast=63998" TargetMode="External"/><Relationship Id="rId4" Type="http://schemas.openxmlformats.org/officeDocument/2006/relationships/hyperlink" Target="https://www.hranostaj.cz/hra1110" TargetMode="External"/><Relationship Id="rId9" Type="http://schemas.openxmlformats.org/officeDocument/2006/relationships/hyperlink" Target="http://ucebnice3.enviregion.cz/9_-kulturni-krajina/typy-krajin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a/aa/Volterra_lotka_dynamics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Potravní řetězce: Organismy podle zdroje energie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Autotrofní organismy: Producenti (rostliny) </a:t>
            </a:r>
          </a:p>
          <a:p>
            <a:endParaRPr lang="cs-CZ" sz="2000" dirty="0"/>
          </a:p>
          <a:p>
            <a:r>
              <a:rPr lang="cs-CZ" sz="2000" u="sng" dirty="0"/>
              <a:t>Heterotrofní organismy 1:</a:t>
            </a:r>
            <a:r>
              <a:rPr lang="cs-CZ" sz="2000" dirty="0"/>
              <a:t> Konzumenti </a:t>
            </a:r>
          </a:p>
          <a:p>
            <a:r>
              <a:rPr lang="cs-CZ" sz="2000" dirty="0" err="1"/>
              <a:t>Kouskovači</a:t>
            </a:r>
            <a:r>
              <a:rPr lang="cs-CZ" sz="2000" dirty="0"/>
              <a:t> (drtiči</a:t>
            </a:r>
            <a:r>
              <a:rPr lang="cs-CZ" sz="2000" dirty="0" smtClean="0"/>
              <a:t>): Tiplice, mravenci, … </a:t>
            </a:r>
            <a:endParaRPr lang="cs-CZ" sz="2000" dirty="0"/>
          </a:p>
          <a:p>
            <a:r>
              <a:rPr lang="cs-CZ" sz="2000" dirty="0" smtClean="0"/>
              <a:t>Sběrači: Primáti, …  </a:t>
            </a:r>
            <a:endParaRPr lang="cs-CZ" sz="2000" dirty="0"/>
          </a:p>
          <a:p>
            <a:r>
              <a:rPr lang="cs-CZ" sz="2000" dirty="0" err="1"/>
              <a:t>Seškrabávači</a:t>
            </a:r>
            <a:r>
              <a:rPr lang="cs-CZ" sz="2000" dirty="0"/>
              <a:t> (spásači</a:t>
            </a:r>
            <a:r>
              <a:rPr lang="cs-CZ" sz="2000" dirty="0" smtClean="0"/>
              <a:t>): Přežvýkavci, jepice  </a:t>
            </a:r>
            <a:endParaRPr lang="cs-CZ" sz="2000" dirty="0"/>
          </a:p>
          <a:p>
            <a:r>
              <a:rPr lang="cs-CZ" sz="2000" dirty="0" smtClean="0"/>
              <a:t>Dravci: Orel, výr, sova, káně, sokol, …  </a:t>
            </a:r>
            <a:endParaRPr lang="cs-CZ" sz="2000" dirty="0"/>
          </a:p>
          <a:p>
            <a:endParaRPr lang="cs-CZ" sz="2000" dirty="0"/>
          </a:p>
          <a:p>
            <a:r>
              <a:rPr lang="cs-CZ" sz="2000" u="sng" dirty="0"/>
              <a:t>Heterotrofní organismy </a:t>
            </a:r>
            <a:r>
              <a:rPr lang="cs-CZ" sz="2000" u="sng" dirty="0" smtClean="0"/>
              <a:t>2:</a:t>
            </a:r>
            <a:r>
              <a:rPr lang="cs-CZ" sz="2000" dirty="0" smtClean="0"/>
              <a:t> </a:t>
            </a:r>
            <a:r>
              <a:rPr lang="cs-CZ" sz="2000" dirty="0" err="1" smtClean="0"/>
              <a:t>Destruenti</a:t>
            </a:r>
            <a:r>
              <a:rPr lang="cs-CZ" sz="2000" dirty="0" smtClean="0"/>
              <a:t>: Žížala, sup, chrobák, … 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613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Rozkladači (destruenti, dekompozitoři)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Bakterie </a:t>
            </a:r>
          </a:p>
          <a:p>
            <a:r>
              <a:rPr lang="cs-CZ" sz="2000" dirty="0"/>
              <a:t>Houby </a:t>
            </a:r>
          </a:p>
          <a:p>
            <a:r>
              <a:rPr lang="cs-CZ" sz="2000" dirty="0"/>
              <a:t>Živočichové (saprofágové) </a:t>
            </a:r>
          </a:p>
          <a:p>
            <a:r>
              <a:rPr lang="cs-CZ" sz="2000" dirty="0"/>
              <a:t>A) Mrchožrouti – živí se uhynulými organismy </a:t>
            </a:r>
          </a:p>
          <a:p>
            <a:r>
              <a:rPr lang="cs-CZ" sz="2000" dirty="0"/>
              <a:t>B) Detritofágové – živí se již rozpadající organickou hmotou (humus, hlína) – např. žížala </a:t>
            </a:r>
          </a:p>
          <a:p>
            <a:r>
              <a:rPr lang="cs-CZ" sz="2000" dirty="0"/>
              <a:t>C) Koprofágové – živí se výkaly </a:t>
            </a:r>
          </a:p>
        </p:txBody>
      </p:sp>
    </p:spTree>
    <p:extLst>
      <p:ext uri="{BB962C8B-B14F-4D97-AF65-F5344CB8AC3E}">
        <p14:creationId xmlns:p14="http://schemas.microsoft.com/office/powerpoint/2010/main" val="92080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Typy potravních řetězců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Pastevně-kořistnický potravní řetězec </a:t>
            </a:r>
          </a:p>
          <a:p>
            <a:r>
              <a:rPr lang="cs-CZ" sz="2000" dirty="0"/>
              <a:t>Parazitický potravní řetězec </a:t>
            </a:r>
          </a:p>
          <a:p>
            <a:r>
              <a:rPr lang="cs-CZ" sz="2000" dirty="0"/>
              <a:t>Dekompoziční (</a:t>
            </a:r>
            <a:r>
              <a:rPr lang="cs-CZ" sz="2000" dirty="0" err="1"/>
              <a:t>detritový</a:t>
            </a:r>
            <a:r>
              <a:rPr lang="cs-CZ" sz="2000" dirty="0"/>
              <a:t>, rozkladný) potravní řetězec </a:t>
            </a:r>
          </a:p>
        </p:txBody>
      </p:sp>
    </p:spTree>
    <p:extLst>
      <p:ext uri="{BB962C8B-B14F-4D97-AF65-F5344CB8AC3E}">
        <p14:creationId xmlns:p14="http://schemas.microsoft.com/office/powerpoint/2010/main" val="1590205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Pastevně-kořistnický potravní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Vede od rostlinných producentů </a:t>
            </a:r>
          </a:p>
          <a:p>
            <a:r>
              <a:rPr lang="cs-CZ" altLang="cs-CZ" sz="2000" dirty="0"/>
              <a:t>přes býložravé konzumenty </a:t>
            </a:r>
          </a:p>
          <a:p>
            <a:r>
              <a:rPr lang="cs-CZ" altLang="cs-CZ" sz="2000" dirty="0"/>
              <a:t>k masožravým predátorům, </a:t>
            </a:r>
          </a:p>
          <a:p>
            <a:r>
              <a:rPr lang="cs-CZ" altLang="cs-CZ" sz="2000" dirty="0"/>
              <a:t>popř. k člověku. </a:t>
            </a:r>
          </a:p>
          <a:p>
            <a:r>
              <a:rPr lang="cs-CZ" altLang="cs-CZ" sz="2000" dirty="0"/>
              <a:t>U živočichů se velikost těla zvětšuje, jejich populační hustota naopak zmenšuje. Čím větší je živočich, zejména masožravec, tím větší je jeho revír. </a:t>
            </a:r>
          </a:p>
          <a:p>
            <a:endParaRPr lang="cs-CZ" sz="2000" dirty="0"/>
          </a:p>
        </p:txBody>
      </p:sp>
      <p:pic>
        <p:nvPicPr>
          <p:cNvPr id="4" name="Picture 3" descr="EL_MSLS_FoodChai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821393"/>
            <a:ext cx="3047999" cy="280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3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Pastevně-kořistnický potravní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Producenti: Zelené rostliny </a:t>
            </a:r>
          </a:p>
          <a:p>
            <a:r>
              <a:rPr lang="cs-CZ" sz="2000" dirty="0"/>
              <a:t>Potřebují sluneční záření, minerální látky, vodu, kyslík a oxid uhličitý </a:t>
            </a:r>
          </a:p>
          <a:p>
            <a:r>
              <a:rPr lang="cs-CZ" sz="2000" dirty="0"/>
              <a:t>Z těchto složek pomocí chlorofylu vytvářejí organickou hmotu a rostou </a:t>
            </a:r>
          </a:p>
          <a:p>
            <a:r>
              <a:rPr lang="cs-CZ" sz="2000" dirty="0"/>
              <a:t>Konzumenti 1. řádu: Býložravci </a:t>
            </a:r>
          </a:p>
          <a:p>
            <a:r>
              <a:rPr lang="cs-CZ" sz="2000" dirty="0"/>
              <a:t>Konzumenti 2. řádu: Masožravci (predátoři) </a:t>
            </a:r>
          </a:p>
          <a:p>
            <a:r>
              <a:rPr lang="cs-CZ" sz="2000" dirty="0"/>
              <a:t>Konzumenti vyšších řádů: Živí se jinými predátory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8999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Pastevně-kořistnický potravní řetězec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4" y="1851818"/>
            <a:ext cx="8035925" cy="4821555"/>
          </a:xfrm>
        </p:spPr>
      </p:pic>
    </p:spTree>
    <p:extLst>
      <p:ext uri="{BB962C8B-B14F-4D97-AF65-F5344CB8AC3E}">
        <p14:creationId xmlns:p14="http://schemas.microsoft.com/office/powerpoint/2010/main" val="416539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Pastevně-kořistnický potravní řetězec </a:t>
            </a:r>
            <a:br>
              <a:rPr lang="cs-CZ" sz="3600" dirty="0"/>
            </a:br>
            <a:r>
              <a:rPr lang="cs-CZ" sz="3600" dirty="0"/>
              <a:t>(jetel, myš, lasice)</a:t>
            </a:r>
          </a:p>
        </p:txBody>
      </p:sp>
      <p:pic>
        <p:nvPicPr>
          <p:cNvPr id="4" name="Picture 4" descr="300px-Trifolium_repens_(inflorescense)_Edi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48" y="2351088"/>
            <a:ext cx="326350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icrotus-agrestis-36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454" y="2360436"/>
            <a:ext cx="3543697" cy="248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mustela_erminea2-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754" y="2360436"/>
            <a:ext cx="3940608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64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Pastevně-kořistnický potravní řetězec</a:t>
            </a:r>
            <a:br>
              <a:rPr lang="cs-CZ" sz="3600" dirty="0"/>
            </a:br>
            <a:r>
              <a:rPr lang="cs-CZ" sz="3600" dirty="0"/>
              <a:t>(řasa, krásnoočko, ryba, štika, člověk)</a:t>
            </a:r>
          </a:p>
        </p:txBody>
      </p:sp>
      <p:pic>
        <p:nvPicPr>
          <p:cNvPr id="4" name="Picture 7" descr="MicrocystisL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17700"/>
            <a:ext cx="18399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aphnia-155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91" y="1916083"/>
            <a:ext cx="181451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83" y="1916083"/>
            <a:ext cx="1654233" cy="165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gunn-pi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1916083"/>
            <a:ext cx="18145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ishing-angling-102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272" y="1916083"/>
            <a:ext cx="22669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87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Lov ve skupině: Pes hyenovitý</a:t>
            </a:r>
          </a:p>
        </p:txBody>
      </p:sp>
      <p:pic>
        <p:nvPicPr>
          <p:cNvPr id="4" name="Picture 7" descr="lycaon-pictus-african-wild-do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206024"/>
            <a:ext cx="7725357" cy="515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20061118164318!Lycaon_pictus_map-t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99" y="1206024"/>
            <a:ext cx="3841685" cy="190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frican_wild_dog_p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98" y="3314700"/>
            <a:ext cx="390410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99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Číhání na kořist: Zmije zakrslá </a:t>
            </a:r>
            <a:br>
              <a:rPr lang="cs-CZ" sz="3600" dirty="0"/>
            </a:br>
            <a:r>
              <a:rPr lang="cs-CZ" sz="3600" dirty="0"/>
              <a:t>(poušť </a:t>
            </a:r>
            <a:r>
              <a:rPr lang="cs-CZ" sz="3600" dirty="0" err="1"/>
              <a:t>Namib</a:t>
            </a:r>
            <a:r>
              <a:rPr lang="cs-CZ" sz="3600" dirty="0"/>
              <a:t>)</a:t>
            </a:r>
          </a:p>
        </p:txBody>
      </p:sp>
      <p:pic>
        <p:nvPicPr>
          <p:cNvPr id="4" name="Picture 6" descr="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7"/>
            <a:ext cx="3581400" cy="238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23479_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4" y="1690687"/>
            <a:ext cx="3171825" cy="478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i1307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9" y="1690686"/>
            <a:ext cx="3264812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778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Parazitický potravní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Zdrojem potravy parazitů je jejich hostitel, rostlina nebo živočich.</a:t>
            </a:r>
          </a:p>
          <a:p>
            <a:r>
              <a:rPr lang="cs-CZ" altLang="cs-CZ" sz="2000" dirty="0"/>
              <a:t>Následným článkem je </a:t>
            </a:r>
            <a:r>
              <a:rPr lang="cs-CZ" altLang="cs-CZ" sz="2000" dirty="0" err="1"/>
              <a:t>hyperparazit</a:t>
            </a:r>
            <a:r>
              <a:rPr lang="cs-CZ" altLang="cs-CZ" sz="2000" dirty="0"/>
              <a:t>, konzumující tělo parazita. </a:t>
            </a:r>
          </a:p>
          <a:p>
            <a:r>
              <a:rPr lang="cs-CZ" altLang="cs-CZ" sz="2000" dirty="0"/>
              <a:t>Velikost těla parazitů se zmenšuje, jejich početnost naopak zvětšuje. </a:t>
            </a:r>
          </a:p>
          <a:p>
            <a:r>
              <a:rPr lang="cs-CZ" altLang="cs-CZ" sz="2000" dirty="0"/>
              <a:t>Potravní vazby parazitů jsou často složité, někdy dochází ke střídání hostitelů, nebo i rozdílným hostitelům u samců nebo samic parazita. </a:t>
            </a:r>
          </a:p>
          <a:p>
            <a:r>
              <a:rPr lang="cs-CZ" altLang="cs-CZ" sz="2000" dirty="0"/>
              <a:t>O těchto vztazích pojednává </a:t>
            </a:r>
            <a:r>
              <a:rPr lang="cs-CZ" altLang="cs-CZ" sz="2000" b="1" dirty="0"/>
              <a:t>parazitologie.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3667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Potravní řetězce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Vzájemné vztahy organismů ovlivňují koloběh látek (živin) v přírodě </a:t>
            </a:r>
          </a:p>
          <a:p>
            <a:r>
              <a:rPr lang="cs-CZ" sz="2000" dirty="0"/>
              <a:t>Rozdílná role různých organismů </a:t>
            </a:r>
          </a:p>
          <a:p>
            <a:r>
              <a:rPr lang="cs-CZ" sz="2000" dirty="0"/>
              <a:t>Potravní řetězec: Řasa (producent) – perloočko (konzument 1. řádu) – bělice (konzument 2. řádu) – štika (konzument 3. řádu) </a:t>
            </a:r>
          </a:p>
          <a:p>
            <a:endParaRPr lang="cs-CZ" sz="2000" dirty="0"/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3168650"/>
            <a:ext cx="5086350" cy="3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96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Parazitický potravní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Hostitel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Parazit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Hyperparazit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Dlouhososka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kuklicov</a:t>
            </a:r>
            <a:r>
              <a:rPr lang="cs-CZ" dirty="0">
                <a:sym typeface="Wingdings" panose="05000000000000000000" pitchFamily="2" charset="2"/>
              </a:rPr>
              <a:t>á 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Kuklice čeledi </a:t>
            </a:r>
            <a:r>
              <a:rPr lang="cs-CZ" i="1" dirty="0" err="1">
                <a:sym typeface="Wingdings" panose="05000000000000000000" pitchFamily="2" charset="2"/>
              </a:rPr>
              <a:t>Tachinidae</a:t>
            </a:r>
            <a:endParaRPr lang="en-US" i="1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  <p:pic>
        <p:nvPicPr>
          <p:cNvPr id="4" name="Picture 9" descr="6Z0L5ZQLNZ5HFHPH1HIHCH7H1HLLNZ6HUZEHZREH3H9H9ZUHCHKLDHRL8ZQL1HRLOHRLAHLL1HGHTHZLDHUHRRPHL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36800"/>
            <a:ext cx="11334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scn43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854450"/>
            <a:ext cx="1958975" cy="146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ropprod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854450"/>
            <a:ext cx="1247775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1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Parazité (cizopasníci)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Tasemnice bezbranná </a:t>
            </a:r>
          </a:p>
          <a:p>
            <a:endParaRPr lang="cs-CZ" sz="2000" dirty="0"/>
          </a:p>
          <a:p>
            <a:endParaRPr lang="cs-CZ" dirty="0"/>
          </a:p>
        </p:txBody>
      </p:sp>
      <p:pic>
        <p:nvPicPr>
          <p:cNvPr id="4" name="Obrázek 3" descr="Taenia_saginata_adult_5260_lo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967" y="2224291"/>
            <a:ext cx="5464480" cy="418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61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Dekompoziční (</a:t>
            </a:r>
            <a:r>
              <a:rPr lang="cs-CZ" sz="3600" dirty="0" err="1"/>
              <a:t>detritový</a:t>
            </a:r>
            <a:r>
              <a:rPr lang="cs-CZ" sz="3600" dirty="0"/>
              <a:t>, rozkladný) potravní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2000" dirty="0"/>
              <a:t>Vede od odumřelé rostlinné nebo živočišné hmoty přes četné návazné dekompozitory až k mikroorganizmům, kteří mrtvou organickou hmotu zcela rozkládají a v konečné fázi mineralizují, poskytujíce tak živiny pro blok producentů. </a:t>
            </a:r>
          </a:p>
          <a:p>
            <a:r>
              <a:rPr lang="cs-CZ" altLang="cs-CZ" sz="2000" dirty="0"/>
              <a:t>Velikost jejich těla se postupně zmenšuje, početnost naopak zvyšuje až k neobyčejně vysokým hodnotám. Iniciálními (počátečními) dekompozitory jsou živočichové, finálními (koncovými) rozkladači jsou mikroorganizmy. Blok dekompozitorů je v ekosystému nepostradatelný, protože rychlost dekompozice rozhoduje o rychlosti primární produkce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8011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Dekompoziční (</a:t>
            </a:r>
            <a:r>
              <a:rPr lang="cs-CZ" sz="3600" dirty="0" err="1"/>
              <a:t>detritový</a:t>
            </a:r>
            <a:r>
              <a:rPr lang="cs-CZ" sz="3600" dirty="0"/>
              <a:t>, rozkladný) potravní řetězec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Úhyn  a rozklad živočichů a rostlin </a:t>
            </a:r>
          </a:p>
          <a:p>
            <a:r>
              <a:rPr lang="cs-CZ" sz="2000" dirty="0"/>
              <a:t>Detrit = rozpadající se odumřelá organická hmota </a:t>
            </a:r>
          </a:p>
          <a:p>
            <a:r>
              <a:rPr lang="cs-CZ" sz="2000" dirty="0"/>
              <a:t>Velcí mrchožrouti: Liška, jezevec </a:t>
            </a:r>
          </a:p>
          <a:p>
            <a:r>
              <a:rPr lang="cs-CZ" sz="2000" dirty="0"/>
              <a:t>Menší mrchožrouti: Hrobařík, bzučivka obecná, larvy much, plzáci </a:t>
            </a:r>
          </a:p>
          <a:p>
            <a:r>
              <a:rPr lang="cs-CZ" sz="2000" dirty="0"/>
              <a:t>Dále: Plísně, drobné bakterie </a:t>
            </a:r>
          </a:p>
          <a:p>
            <a:r>
              <a:rPr lang="cs-CZ" sz="2000" dirty="0"/>
              <a:t>Zbytky rostlin jsou požírány: Mnohonožkami, chvostoskoky, žížalami a půdními bakteriemi </a:t>
            </a:r>
          </a:p>
          <a:p>
            <a:r>
              <a:rPr lang="cs-CZ" sz="2000" dirty="0"/>
              <a:t>Rozkladači (destruenti, dekompozitoři): Organismy rozkládající odumřelou organickou hmotu </a:t>
            </a:r>
          </a:p>
          <a:p>
            <a:r>
              <a:rPr lang="cs-CZ" sz="2000" dirty="0"/>
              <a:t>Někdy se používá pojem saprofágové </a:t>
            </a:r>
          </a:p>
          <a:p>
            <a:r>
              <a:rPr lang="cs-CZ" sz="2000" dirty="0"/>
              <a:t>Koprofágové: Tvorové živící se výkaly </a:t>
            </a:r>
          </a:p>
        </p:txBody>
      </p:sp>
    </p:spTree>
    <p:extLst>
      <p:ext uri="{BB962C8B-B14F-4D97-AF65-F5344CB8AC3E}">
        <p14:creationId xmlns:p14="http://schemas.microsoft.com/office/powerpoint/2010/main" val="1846682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Velcí mrchožrouti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Sup hnědý </a:t>
            </a:r>
          </a:p>
          <a:p>
            <a:endParaRPr lang="cs-CZ" sz="2000" dirty="0"/>
          </a:p>
        </p:txBody>
      </p:sp>
      <p:pic>
        <p:nvPicPr>
          <p:cNvPr id="4" name="Obrázek 3" descr="1280px-Mönchsge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75" y="2267212"/>
            <a:ext cx="5102269" cy="3826702"/>
          </a:xfrm>
          <a:prstGeom prst="rect">
            <a:avLst/>
          </a:prstGeom>
        </p:spPr>
      </p:pic>
      <p:pic>
        <p:nvPicPr>
          <p:cNvPr id="5" name="Obrázek 4" descr="Aegypius_monachus_d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4434" y="2199166"/>
            <a:ext cx="4572066" cy="28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8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Malí mrchožrouti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Hrobařík obecný </a:t>
            </a:r>
          </a:p>
          <a:p>
            <a:endParaRPr lang="cs-CZ" sz="2000" dirty="0"/>
          </a:p>
        </p:txBody>
      </p:sp>
      <p:pic>
        <p:nvPicPr>
          <p:cNvPr id="4" name="Obrázek 3" descr="Krompootdoodgraver_Nicrophorus_vespillo_achter_grasspriet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899" y="2167003"/>
            <a:ext cx="4938345" cy="39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1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Potravní řetězec v půdě (smíšený)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Potravní řetězec v půdě má detritové i pastevně kořistnické prvky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2215284"/>
            <a:ext cx="6703452" cy="42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3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Potravní pyramida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06" y="105567"/>
            <a:ext cx="8896162" cy="6663533"/>
          </a:xfrm>
        </p:spPr>
      </p:pic>
    </p:spTree>
    <p:extLst>
      <p:ext uri="{BB962C8B-B14F-4D97-AF65-F5344CB8AC3E}">
        <p14:creationId xmlns:p14="http://schemas.microsoft.com/office/powerpoint/2010/main" val="3548280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Citát 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i="1" dirty="0"/>
              <a:t>Můj vztah k zelenině je veskrze pozitivní. Žádám ovšem, aby mezi mne a ji byl vsunut transformační mezičlánek, který se jmenuje prase. </a:t>
            </a:r>
          </a:p>
          <a:p>
            <a:pPr marL="0" indent="0">
              <a:buNone/>
            </a:pPr>
            <a:r>
              <a:rPr lang="cs-CZ" sz="2400" dirty="0"/>
              <a:t>– Ing. Miloš Zeman, prezident republiky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374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Ekologická 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Vyprávění o lese (28 minut) </a:t>
            </a:r>
          </a:p>
          <a:p>
            <a:r>
              <a:rPr lang="cs-CZ" sz="2000" dirty="0">
                <a:hlinkClick r:id="rId2"/>
              </a:rPr>
              <a:t>http://www.ceskatelevize.cz/porady/10319917977-vypraveni-o-lese/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r>
              <a:rPr lang="cs-CZ" sz="2000" dirty="0" err="1"/>
              <a:t>Ropáci</a:t>
            </a:r>
            <a:r>
              <a:rPr lang="cs-CZ" sz="2000" dirty="0"/>
              <a:t> (Studentský film, fiktivní dokument Jana Svěráka, 20 minut) </a:t>
            </a:r>
          </a:p>
          <a:p>
            <a:r>
              <a:rPr lang="cs-CZ" sz="2000" dirty="0">
                <a:hlinkClick r:id="rId3"/>
              </a:rPr>
              <a:t>https://www.youtube.com/watch?v=5OIr7ABvhIc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321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Potravní řetězce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Potravní řetězec: Líska (producent) – veverka (konzument 1. řádu) – kuna (konzument 2. řádu) </a:t>
            </a:r>
          </a:p>
          <a:p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2" y="2324894"/>
            <a:ext cx="45624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3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Použité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0178"/>
          </a:xfrm>
        </p:spPr>
        <p:txBody>
          <a:bodyPr>
            <a:normAutofit fontScale="92500" lnSpcReduction="10000"/>
          </a:bodyPr>
          <a:lstStyle/>
          <a:p>
            <a:r>
              <a:rPr lang="cs-CZ" sz="1900" dirty="0"/>
              <a:t>Pavel Červinka a kolektiv: Ekologie a životní prostředí, Nakladatelství České geografické společnosti, s. r. o., Praha 2012 </a:t>
            </a:r>
          </a:p>
          <a:p>
            <a:r>
              <a:rPr lang="cs-CZ" sz="1900" dirty="0"/>
              <a:t>Kateřina Jančaříková: Ekologie čtená podruhé, </a:t>
            </a:r>
            <a:r>
              <a:rPr lang="cs-CZ" sz="1900" dirty="0" err="1"/>
              <a:t>PedF</a:t>
            </a:r>
            <a:r>
              <a:rPr lang="cs-CZ" sz="1900" dirty="0"/>
              <a:t> UK, Praha 2013 </a:t>
            </a:r>
          </a:p>
          <a:p>
            <a:r>
              <a:rPr lang="cs-CZ" sz="1900" dirty="0"/>
              <a:t>Lubomír </a:t>
            </a:r>
            <a:r>
              <a:rPr lang="cs-CZ" sz="1900" dirty="0" err="1"/>
              <a:t>Hanel</a:t>
            </a:r>
            <a:r>
              <a:rPr lang="cs-CZ" sz="1900" dirty="0"/>
              <a:t>: Ekologie (Prezentace pro </a:t>
            </a:r>
            <a:r>
              <a:rPr lang="cs-CZ" sz="1900" dirty="0" err="1"/>
              <a:t>PedF</a:t>
            </a:r>
            <a:r>
              <a:rPr lang="cs-CZ" sz="1900" dirty="0"/>
              <a:t> UK) </a:t>
            </a:r>
            <a:endParaRPr lang="cs-CZ" sz="1900" dirty="0">
              <a:hlinkClick r:id="rId2"/>
            </a:endParaRPr>
          </a:p>
          <a:p>
            <a:r>
              <a:rPr lang="cs-CZ" sz="1900" dirty="0">
                <a:hlinkClick r:id="rId2"/>
              </a:rPr>
              <a:t>http://cs.wikipedia.org</a:t>
            </a:r>
            <a:r>
              <a:rPr lang="cs-CZ" sz="1900" dirty="0"/>
              <a:t> </a:t>
            </a:r>
          </a:p>
          <a:p>
            <a:r>
              <a:rPr lang="cs-CZ" sz="1900" dirty="0">
                <a:hlinkClick r:id="rId3"/>
              </a:rPr>
              <a:t>http://en.wikipedia.org</a:t>
            </a:r>
            <a:r>
              <a:rPr lang="cs-CZ" sz="1900" dirty="0"/>
              <a:t> </a:t>
            </a:r>
          </a:p>
          <a:p>
            <a:r>
              <a:rPr lang="cs-CZ" sz="1900" dirty="0">
                <a:hlinkClick r:id="rId4"/>
              </a:rPr>
              <a:t>https://www.hranostaj.cz/hra1110</a:t>
            </a:r>
            <a:r>
              <a:rPr lang="cs-CZ" sz="1900" dirty="0"/>
              <a:t> </a:t>
            </a:r>
          </a:p>
          <a:p>
            <a:r>
              <a:rPr lang="cs-CZ" altLang="cs-CZ" sz="1900" dirty="0">
                <a:hlinkClick r:id="rId5"/>
              </a:rPr>
              <a:t>http://biosferaevropy.sweb.cz/krajina.htm</a:t>
            </a:r>
            <a:r>
              <a:rPr lang="cs-CZ" altLang="cs-CZ" sz="1900" dirty="0"/>
              <a:t> </a:t>
            </a:r>
          </a:p>
          <a:p>
            <a:r>
              <a:rPr lang="cs-CZ" altLang="cs-CZ" sz="1900" dirty="0">
                <a:hlinkClick r:id="rId6"/>
              </a:rPr>
              <a:t>http://www.zstgmivancice.cz/studium/prirodopis/tropy.pdf</a:t>
            </a:r>
            <a:r>
              <a:rPr lang="cs-CZ" altLang="cs-CZ" sz="1900" dirty="0"/>
              <a:t> </a:t>
            </a:r>
          </a:p>
          <a:p>
            <a:r>
              <a:rPr lang="cs-CZ" altLang="cs-CZ" sz="1900" dirty="0">
                <a:hlinkClick r:id="rId7"/>
              </a:rPr>
              <a:t>http://www.vykuplesa.cz/?clanek=25</a:t>
            </a:r>
            <a:endParaRPr lang="cs-CZ" altLang="cs-CZ" sz="1900" dirty="0"/>
          </a:p>
          <a:p>
            <a:r>
              <a:rPr lang="cs-CZ" altLang="cs-CZ" sz="1900" dirty="0">
                <a:hlinkClick r:id="rId8"/>
              </a:rPr>
              <a:t>http://www.mezistromy.cz/cz/les/pestovani-lesa</a:t>
            </a:r>
            <a:r>
              <a:rPr lang="cs-CZ" altLang="cs-CZ" sz="1900" dirty="0"/>
              <a:t> </a:t>
            </a:r>
          </a:p>
          <a:p>
            <a:r>
              <a:rPr lang="cs-CZ" altLang="cs-CZ" sz="1900" dirty="0">
                <a:hlinkClick r:id="rId9"/>
              </a:rPr>
              <a:t>http://ucebnice3.enviregion.cz/9_-kulturni-krajina/typy-krajiny</a:t>
            </a:r>
            <a:r>
              <a:rPr lang="cs-CZ" altLang="cs-CZ" sz="1900" dirty="0"/>
              <a:t> </a:t>
            </a:r>
          </a:p>
          <a:p>
            <a:r>
              <a:rPr lang="cs-CZ" altLang="cs-CZ" sz="1900" dirty="0">
                <a:hlinkClick r:id="rId10"/>
              </a:rPr>
              <a:t>https://is.mendelu.cz/eknihovna/opory/index.pl?close_menu=1;cast=63998</a:t>
            </a:r>
            <a:r>
              <a:rPr lang="cs-CZ" altLang="cs-CZ" sz="1900" dirty="0"/>
              <a:t>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9462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Potravní řetězce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Potravní řetězec: Komár (konzument 1. řádu nebo parazit – vyšší řády) – žába (konzument 2. řádu) – čáp (konzument 3. řádu)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2851150"/>
            <a:ext cx="4572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Potravní řetězce – příklad závislosti</a:t>
            </a:r>
          </a:p>
        </p:txBody>
      </p:sp>
      <p:pic>
        <p:nvPicPr>
          <p:cNvPr id="4" name="Picture 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509" y="1308643"/>
            <a:ext cx="10862382" cy="5204891"/>
          </a:xfrm>
          <a:prstGeom prst="rect">
            <a:avLst/>
          </a:prstGeom>
          <a:noFill/>
          <a:ln w="9360">
            <a:solidFill>
              <a:srgbClr val="FF0033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801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Potravinová pyramida: Na souši a moři</a:t>
            </a:r>
          </a:p>
        </p:txBody>
      </p:sp>
      <p:pic>
        <p:nvPicPr>
          <p:cNvPr id="4" name="Picture 7" descr="FoodCh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18" y="1419224"/>
            <a:ext cx="3694282" cy="532829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31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Potravní řetězce – 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Producent = Organismus, který z anorganických (jednodušších) látek vytváří organické (složitější, s klíčovým uhlíkem) látky </a:t>
            </a:r>
          </a:p>
          <a:p>
            <a:r>
              <a:rPr lang="cs-CZ" sz="2000" dirty="0"/>
              <a:t>Otázka: Jaké organismy jsou typickými producenty? </a:t>
            </a:r>
          </a:p>
          <a:p>
            <a:r>
              <a:rPr lang="cs-CZ" sz="2000" dirty="0"/>
              <a:t>Rostliny: Ze slunečního záření, minerálů, vody, kyslíku a oxidu uhličitého vytváří organické látky (zejména glukózu) </a:t>
            </a:r>
          </a:p>
          <a:p>
            <a:r>
              <a:rPr lang="cs-CZ" sz="2000" dirty="0"/>
              <a:t>Konzument = Organismus, který organické látky (složitějších, s ústředním významem uhlíku) získává pojídáním jiných organismů </a:t>
            </a:r>
          </a:p>
          <a:p>
            <a:r>
              <a:rPr lang="cs-CZ" sz="2000" dirty="0"/>
              <a:t>Otázka: Jaké organismy jsou typickými konzumenty? </a:t>
            </a:r>
          </a:p>
          <a:p>
            <a:r>
              <a:rPr lang="cs-CZ" sz="2000" dirty="0"/>
              <a:t>Živočichové: Jsou odkázáni na pojídání ostatní živé přírody  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3237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Rozdělení konzumentů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Konzumenty (živočichy) umíme rozdělovat podle toho, jakou potravu jedí.  </a:t>
            </a:r>
          </a:p>
          <a:p>
            <a:r>
              <a:rPr lang="cs-CZ" sz="2000" dirty="0"/>
              <a:t>Otázka: Do jakých 3 skupin živočichy dělíme? </a:t>
            </a:r>
          </a:p>
          <a:p>
            <a:r>
              <a:rPr lang="cs-CZ" sz="2000" dirty="0"/>
              <a:t>A) Býložravci: Živí se rostlinstvem, jde tedy o konzumenty 1. řádu </a:t>
            </a:r>
          </a:p>
          <a:p>
            <a:r>
              <a:rPr lang="cs-CZ" sz="2000" dirty="0"/>
              <a:t>B) Masožravci: Živí se jinými živočichy. V případě, že se živí býložravci, jde o konzumenty 2. řádu. V případě pojídání masožravců jde o konzumenty 3. (či ještě vyššího) řádu  </a:t>
            </a:r>
          </a:p>
          <a:p>
            <a:r>
              <a:rPr lang="cs-CZ" sz="2000" dirty="0"/>
              <a:t>C) Všežravci: Živí se rostlinstvem i živočichy 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250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Potravní řetězce – 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Jak se nazývá konzument, který pojídá uhynulé organismy? </a:t>
            </a:r>
          </a:p>
          <a:p>
            <a:r>
              <a:rPr lang="cs-CZ" sz="2000" dirty="0"/>
              <a:t>Mrchožrout. Jmenujte příklady mrchožroutů: </a:t>
            </a:r>
          </a:p>
          <a:p>
            <a:r>
              <a:rPr lang="cs-CZ" sz="2000" dirty="0"/>
              <a:t>Do jaké širší skupiny mrchožrouti patří? </a:t>
            </a:r>
          </a:p>
          <a:p>
            <a:r>
              <a:rPr lang="cs-CZ" sz="2000" dirty="0"/>
              <a:t>Rozkladači (destruenti, dekompozitoři) – dále je členíme… </a:t>
            </a:r>
          </a:p>
          <a:p>
            <a:r>
              <a:rPr lang="cs-CZ" sz="2000" dirty="0"/>
              <a:t>Jak se nazývá konzument, který potravu aktivně vyhledává a loví? </a:t>
            </a:r>
          </a:p>
          <a:p>
            <a:r>
              <a:rPr lang="cs-CZ" sz="2000" dirty="0"/>
              <a:t>Predátor. Jmenujte příklady predátorů: </a:t>
            </a:r>
          </a:p>
        </p:txBody>
      </p:sp>
    </p:spTree>
    <p:extLst>
      <p:ext uri="{BB962C8B-B14F-4D97-AF65-F5344CB8AC3E}">
        <p14:creationId xmlns:p14="http://schemas.microsoft.com/office/powerpoint/2010/main" val="42116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1025</Words>
  <Application>Microsoft Office PowerPoint</Application>
  <PresentationFormat>Širokoúhlá obrazovka</PresentationFormat>
  <Paragraphs>133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Potravní řetězce: Organismy podle zdroje energie</vt:lpstr>
      <vt:lpstr>Potravní řetězce</vt:lpstr>
      <vt:lpstr>Potravní řetězce</vt:lpstr>
      <vt:lpstr>Potravní řetězce</vt:lpstr>
      <vt:lpstr>Potravní řetězce – příklad závislosti</vt:lpstr>
      <vt:lpstr>Potravinová pyramida: Na souši a moři</vt:lpstr>
      <vt:lpstr>Potravní řetězce – základní pojmy</vt:lpstr>
      <vt:lpstr>Rozdělení konzumentů</vt:lpstr>
      <vt:lpstr>Potravní řetězce – základní pojmy</vt:lpstr>
      <vt:lpstr>Rozkladači (destruenti, dekompozitoři)</vt:lpstr>
      <vt:lpstr>Typy potravních řetězců</vt:lpstr>
      <vt:lpstr>Pastevně-kořistnický potravní řetězec</vt:lpstr>
      <vt:lpstr>Pastevně-kořistnický potravní řetězec</vt:lpstr>
      <vt:lpstr>Pastevně-kořistnický potravní řetězec</vt:lpstr>
      <vt:lpstr>Pastevně-kořistnický potravní řetězec  (jetel, myš, lasice)</vt:lpstr>
      <vt:lpstr>Pastevně-kořistnický potravní řetězec (řasa, krásnoočko, ryba, štika, člověk)</vt:lpstr>
      <vt:lpstr>Lov ve skupině: Pes hyenovitý</vt:lpstr>
      <vt:lpstr>Číhání na kořist: Zmije zakrslá  (poušť Namib)</vt:lpstr>
      <vt:lpstr>Parazitický potravní řetězec</vt:lpstr>
      <vt:lpstr>Parazitický potravní řetězec</vt:lpstr>
      <vt:lpstr>Parazité (cizopasníci)</vt:lpstr>
      <vt:lpstr>Dekompoziční (detritový, rozkladný) potravní řetězec</vt:lpstr>
      <vt:lpstr>Dekompoziční (detritový, rozkladný) potravní řetězec</vt:lpstr>
      <vt:lpstr>Velcí mrchožrouti</vt:lpstr>
      <vt:lpstr>Malí mrchožrouti</vt:lpstr>
      <vt:lpstr>Potravní řetězec v půdě (smíšený)</vt:lpstr>
      <vt:lpstr>Potravní pyramida</vt:lpstr>
      <vt:lpstr>Citát na závěr</vt:lpstr>
      <vt:lpstr>Ekologická videa</vt:lpstr>
      <vt:lpstr>Použité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Potravní řetězce: Organismy podle zdroje energie</dc:title>
  <dc:creator>Jan Hoffmann</dc:creator>
  <cp:lastModifiedBy>Jan Hoffmann</cp:lastModifiedBy>
  <cp:revision>1</cp:revision>
  <dcterms:created xsi:type="dcterms:W3CDTF">2020-03-11T10:10:04Z</dcterms:created>
  <dcterms:modified xsi:type="dcterms:W3CDTF">2020-03-11T10:12:35Z</dcterms:modified>
</cp:coreProperties>
</file>