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5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40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9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5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69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8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98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8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41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4185-A0CA-471B-845A-7332B43F0B0A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E1C1-D7CC-439F-8769-869AFCA36A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95913550-nedej-se/415235100161008-za-brouky-na-stromy" TargetMode="External"/><Relationship Id="rId2" Type="http://schemas.openxmlformats.org/officeDocument/2006/relationships/hyperlink" Target="https://www.youtube.com/watch?v=3xHclTwuC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skatelevize.cz/porady/10140177481-aleje-jako-soucast-nasi-krajiny/" TargetMode="External"/><Relationship Id="rId5" Type="http://schemas.openxmlformats.org/officeDocument/2006/relationships/hyperlink" Target="http://www.ceskatelevize.cz/porady/10121359557-port/400-utajeny-svet-fytoplanktonu/video/" TargetMode="External"/><Relationship Id="rId4" Type="http://schemas.openxmlformats.org/officeDocument/2006/relationships/hyperlink" Target="http://www.ceskatelevize.cz/ivysilani/10314241266-hobby-nasi-doby/216562223000031/obsah/501355-okrasne-jehlicnan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m6gXlua48&amp;feature=youtu.be" TargetMode="External"/><Relationship Id="rId2" Type="http://schemas.openxmlformats.org/officeDocument/2006/relationships/hyperlink" Target="https://www.youtube.com/watch?v=zxhgNmaCVAM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skatelevize.cz/porady/10169539755-dvaasedmdesat-jmen-ceske-historie/209572232200014-tadeas-haenke/" TargetMode="External"/><Relationship Id="rId4" Type="http://schemas.openxmlformats.org/officeDocument/2006/relationships/hyperlink" Target="https://www.ceskatelevize.cz/porady/10169539755-dvaasedmdesat-jmen-ceske-historie/209572232200019-jan-evangelista-purkyn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mach.cz/" TargetMode="External"/><Relationship Id="rId5" Type="http://schemas.openxmlformats.org/officeDocument/2006/relationships/hyperlink" Target="http://www.nasestromy.cz/" TargetMode="External"/><Relationship Id="rId4" Type="http://schemas.openxmlformats.org/officeDocument/2006/relationships/hyperlink" Target="http://biologie.webz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Dvouděložné </a:t>
            </a:r>
            <a:r>
              <a:rPr lang="cs-CZ" sz="3600" dirty="0"/>
              <a:t>rostliny: Růžovité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Růžovité jsou velmi početná čeleď dvouděložných rostlin </a:t>
            </a:r>
          </a:p>
          <a:p>
            <a:r>
              <a:rPr lang="cs-CZ" sz="2000" dirty="0"/>
              <a:t>Patří sem: Růže, slivoň (švestka a podobná ovoce), třešeň, jabloň, hrušeň, ostružiník (ostružiny, maliny), jahodník, hloh, broskvoň, meruňka, mišpule, hloh, jeřáb </a:t>
            </a:r>
          </a:p>
          <a:p>
            <a:r>
              <a:rPr lang="cs-CZ" sz="2000" dirty="0"/>
              <a:t>Využití: Okrasné dřeviny, lékařství, léčitelství, kosmetika, potravinářství (ovocnářství) </a:t>
            </a:r>
          </a:p>
          <a:p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15" y="3291072"/>
            <a:ext cx="2323245" cy="3484868"/>
          </a:xfrm>
          <a:prstGeom prst="rect">
            <a:avLst/>
          </a:prstGeom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7475" y="3291072"/>
            <a:ext cx="29591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92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Routovité</a:t>
            </a:r>
            <a:r>
              <a:rPr lang="cs-CZ" sz="3600" dirty="0"/>
              <a:t>: Buddhova ruka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Buddhova ruka – vzácný čínský citrus s léčivými účinky </a:t>
            </a:r>
          </a:p>
        </p:txBody>
      </p:sp>
      <p:pic>
        <p:nvPicPr>
          <p:cNvPr id="74756" name="Obrázek 3" descr="P7130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2366963"/>
            <a:ext cx="3038475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29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Meruzalkovité</a:t>
            </a:r>
            <a:r>
              <a:rPr lang="cs-CZ" sz="3600" dirty="0"/>
              <a:t>: Meruzalka (rybíz)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Meruzalky (rybízy) jsou rod ovocných (i neovocných) keřů </a:t>
            </a:r>
          </a:p>
          <a:p>
            <a:r>
              <a:rPr lang="cs-CZ" sz="2000" dirty="0"/>
              <a:t>Ovocné: Rybíz červený, rybíz černý, rybíz bílý, meruzalka srstka (angrešt), </a:t>
            </a:r>
            <a:r>
              <a:rPr lang="cs-CZ" sz="2000" dirty="0" err="1"/>
              <a:t>josta</a:t>
            </a:r>
            <a:r>
              <a:rPr lang="cs-CZ" sz="2000" dirty="0"/>
              <a:t> (kříženec angreštu s černým rybízem) </a:t>
            </a:r>
          </a:p>
          <a:p>
            <a:r>
              <a:rPr lang="cs-CZ" sz="2000" dirty="0"/>
              <a:t>Neovocné: rybíz alpínský, rybíz krvavý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729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Meruzalkovité</a:t>
            </a:r>
            <a:r>
              <a:rPr lang="cs-CZ" sz="3600" dirty="0"/>
              <a:t>: Rybíz černý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Rybíz černý je ovocný keř s vysokou koncentrací vitamínu C (kyselina askorbová) </a:t>
            </a:r>
          </a:p>
          <a:p>
            <a:endParaRPr lang="cs-CZ" sz="2000"/>
          </a:p>
        </p:txBody>
      </p:sp>
      <p:pic>
        <p:nvPicPr>
          <p:cNvPr id="76804" name="Obrázek 3" descr="1280px-Ribes_nigrum_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2457450"/>
            <a:ext cx="517683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29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Meruzalkovité</a:t>
            </a:r>
            <a:r>
              <a:rPr lang="cs-CZ" sz="3600" dirty="0"/>
              <a:t>: Rybíz červený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Červený rybíz má koncentraci vitaminu C znatelně menší než černý rybíz </a:t>
            </a:r>
          </a:p>
          <a:p>
            <a:endParaRPr lang="cs-CZ" sz="2000"/>
          </a:p>
        </p:txBody>
      </p:sp>
      <p:pic>
        <p:nvPicPr>
          <p:cNvPr id="77828" name="Obrázek 3" descr="132554133721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938" y="2708275"/>
            <a:ext cx="489585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308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Meruzalkovité</a:t>
            </a:r>
            <a:r>
              <a:rPr lang="cs-CZ" sz="3600" dirty="0"/>
              <a:t>: Meruzalka srstka (angrešt)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Přizpůsobivý keř </a:t>
            </a:r>
          </a:p>
          <a:p>
            <a:r>
              <a:rPr lang="cs-CZ" sz="2000" dirty="0"/>
              <a:t>Obsah vitaminu C malý (14 mg / 100 g hmoty), 17x menší než u černého rybízu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686539"/>
            <a:ext cx="5189415" cy="38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2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/>
              <a:t>Vitamin C (mg na 100 g ovoce)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Doporučená denní dávka … uvádí se alespoň 75 – 90 mg, mnozí doporučují vyšší dávky   </a:t>
            </a:r>
          </a:p>
          <a:p>
            <a:endParaRPr lang="cs-CZ" sz="2000" dirty="0"/>
          </a:p>
          <a:p>
            <a:r>
              <a:rPr lang="cs-CZ" sz="1600" dirty="0"/>
              <a:t>Černý rybíz … 190 mg na 100 g ovoce </a:t>
            </a:r>
          </a:p>
          <a:p>
            <a:r>
              <a:rPr lang="cs-CZ" sz="1600" dirty="0"/>
              <a:t>Kiwi … 118 mg </a:t>
            </a:r>
          </a:p>
          <a:p>
            <a:r>
              <a:rPr lang="cs-CZ" sz="1600" dirty="0"/>
              <a:t>Citron … 53 mg </a:t>
            </a:r>
          </a:p>
          <a:p>
            <a:r>
              <a:rPr lang="cs-CZ" sz="1600" dirty="0"/>
              <a:t>Pomeranč … 53 mg </a:t>
            </a:r>
          </a:p>
          <a:p>
            <a:r>
              <a:rPr lang="cs-CZ" sz="1600" dirty="0"/>
              <a:t>Červený rybíz … 41 mg </a:t>
            </a:r>
          </a:p>
          <a:p>
            <a:r>
              <a:rPr lang="cs-CZ" sz="1600" dirty="0"/>
              <a:t>Grapefruit … 34 mg </a:t>
            </a:r>
          </a:p>
          <a:p>
            <a:r>
              <a:rPr lang="cs-CZ" sz="1600" dirty="0"/>
              <a:t>Ananas … 15 mg </a:t>
            </a:r>
          </a:p>
          <a:p>
            <a:r>
              <a:rPr lang="cs-CZ" sz="1600" dirty="0"/>
              <a:t>Banán … 9 mg </a:t>
            </a:r>
          </a:p>
          <a:p>
            <a:r>
              <a:rPr lang="cs-CZ" sz="1600" dirty="0"/>
              <a:t>Jablko … 6 mg </a:t>
            </a:r>
          </a:p>
          <a:p>
            <a:r>
              <a:rPr lang="cs-CZ" sz="1600" dirty="0"/>
              <a:t>Zelenina: Brokolice 90, zelí 49, květák 40, mrkev 37, česnek 17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6666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Zajímavost: Linus </a:t>
            </a:r>
            <a:r>
              <a:rPr lang="cs-CZ" sz="3600" dirty="0" err="1"/>
              <a:t>Pauling</a:t>
            </a:r>
            <a:r>
              <a:rPr lang="cs-CZ" sz="3600" dirty="0"/>
              <a:t> a vitamin 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Linus </a:t>
            </a:r>
            <a:r>
              <a:rPr lang="cs-CZ" sz="2000" dirty="0" err="1"/>
              <a:t>Pauling</a:t>
            </a:r>
            <a:r>
              <a:rPr lang="cs-CZ" sz="2000" dirty="0"/>
              <a:t> (1901 – 1994) byl významný americký kvantový chemik, biochemik a mírový aktivista </a:t>
            </a:r>
          </a:p>
          <a:p>
            <a:r>
              <a:rPr lang="cs-CZ" sz="2000" dirty="0"/>
              <a:t>1954 … Nobelova cena za chemii, 1962 … Nobelova cena za mír </a:t>
            </a:r>
          </a:p>
          <a:p>
            <a:r>
              <a:rPr lang="cs-CZ" sz="2000" dirty="0"/>
              <a:t>Bývá považován za jednoho z 20 nejvýznamnějších vědců všech dob </a:t>
            </a:r>
          </a:p>
          <a:p>
            <a:r>
              <a:rPr lang="cs-CZ" sz="2000" dirty="0"/>
              <a:t>Byl zastáncem </a:t>
            </a:r>
            <a:r>
              <a:rPr lang="cs-CZ" sz="2000" dirty="0" smtClean="0"/>
              <a:t>preventivního užívání </a:t>
            </a:r>
            <a:r>
              <a:rPr lang="cs-CZ" sz="2000" dirty="0"/>
              <a:t>masivních dávek vitaminu </a:t>
            </a:r>
            <a:r>
              <a:rPr lang="cs-CZ" sz="2000" dirty="0" smtClean="0"/>
              <a:t>C 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ento </a:t>
            </a:r>
            <a:r>
              <a:rPr lang="cs-CZ" sz="2000" dirty="0"/>
              <a:t>jeho postoj je vnímán jako kontroverzní a nevědecký </a:t>
            </a:r>
            <a:endParaRPr lang="cs-CZ" sz="2000" dirty="0" smtClean="0"/>
          </a:p>
          <a:p>
            <a:r>
              <a:rPr lang="cs-CZ" sz="2000" dirty="0" smtClean="0"/>
              <a:t>Někteří namítají, že jeho 93 let nasvědčuje účinnosti metody </a:t>
            </a:r>
            <a:endParaRPr lang="cs-CZ" sz="2000" dirty="0"/>
          </a:p>
          <a:p>
            <a:r>
              <a:rPr lang="cs-CZ" sz="2000" u="sng" dirty="0"/>
              <a:t>Citát:</a:t>
            </a:r>
            <a:r>
              <a:rPr lang="cs-CZ" sz="2000" dirty="0"/>
              <a:t> </a:t>
            </a:r>
            <a:r>
              <a:rPr lang="cs-CZ" sz="2000" i="1" dirty="0"/>
              <a:t>Nejlepší cesta, jak mít dobrý nápad, je mít hodně nápadů.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93" y="265724"/>
            <a:ext cx="1452337" cy="22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r>
              <a:rPr lang="cs-CZ" sz="2000" dirty="0"/>
              <a:t>Paměť stromů: Slovanská lípa a germánský dub (18 minut) </a:t>
            </a:r>
          </a:p>
          <a:p>
            <a:r>
              <a:rPr lang="cs-CZ" sz="2000" dirty="0">
                <a:hlinkClick r:id="rId2"/>
              </a:rPr>
              <a:t>https://www.youtube.com/watch?v=3xHclTwuCP4</a:t>
            </a:r>
            <a:r>
              <a:rPr lang="cs-CZ" sz="2000" dirty="0"/>
              <a:t> </a:t>
            </a:r>
          </a:p>
          <a:p>
            <a:r>
              <a:rPr lang="cs-CZ" sz="2000" dirty="0"/>
              <a:t>Nedej se: Za brouky na stromy (25 minut) </a:t>
            </a:r>
          </a:p>
          <a:p>
            <a:r>
              <a:rPr lang="cs-CZ" sz="2000" dirty="0">
                <a:hlinkClick r:id="rId3"/>
              </a:rPr>
              <a:t>http://www.</a:t>
            </a:r>
            <a:r>
              <a:rPr lang="cs-CZ" sz="2000" dirty="0" err="1">
                <a:hlinkClick r:id="rId3"/>
              </a:rPr>
              <a:t>ceskatelevize.cz</a:t>
            </a:r>
            <a:r>
              <a:rPr lang="cs-CZ" sz="2000" dirty="0">
                <a:hlinkClick r:id="rId3"/>
              </a:rPr>
              <a:t>/porady/1095913550-nedej-se/415235100161008-za-brouky-na-stromy</a:t>
            </a:r>
            <a:r>
              <a:rPr lang="cs-CZ" sz="2000" dirty="0"/>
              <a:t>   </a:t>
            </a:r>
          </a:p>
          <a:p>
            <a:r>
              <a:rPr lang="cs-CZ" sz="2000" dirty="0"/>
              <a:t>Hobby naší doby: Okrasné jehličnany (5 minut) </a:t>
            </a:r>
          </a:p>
          <a:p>
            <a:r>
              <a:rPr lang="cs-CZ" sz="2000" dirty="0">
                <a:hlinkClick r:id="rId4"/>
              </a:rPr>
              <a:t>http://www.</a:t>
            </a:r>
            <a:r>
              <a:rPr lang="cs-CZ" sz="2000" dirty="0" err="1">
                <a:hlinkClick r:id="rId4"/>
              </a:rPr>
              <a:t>ceskatelevize.cz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 err="1">
                <a:hlinkClick r:id="rId4"/>
              </a:rPr>
              <a:t>ivysilani</a:t>
            </a:r>
            <a:r>
              <a:rPr lang="cs-CZ" sz="2000" dirty="0">
                <a:hlinkClick r:id="rId4"/>
              </a:rPr>
              <a:t>/10314241266-hobby-</a:t>
            </a:r>
            <a:r>
              <a:rPr lang="cs-CZ" sz="2000" dirty="0" err="1">
                <a:hlinkClick r:id="rId4"/>
              </a:rPr>
              <a:t>nasi</a:t>
            </a:r>
            <a:r>
              <a:rPr lang="cs-CZ" sz="2000" dirty="0">
                <a:hlinkClick r:id="rId4"/>
              </a:rPr>
              <a:t>-doby/216562223000031/obsah/501355-</a:t>
            </a:r>
            <a:r>
              <a:rPr lang="cs-CZ" sz="2000" dirty="0" err="1">
                <a:hlinkClick r:id="rId4"/>
              </a:rPr>
              <a:t>okrasne</a:t>
            </a:r>
            <a:r>
              <a:rPr lang="cs-CZ" sz="2000" dirty="0">
                <a:hlinkClick r:id="rId4"/>
              </a:rPr>
              <a:t>-</a:t>
            </a:r>
            <a:r>
              <a:rPr lang="cs-CZ" sz="2000" dirty="0" err="1">
                <a:hlinkClick r:id="rId4"/>
              </a:rPr>
              <a:t>jehlicnany</a:t>
            </a:r>
            <a:r>
              <a:rPr lang="cs-CZ" sz="2000" dirty="0"/>
              <a:t>  </a:t>
            </a:r>
          </a:p>
          <a:p>
            <a:r>
              <a:rPr lang="cs-CZ" sz="2000" dirty="0"/>
              <a:t>Utajený svět fytoplanktonu (5 minut) </a:t>
            </a:r>
          </a:p>
          <a:p>
            <a:r>
              <a:rPr lang="cs-CZ" sz="2000" dirty="0">
                <a:hlinkClick r:id="rId5"/>
              </a:rPr>
              <a:t>http://www.</a:t>
            </a:r>
            <a:r>
              <a:rPr lang="cs-CZ" sz="2000" dirty="0" err="1">
                <a:hlinkClick r:id="rId5"/>
              </a:rPr>
              <a:t>ceskatelevize.cz</a:t>
            </a:r>
            <a:r>
              <a:rPr lang="cs-CZ" sz="2000" dirty="0">
                <a:hlinkClick r:id="rId5"/>
              </a:rPr>
              <a:t>/porady/10121359557-port/400-utajeny-</a:t>
            </a:r>
            <a:r>
              <a:rPr lang="cs-CZ" sz="2000" dirty="0" err="1">
                <a:hlinkClick r:id="rId5"/>
              </a:rPr>
              <a:t>svet</a:t>
            </a:r>
            <a:r>
              <a:rPr lang="cs-CZ" sz="2000" dirty="0">
                <a:hlinkClick r:id="rId5"/>
              </a:rPr>
              <a:t>-fytoplanktonu/video/</a:t>
            </a:r>
            <a:r>
              <a:rPr lang="cs-CZ" sz="2000" dirty="0"/>
              <a:t> </a:t>
            </a:r>
          </a:p>
          <a:p>
            <a:r>
              <a:rPr lang="cs-CZ" sz="2000" dirty="0"/>
              <a:t>Aleje jako součást české krajiny (28 minut) </a:t>
            </a:r>
          </a:p>
          <a:p>
            <a:r>
              <a:rPr lang="cs-CZ" sz="2000" dirty="0">
                <a:hlinkClick r:id="rId6"/>
              </a:rPr>
              <a:t>http://www.</a:t>
            </a:r>
            <a:r>
              <a:rPr lang="cs-CZ" sz="2000" dirty="0" err="1">
                <a:hlinkClick r:id="rId6"/>
              </a:rPr>
              <a:t>ceskatelevize.cz</a:t>
            </a:r>
            <a:r>
              <a:rPr lang="cs-CZ" sz="2000" dirty="0">
                <a:hlinkClick r:id="rId6"/>
              </a:rPr>
              <a:t>/porady/10140177481-aleje-jako-</a:t>
            </a:r>
            <a:r>
              <a:rPr lang="cs-CZ" sz="2000" dirty="0" err="1">
                <a:hlinkClick r:id="rId6"/>
              </a:rPr>
              <a:t>soucast</a:t>
            </a:r>
            <a:r>
              <a:rPr lang="cs-CZ" sz="2000" dirty="0">
                <a:hlinkClick r:id="rId6"/>
              </a:rPr>
              <a:t>-</a:t>
            </a:r>
            <a:r>
              <a:rPr lang="cs-CZ" sz="2000" dirty="0" err="1">
                <a:hlinkClick r:id="rId6"/>
              </a:rPr>
              <a:t>nasi</a:t>
            </a:r>
            <a:r>
              <a:rPr lang="cs-CZ" sz="2000" dirty="0">
                <a:hlinkClick r:id="rId6"/>
              </a:rPr>
              <a:t>-krajiny/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38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5444835"/>
          </a:xfrm>
        </p:spPr>
        <p:txBody>
          <a:bodyPr/>
          <a:lstStyle/>
          <a:p>
            <a:r>
              <a:rPr lang="cs-CZ" altLang="cs-CZ" sz="2000" dirty="0"/>
              <a:t>Fotosyntéza (Nezkreslená věda; 9 minut) </a:t>
            </a:r>
          </a:p>
          <a:p>
            <a:r>
              <a:rPr lang="cs-CZ" altLang="cs-CZ" sz="2000" dirty="0">
                <a:hlinkClick r:id="rId2"/>
              </a:rPr>
              <a:t>https://www.youtube.com/watch?v=zxhgNmaCVAM&amp;feature=youtu.be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Geneticky modifikované organismy (Nezkreslená věda; 8 minut) </a:t>
            </a:r>
          </a:p>
          <a:p>
            <a:r>
              <a:rPr lang="cs-CZ" altLang="cs-CZ" sz="2000" dirty="0">
                <a:hlinkClick r:id="rId3"/>
              </a:rPr>
              <a:t>https://www.youtube.com/watch?v=aCm6gXlua48&amp;feature=youtu.be</a:t>
            </a:r>
            <a:r>
              <a:rPr lang="cs-CZ" altLang="cs-CZ" sz="2000" dirty="0"/>
              <a:t> </a:t>
            </a:r>
            <a:endParaRPr lang="cs-CZ" altLang="cs-CZ" sz="2000" dirty="0" smtClean="0"/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Jan Evangelista Purkyně (13,5 minuty) </a:t>
            </a:r>
            <a:endParaRPr lang="cs-CZ" altLang="cs-CZ" sz="2000" dirty="0"/>
          </a:p>
          <a:p>
            <a:r>
              <a:rPr lang="cs-CZ" sz="2000" dirty="0">
                <a:hlinkClick r:id="rId4"/>
              </a:rPr>
              <a:t>https://www.ceskatelevize.cz/porady/10169539755-dvaasedmdesat-jmen-ceske-historie/209572232200019-jan-evangelista-purkyne</a:t>
            </a:r>
            <a:r>
              <a:rPr lang="cs-CZ" sz="2000" dirty="0" smtClean="0">
                <a:hlinkClick r:id="rId4"/>
              </a:rPr>
              <a:t>/</a:t>
            </a:r>
            <a:endParaRPr lang="cs-CZ" sz="2000" dirty="0" smtClean="0"/>
          </a:p>
          <a:p>
            <a:endParaRPr lang="cs-CZ" altLang="cs-CZ" sz="2000" dirty="0"/>
          </a:p>
          <a:p>
            <a:r>
              <a:rPr lang="cs-CZ" altLang="cs-CZ" sz="2000" dirty="0" smtClean="0"/>
              <a:t>Tadeáš </a:t>
            </a:r>
            <a:r>
              <a:rPr lang="cs-CZ" altLang="cs-CZ" sz="2000" dirty="0" err="1" smtClean="0"/>
              <a:t>Haenke</a:t>
            </a:r>
            <a:r>
              <a:rPr lang="cs-CZ" altLang="cs-CZ" sz="2000" dirty="0" smtClean="0"/>
              <a:t> (13 minut) </a:t>
            </a:r>
          </a:p>
          <a:p>
            <a:r>
              <a:rPr lang="cs-CZ" sz="2000" dirty="0">
                <a:hlinkClick r:id="rId5"/>
              </a:rPr>
              <a:t>https://www.ceskatelevize.cz/porady/10169539755-dvaasedmdesat-jmen-ceske-historie/209572232200014-tadeas-haenke/</a:t>
            </a:r>
            <a:endParaRPr lang="cs-CZ" alt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741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846927"/>
          </a:xfrm>
        </p:spPr>
        <p:txBody>
          <a:bodyPr/>
          <a:lstStyle/>
          <a:p>
            <a:pPr marL="0" indent="0">
              <a:buNone/>
            </a:pPr>
            <a:endParaRPr lang="cs-CZ" altLang="cs-CZ" sz="2000" dirty="0"/>
          </a:p>
          <a:p>
            <a:r>
              <a:rPr lang="cs-CZ" altLang="cs-CZ" sz="2000" dirty="0"/>
              <a:t>Hančová, H., Vlková, M.: Biologie v kostce, Fragment, Praha 2008 </a:t>
            </a:r>
          </a:p>
          <a:p>
            <a:r>
              <a:rPr lang="cs-CZ" altLang="cs-CZ" sz="2000" dirty="0" err="1"/>
              <a:t>Stockleyová</a:t>
            </a:r>
            <a:r>
              <a:rPr lang="cs-CZ" altLang="cs-CZ" sz="2000" dirty="0"/>
              <a:t>, C.: Ilustrovaná encyklopedie biologie </a:t>
            </a:r>
          </a:p>
          <a:p>
            <a:r>
              <a:rPr lang="cs-CZ" altLang="cs-CZ" sz="2000" dirty="0"/>
              <a:t>Hoffmann, J.: Biochemie (prezentace pro výuku ZPV, předchozí roky)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http://en.wikipedia.org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http://biologie.</a:t>
            </a:r>
            <a:r>
              <a:rPr lang="cs-CZ" altLang="cs-CZ" sz="2000" dirty="0" err="1">
                <a:hlinkClick r:id="rId4"/>
              </a:rPr>
              <a:t>webz.cz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5"/>
              </a:rPr>
              <a:t>http://www.</a:t>
            </a:r>
            <a:r>
              <a:rPr lang="cs-CZ" altLang="cs-CZ" sz="2000" dirty="0" err="1">
                <a:hlinkClick r:id="rId5"/>
              </a:rPr>
              <a:t>nasestromy.cz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6"/>
              </a:rPr>
              <a:t>http://www.</a:t>
            </a:r>
            <a:r>
              <a:rPr lang="cs-CZ" altLang="cs-CZ" sz="2000" dirty="0" err="1">
                <a:hlinkClick r:id="rId6"/>
              </a:rPr>
              <a:t>biomach.cz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 err="1"/>
              <a:t>Google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718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Růže </a:t>
            </a:r>
            <a:r>
              <a:rPr lang="cs-CZ" sz="3600" dirty="0"/>
              <a:t>(rod)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Růže je rod keřovitých rostlin z čeledi růžovité </a:t>
            </a:r>
          </a:p>
          <a:p>
            <a:r>
              <a:rPr lang="cs-CZ" sz="2000" dirty="0"/>
              <a:t>Existuje asi 100 druhů růží: Růže šípková, růže májová, růže vinná, r. podhorská, r. převislá, …  </a:t>
            </a:r>
          </a:p>
          <a:p>
            <a:r>
              <a:rPr lang="cs-CZ" sz="2000" dirty="0"/>
              <a:t>Kulturně pěstované záhonové růže jsou odrůdy růže šípkové </a:t>
            </a:r>
          </a:p>
          <a:p>
            <a:r>
              <a:rPr lang="cs-CZ" sz="2000" dirty="0"/>
              <a:t>Růže šípková (rozšířená) X Růže májová (vzácná)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3390075"/>
            <a:ext cx="1900624" cy="33546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03" y="3390075"/>
            <a:ext cx="1885884" cy="308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0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Růžovité</a:t>
            </a:r>
            <a:r>
              <a:rPr lang="cs-CZ" sz="3600" dirty="0"/>
              <a:t>: Jabloň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Jabloň domácí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dirty="0"/>
              <a:t>Jabloň lesní </a:t>
            </a:r>
          </a:p>
          <a:p>
            <a:endParaRPr lang="cs-CZ" sz="2000" dirty="0"/>
          </a:p>
        </p:txBody>
      </p:sp>
      <p:pic>
        <p:nvPicPr>
          <p:cNvPr id="67588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2287588"/>
            <a:ext cx="12287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Obrázek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138" y="1760538"/>
            <a:ext cx="29591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Obrázek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225" y="4665663"/>
            <a:ext cx="150336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956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Růžovité</a:t>
            </a:r>
            <a:r>
              <a:rPr lang="cs-CZ" sz="3600" dirty="0"/>
              <a:t>: Jabloň domácí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Plod jabloně – jablko – je malvice, vzniká přeměnou květu </a:t>
            </a:r>
          </a:p>
          <a:p>
            <a:r>
              <a:rPr lang="cs-CZ" sz="2000" dirty="0"/>
              <a:t>Světová produkce: Kolem 80 milionů tun ročně, z toho asi polovina v Číně (dále USA, Turecko; v Evropě Polsko a Itálie) </a:t>
            </a:r>
          </a:p>
          <a:p>
            <a:r>
              <a:rPr lang="cs-CZ" sz="2000" dirty="0"/>
              <a:t>Výzkumy ukazují, že jabloň domácí pochází ze Střední Asie (především jižní Kazachstán, dále Kyrgyzstán, Tádžikistán, část Číny) – ostatní druhy jabloní se do křížení nezapojovaly </a:t>
            </a:r>
          </a:p>
          <a:p>
            <a:r>
              <a:rPr lang="cs-CZ" sz="2000" dirty="0"/>
              <a:t>Předkem je divoce rostoucí jabloň </a:t>
            </a:r>
            <a:r>
              <a:rPr lang="cs-CZ" sz="2000" dirty="0" err="1"/>
              <a:t>Sieversova</a:t>
            </a:r>
            <a:r>
              <a:rPr lang="cs-CZ" sz="2000" dirty="0"/>
              <a:t>, dosud se vyskytující v těchto oblastech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861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95750"/>
            <a:ext cx="1881249" cy="2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016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Růžovité</a:t>
            </a:r>
            <a:r>
              <a:rPr lang="cs-CZ" sz="3600" dirty="0"/>
              <a:t>: Jabloň domácí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Mylná domněnka: Jabloň pochází ze Středního Východu (Izrael, arabské státy), jelikož se vyskytuje v Bibli (Strom poznání) </a:t>
            </a:r>
          </a:p>
          <a:p>
            <a:r>
              <a:rPr lang="cs-CZ" sz="2000" dirty="0"/>
              <a:t>Upřesnění: V Bibli se neuvádí, z jakého stromu Adam s Evou pojedli ,,plody“ </a:t>
            </a:r>
          </a:p>
          <a:p>
            <a:r>
              <a:rPr lang="cs-CZ" sz="2000" dirty="0" err="1"/>
              <a:t>Lucas</a:t>
            </a:r>
            <a:r>
              <a:rPr lang="cs-CZ" sz="2000" dirty="0"/>
              <a:t> </a:t>
            </a:r>
            <a:r>
              <a:rPr lang="cs-CZ" sz="2000" dirty="0" err="1"/>
              <a:t>Cranach</a:t>
            </a:r>
            <a:r>
              <a:rPr lang="cs-CZ" sz="2000" dirty="0"/>
              <a:t> starší (16. století): Adam a Eva v ráji </a:t>
            </a:r>
          </a:p>
          <a:p>
            <a:endParaRPr lang="cs-CZ" sz="2000" dirty="0"/>
          </a:p>
        </p:txBody>
      </p:sp>
      <p:pic>
        <p:nvPicPr>
          <p:cNvPr id="6963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3278188"/>
            <a:ext cx="23256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68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Růžovité</a:t>
            </a:r>
            <a:r>
              <a:rPr lang="cs-CZ" sz="3600" dirty="0"/>
              <a:t>: Třešně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Třešeň je rostlina, která se rozšířila z Malé Asie (oblast dnešního Turecka) </a:t>
            </a:r>
          </a:p>
          <a:p>
            <a:r>
              <a:rPr lang="cs-CZ" sz="2000" dirty="0"/>
              <a:t>Její plod je peckovice </a:t>
            </a:r>
          </a:p>
          <a:p>
            <a:r>
              <a:rPr lang="cs-CZ" sz="2000" dirty="0"/>
              <a:t>Třešeň srdcovka, třešeň chrupka, třešeň ptačí tmavá </a:t>
            </a:r>
          </a:p>
          <a:p>
            <a:endParaRPr lang="cs-CZ" sz="2000" dirty="0"/>
          </a:p>
        </p:txBody>
      </p:sp>
      <p:pic>
        <p:nvPicPr>
          <p:cNvPr id="70660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3100388"/>
            <a:ext cx="41544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38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Růžovité</a:t>
            </a:r>
            <a:r>
              <a:rPr lang="cs-CZ" sz="3600" dirty="0"/>
              <a:t>: Slivoň švestka (švestka domácí)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Švestka pochází z Kavkazu, Íránu a Střední Asie </a:t>
            </a:r>
          </a:p>
          <a:p>
            <a:r>
              <a:rPr lang="cs-CZ" sz="2000"/>
              <a:t>Pravděpodobně vznikla jako kříženec třešně a trnky </a:t>
            </a:r>
          </a:p>
          <a:p>
            <a:r>
              <a:rPr lang="cs-CZ" sz="2000"/>
              <a:t>Významnou součástí hospodářství je na Balkáně </a:t>
            </a:r>
          </a:p>
        </p:txBody>
      </p:sp>
      <p:pic>
        <p:nvPicPr>
          <p:cNvPr id="7168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025" y="3101975"/>
            <a:ext cx="4789488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414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Dvouděložné </a:t>
            </a:r>
            <a:r>
              <a:rPr lang="cs-CZ" sz="3600" dirty="0"/>
              <a:t>rostliny: </a:t>
            </a:r>
            <a:r>
              <a:rPr lang="cs-CZ" sz="3600" dirty="0" err="1"/>
              <a:t>Routovité</a:t>
            </a:r>
            <a:endParaRPr lang="cs-CZ" sz="3600" dirty="0"/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Čeleď dvouděložných rostlin (z řádu </a:t>
            </a:r>
            <a:r>
              <a:rPr lang="cs-CZ" sz="2000" dirty="0" err="1"/>
              <a:t>mýdelníkotvaré</a:t>
            </a:r>
            <a:r>
              <a:rPr lang="cs-CZ" sz="2000" dirty="0"/>
              <a:t>) </a:t>
            </a:r>
          </a:p>
          <a:p>
            <a:r>
              <a:rPr lang="cs-CZ" sz="2000" dirty="0"/>
              <a:t>Patří sem citrusy </a:t>
            </a:r>
          </a:p>
          <a:p>
            <a:r>
              <a:rPr lang="cs-CZ" sz="2000" dirty="0"/>
              <a:t>Rod citrus (někdy citroník): Druhy Pomerančovník pravý, Grapefruit (Citrus </a:t>
            </a:r>
            <a:r>
              <a:rPr lang="cs-CZ" sz="2000" dirty="0" err="1"/>
              <a:t>paradisi</a:t>
            </a:r>
            <a:r>
              <a:rPr lang="cs-CZ" sz="2000" dirty="0"/>
              <a:t>), Mandarinka obecná, Citronovník (Citrus </a:t>
            </a:r>
            <a:r>
              <a:rPr lang="cs-CZ" sz="2000" dirty="0" err="1"/>
              <a:t>limon</a:t>
            </a:r>
            <a:r>
              <a:rPr lang="cs-CZ" sz="2000" dirty="0"/>
              <a:t>), … </a:t>
            </a:r>
          </a:p>
          <a:p>
            <a:r>
              <a:rPr lang="cs-CZ" sz="2000" dirty="0"/>
              <a:t>Plody citrusů jsou </a:t>
            </a:r>
            <a:r>
              <a:rPr lang="cs-CZ" sz="2000" dirty="0" err="1"/>
              <a:t>hesperidia</a:t>
            </a:r>
            <a:r>
              <a:rPr lang="cs-CZ" sz="2000" dirty="0"/>
              <a:t> (modifikované bobule) </a:t>
            </a:r>
          </a:p>
          <a:p>
            <a:r>
              <a:rPr lang="cs-CZ" sz="2000" dirty="0"/>
              <a:t>Jiné </a:t>
            </a:r>
            <a:r>
              <a:rPr lang="cs-CZ" sz="2000" dirty="0" err="1"/>
              <a:t>routovité</a:t>
            </a:r>
            <a:r>
              <a:rPr lang="cs-CZ" sz="2000" dirty="0"/>
              <a:t>: Routa vonná, </a:t>
            </a:r>
            <a:r>
              <a:rPr lang="cs-CZ" sz="2000" dirty="0" err="1"/>
              <a:t>koreovka</a:t>
            </a:r>
            <a:r>
              <a:rPr lang="cs-CZ" sz="2000" dirty="0"/>
              <a:t>, </a:t>
            </a:r>
            <a:r>
              <a:rPr lang="cs-CZ" sz="2000" dirty="0" err="1"/>
              <a:t>žlutodřev</a:t>
            </a:r>
            <a:r>
              <a:rPr lang="cs-CZ" sz="2000" dirty="0"/>
              <a:t>, … </a:t>
            </a:r>
          </a:p>
        </p:txBody>
      </p:sp>
    </p:spTree>
    <p:extLst>
      <p:ext uri="{BB962C8B-B14F-4D97-AF65-F5344CB8AC3E}">
        <p14:creationId xmlns:p14="http://schemas.microsoft.com/office/powerpoint/2010/main" val="407836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(Krytosemenné) </a:t>
            </a:r>
            <a:r>
              <a:rPr lang="cs-CZ" sz="3600" dirty="0" err="1"/>
              <a:t>Routovité</a:t>
            </a:r>
            <a:r>
              <a:rPr lang="cs-CZ" sz="3600" dirty="0"/>
              <a:t>: Citronovník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/>
              <a:t>Citronovník pochází z jihovýchodní Asie </a:t>
            </a:r>
          </a:p>
          <a:p>
            <a:r>
              <a:rPr lang="cs-CZ" sz="2000"/>
              <a:t>V Evropě se pěstuje nejvíce v Itálii </a:t>
            </a:r>
          </a:p>
          <a:p>
            <a:endParaRPr lang="cs-CZ" sz="2000"/>
          </a:p>
        </p:txBody>
      </p:sp>
      <p:pic>
        <p:nvPicPr>
          <p:cNvPr id="73732" name="Obrázek 3" descr="Citrus_x_limon_-_Köhler–s_Medizinal-Pflanzen-0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75" y="2695575"/>
            <a:ext cx="307975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Obrázek 4" descr="citronovni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38" y="2682875"/>
            <a:ext cx="4868862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8838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Širokoúhlá obrazovka</PresentationFormat>
  <Paragraphs>111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(Krytosemenné) Dvouděložné rostliny: Růžovité</vt:lpstr>
      <vt:lpstr>(Krytosemenné) Růže (rod)</vt:lpstr>
      <vt:lpstr>(Krytosemenné) Růžovité: Jabloň</vt:lpstr>
      <vt:lpstr>(Krytosemenné) Růžovité: Jabloň domácí</vt:lpstr>
      <vt:lpstr>(Krytosemenné) Růžovité: Jabloň domácí</vt:lpstr>
      <vt:lpstr>(Krytosemenné) Růžovité: Třešně</vt:lpstr>
      <vt:lpstr>(Krytosemenné) Růžovité: Slivoň švestka (švestka domácí)</vt:lpstr>
      <vt:lpstr>(Krytosemenné) Dvouděložné rostliny: Routovité</vt:lpstr>
      <vt:lpstr>(Krytosemenné) Routovité: Citronovník</vt:lpstr>
      <vt:lpstr>(Krytosemenné) Routovité: Buddhova ruka</vt:lpstr>
      <vt:lpstr>(Krytosemenné) Meruzalkovité: Meruzalka (rybíz)</vt:lpstr>
      <vt:lpstr>(Krytosemenné) Meruzalkovité: Rybíz černý</vt:lpstr>
      <vt:lpstr>(Krytosemenné) Meruzalkovité: Rybíz červený</vt:lpstr>
      <vt:lpstr>(Krytosemenné) Meruzalkovité: Meruzalka srstka (angrešt)</vt:lpstr>
      <vt:lpstr>Vitamin C (mg na 100 g ovoce)</vt:lpstr>
      <vt:lpstr>Zajímavost: Linus Pauling a vitamin C</vt:lpstr>
      <vt:lpstr>Videa</vt:lpstr>
      <vt:lpstr>Videa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(Krytosemenné) Dvouděložné rostliny: Růžovité</dc:title>
  <dc:creator>Jan Hoffmann</dc:creator>
  <cp:lastModifiedBy>Jan Hoffmann</cp:lastModifiedBy>
  <cp:revision>1</cp:revision>
  <dcterms:created xsi:type="dcterms:W3CDTF">2020-03-11T10:40:35Z</dcterms:created>
  <dcterms:modified xsi:type="dcterms:W3CDTF">2020-03-11T10:41:00Z</dcterms:modified>
</cp:coreProperties>
</file>