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wmf" ContentType="image/x-wmf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800"/>
            <a:ext cx="9071640" cy="94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3000"/>
            <a:ext cx="907164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277440"/>
            <a:ext cx="907164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800"/>
            <a:ext cx="9071640" cy="94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3000"/>
            <a:ext cx="442692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3000"/>
            <a:ext cx="442692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277440"/>
            <a:ext cx="442692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277440"/>
            <a:ext cx="442692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800"/>
            <a:ext cx="9071640" cy="94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3000"/>
            <a:ext cx="292068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3000"/>
            <a:ext cx="292068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3000"/>
            <a:ext cx="292068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277440"/>
            <a:ext cx="292068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277440"/>
            <a:ext cx="292068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277440"/>
            <a:ext cx="292068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800"/>
            <a:ext cx="9071640" cy="94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1323000"/>
            <a:ext cx="9071640" cy="3741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800"/>
            <a:ext cx="9071640" cy="94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3000"/>
            <a:ext cx="9071640" cy="3741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800"/>
            <a:ext cx="9071640" cy="94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323000"/>
            <a:ext cx="4426920" cy="3741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1323000"/>
            <a:ext cx="4426920" cy="3741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800"/>
            <a:ext cx="9071640" cy="94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226800"/>
            <a:ext cx="9071640" cy="4380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800"/>
            <a:ext cx="9071640" cy="94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323000"/>
            <a:ext cx="442692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323000"/>
            <a:ext cx="4426920" cy="3741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3277440"/>
            <a:ext cx="442692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800"/>
            <a:ext cx="9071640" cy="94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3000"/>
            <a:ext cx="9071640" cy="3741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800"/>
            <a:ext cx="9071640" cy="94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323000"/>
            <a:ext cx="4426920" cy="3741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323000"/>
            <a:ext cx="442692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52680" y="3277440"/>
            <a:ext cx="442692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800"/>
            <a:ext cx="9071640" cy="94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323000"/>
            <a:ext cx="442692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1323000"/>
            <a:ext cx="442692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4000" y="3277440"/>
            <a:ext cx="907164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800"/>
            <a:ext cx="9071640" cy="94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323000"/>
            <a:ext cx="907164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3277440"/>
            <a:ext cx="907164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226800"/>
            <a:ext cx="9071640" cy="94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323000"/>
            <a:ext cx="442692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2680" y="1323000"/>
            <a:ext cx="442692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04000" y="3277440"/>
            <a:ext cx="442692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152680" y="3277440"/>
            <a:ext cx="442692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226800"/>
            <a:ext cx="9071640" cy="94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323000"/>
            <a:ext cx="292068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571200" y="1323000"/>
            <a:ext cx="292068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638040" y="1323000"/>
            <a:ext cx="292068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04000" y="3277440"/>
            <a:ext cx="292068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571200" y="3277440"/>
            <a:ext cx="292068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638040" y="3277440"/>
            <a:ext cx="292068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800"/>
            <a:ext cx="9071640" cy="94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3000"/>
            <a:ext cx="9071640" cy="3741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800"/>
            <a:ext cx="9071640" cy="94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3000"/>
            <a:ext cx="4426920" cy="3741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3000"/>
            <a:ext cx="4426920" cy="3741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800"/>
            <a:ext cx="9071640" cy="94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800"/>
            <a:ext cx="9071640" cy="4380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800"/>
            <a:ext cx="9071640" cy="94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3000"/>
            <a:ext cx="442692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3000"/>
            <a:ext cx="4426920" cy="3741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277440"/>
            <a:ext cx="442692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800"/>
            <a:ext cx="9071640" cy="94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3000"/>
            <a:ext cx="4426920" cy="3741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3000"/>
            <a:ext cx="442692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277440"/>
            <a:ext cx="442692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800"/>
            <a:ext cx="9071640" cy="94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3000"/>
            <a:ext cx="442692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3000"/>
            <a:ext cx="442692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277440"/>
            <a:ext cx="9071640" cy="178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65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Klikněte pro úpravu formátu textu nadpisu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Klikněte pro úpravu formátu textu osnovy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Druhá úroveň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Třetí úroveň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Čtvrtá úroveň osnovy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Pátá úroveň osnovy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Šestá úroveň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Sedmá úroveň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&lt;datum/čas&gt;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Times New Roman"/>
              </a:rPr>
              <a:t>&lt;zápatí&gt;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DB49C594-7C3D-47E8-821B-38B33E142229}" type="slidenum">
              <a:rPr b="0" lang="en-US" sz="1400" spc="-1" strike="noStrike">
                <a:latin typeface="Times New Roman"/>
              </a:rPr>
              <a:t>&lt;číslo&gt;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26800"/>
            <a:ext cx="9071640" cy="944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Klepnutím lze upravit styl předlohy nadpisů.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323000"/>
            <a:ext cx="9071640" cy="3741480"/>
          </a:xfrm>
          <a:prstGeom prst="rect">
            <a:avLst/>
          </a:prstGeom>
        </p:spPr>
        <p:txBody>
          <a:bodyPr>
            <a:noAutofit/>
          </a:bodyPr>
          <a:p>
            <a:pPr marL="432000" indent="-324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504000" y="5255280"/>
            <a:ext cx="2351880" cy="301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6EF4E16B-85D3-4BB3-B2A3-BBC403CEF25C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20. 10. 2020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443760" y="5255280"/>
            <a:ext cx="3191400" cy="301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7223760" y="5255280"/>
            <a:ext cx="2351880" cy="301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5A8242B-4680-4982-8E5C-5BB69C7CD9F8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wmf"/><Relationship Id="rId3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://www.ceskatelevize.cz/porady/10169539755-dvaasedmdesat-jmen-ceske-historie/209572232200020-jan-svatopluk-presl/" TargetMode="External"/><Relationship Id="rId2" Type="http://schemas.openxmlformats.org/officeDocument/2006/relationships/hyperlink" Target="http://www.ceskatelevize.cz/porady/10169539755-dvaasedmdesat-jmen-ceske-historie/209572232200020-jan-svatopluk-presl/" TargetMode="External"/><Relationship Id="rId3" Type="http://schemas.openxmlformats.org/officeDocument/2006/relationships/hyperlink" Target="http://www.ceskatelevize.cz/porady/10169539755-dvaasedmdesat-jmen-ceske-historie/209572232200020-jan-svatopluk-presl/" TargetMode="External"/><Relationship Id="rId4" Type="http://schemas.openxmlformats.org/officeDocument/2006/relationships/hyperlink" Target="http://www.ceskatelevize.cz/porady/10169539755-dvaasedmdesat-jmen-ceske-historie/209572232200020-jan-svatopluk-presl/" TargetMode="External"/><Relationship Id="rId5" Type="http://schemas.openxmlformats.org/officeDocument/2006/relationships/hyperlink" Target="http://www.ceskatelevize.cz/porady/10169539755-dvaasedmdesat-jmen-ceske-historie/209572232200020-jan-svatopluk-presl/" TargetMode="External"/><Relationship Id="rId6" Type="http://schemas.openxmlformats.org/officeDocument/2006/relationships/hyperlink" Target="http://www.ceskatelevize.cz/porady/10169539755-dvaasedmdesat-jmen-ceske-historie/209572232200020-jan-svatopluk-presl/" TargetMode="External"/><Relationship Id="rId7" Type="http://schemas.openxmlformats.org/officeDocument/2006/relationships/hyperlink" Target="http://www.ceskatelevize.cz/porady/10169539755-dvaasedmdesat-jmen-ceske-historie/209572232200020-jan-svatopluk-presl/" TargetMode="External"/><Relationship Id="rId8" Type="http://schemas.openxmlformats.org/officeDocument/2006/relationships/hyperlink" Target="http://www.ceskatelevize.cz/porady/10169539755-dvaasedmdesat-jmen-ceske-historie/209572232200020-jan-svatopluk-presl/" TargetMode="External"/><Relationship Id="rId9" Type="http://schemas.openxmlformats.org/officeDocument/2006/relationships/hyperlink" Target="http://www.ceskatelevize.cz/porady/10169539755-dvaasedmdesat-jmen-ceske-historie/209572232200020-jan-svatopluk-presl/" TargetMode="External"/><Relationship Id="rId10" Type="http://schemas.openxmlformats.org/officeDocument/2006/relationships/hyperlink" Target="http://www.ceskatelevize.cz/porady/10169539755-dvaasedmdesat-jmen-ceske-historie/209572232200020-jan-svatopluk-presl/" TargetMode="External"/><Relationship Id="rId11" Type="http://schemas.openxmlformats.org/officeDocument/2006/relationships/hyperlink" Target="http://www.ceskatelevize.cz/porady/10169539755-dvaasedmdesat-jmen-ceske-historie/209572232200020-jan-svatopluk-presl/" TargetMode="External"/><Relationship Id="rId12" Type="http://schemas.openxmlformats.org/officeDocument/2006/relationships/hyperlink" Target="http://www.ceskatelevize.cz/porady/10169539755-dvaasedmdesat-jmen-ceske-historie/209572232200020-jan-svatopluk-presl/" TargetMode="External"/><Relationship Id="rId13" Type="http://schemas.openxmlformats.org/officeDocument/2006/relationships/hyperlink" Target="http://www.ceskatelevize.cz/porady/10169539755-dvaasedmdesat-jmen-ceske-historie/209572232200020-jan-svatopluk-presl/" TargetMode="External"/><Relationship Id="rId14" Type="http://schemas.openxmlformats.org/officeDocument/2006/relationships/image" Target="../media/image1.jpeg"/><Relationship Id="rId15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04000" y="226800"/>
            <a:ext cx="9071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Anorganická chemie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504000" y="1323000"/>
            <a:ext cx="9071640" cy="3741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Anorganická chemie = Věda zabývající se studiem struktury a vlastností anorganických látek, jejich přípravou a použitím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Mezi anorganické látky řadíme všechny prvky a anorganické sloučeniny – tj. sloučeniny všech prvků s výjimkou většiny sloučenin uhlíku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504000" y="226800"/>
            <a:ext cx="9071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Názvosloví: Řešené příklady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504000" y="1323000"/>
            <a:ext cx="9071640" cy="3741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Oxid lithný je sloučenina lithia </a:t>
            </a:r>
            <a:r>
              <a:rPr b="0" lang="cs-CZ" sz="1800" spc="-1" strike="noStrike" baseline="-25000">
                <a:solidFill>
                  <a:srgbClr val="000000"/>
                </a:solidFill>
                <a:latin typeface="Calibri"/>
              </a:rPr>
              <a:t>3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Li a kyslíku </a:t>
            </a:r>
            <a:r>
              <a:rPr b="0" lang="cs-CZ" sz="1800" spc="-1" strike="noStrike" baseline="-25000">
                <a:solidFill>
                  <a:srgbClr val="000000"/>
                </a:solidFill>
                <a:latin typeface="Calibri"/>
              </a:rPr>
              <a:t>8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O, je součástí keramických glazur, vytváří modrou barvu s mědí a růžovou s kobaltem, tvoří bílou porézní hmotu, asi dvakrát hustší než je voda  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Najděte vzorec </a:t>
            </a:r>
            <a:r>
              <a:rPr b="0" lang="cs-CZ" sz="1800" spc="-1" strike="noStrike" u="sng">
                <a:solidFill>
                  <a:srgbClr val="000000"/>
                </a:solidFill>
                <a:uFillTx/>
                <a:latin typeface="Calibri"/>
              </a:rPr>
              <a:t>oxidu lithného 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Oxidy jsou sloučeniny kyslíku, kde si kyslík přitahuje dva 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elektrony (chybí mu v poslední vrstvě, poznáme to v tabulce) 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Proto má kyslík náboj 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Z přípony lithNÝ poznáme, že lithium má náboj +I 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Napíšeme si vzorec 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Jelikož 1 – 2 = -1, není náboj vyvážený a vzorec musíme upravit zdvojnásobením počtu lithia 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Napíšeme si vzorec 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Nyní již platí 2*1 - 2 = 2 – 2 = 0 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1" dur="indefinite" restart="never" nodeType="tmRoot">
          <p:childTnLst>
            <p:seq>
              <p:cTn id="52" dur="indefinite" nodeType="mainSeq">
                <p:childTnLst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500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9" dur="500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5" dur="500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" dur="500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1" dur="500" fill="hold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" dur="500" fill="hold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7" dur="500" fill="hold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8" dur="500" fill="hold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3" dur="500" fill="hold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4" dur="500" fill="hold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9" dur="500" fill="hold"/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0" dur="500" fill="hold"/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5" dur="500" fill="hold"/>
                                        <p:tgtEl>
                                          <p:spTgt spid="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6" dur="500" fill="hold"/>
                                        <p:tgtEl>
                                          <p:spTgt spid="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1" dur="500" fill="hold"/>
                                        <p:tgtEl>
                                          <p:spTgt spid="1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2" dur="500" fill="hold"/>
                                        <p:tgtEl>
                                          <p:spTgt spid="1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504000" y="226800"/>
            <a:ext cx="9071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Názvosloví: Řešené příklady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504000" y="1323000"/>
            <a:ext cx="9071640" cy="3741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Sloučenina Al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3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 v přírodě vyskytuje jako nerost korund – odrůdy safír (modrý drahokam), rubín (červený drahokam) a smirek (technické využití)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 u="sng">
                <a:solidFill>
                  <a:srgbClr val="000000"/>
                </a:solidFill>
                <a:uFillTx/>
                <a:latin typeface="Calibri"/>
              </a:rPr>
              <a:t>Najděte (systematické) chemické pojmenování této sloučeniny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Oxidy mají náboj O</a:t>
            </a:r>
            <a:r>
              <a:rPr b="0" lang="cs-CZ" sz="2000" spc="-1" strike="noStrike" baseline="30000">
                <a:solidFill>
                  <a:srgbClr val="000000"/>
                </a:solidFill>
                <a:latin typeface="Calibri"/>
              </a:rPr>
              <a:t>-II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Napíšeme si Al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3</a:t>
            </a:r>
            <a:r>
              <a:rPr b="0" lang="cs-CZ" sz="2000" spc="-1" strike="noStrike" baseline="30000">
                <a:solidFill>
                  <a:srgbClr val="000000"/>
                </a:solidFill>
                <a:latin typeface="Calibri"/>
              </a:rPr>
              <a:t>-II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Protože na kyslíku je náboj 3*(-2) = -6, musí být na hliníku náboj +6, ale hliníky jsou 2, takže použijeme 6:2 = 3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Máme Al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2000" spc="-1" strike="noStrike" baseline="30000">
                <a:solidFill>
                  <a:srgbClr val="000000"/>
                </a:solidFill>
                <a:latin typeface="Calibri"/>
              </a:rPr>
              <a:t>III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3</a:t>
            </a:r>
            <a:r>
              <a:rPr b="0" lang="cs-CZ" sz="2000" spc="-1" strike="noStrike" baseline="30000">
                <a:solidFill>
                  <a:srgbClr val="000000"/>
                </a:solidFill>
                <a:latin typeface="Calibri"/>
              </a:rPr>
              <a:t>-II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 -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pro náboj III (-itý) dostáváme název </a:t>
            </a:r>
            <a:r>
              <a:rPr b="0" lang="cs-CZ" sz="2000" spc="-1" strike="noStrike" u="sng">
                <a:solidFill>
                  <a:srgbClr val="000000"/>
                </a:solidFill>
                <a:uFillTx/>
                <a:latin typeface="Calibri"/>
              </a:rPr>
              <a:t>oxid hlinitý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6" name="Obrázek 4_1" descr="1280px-Sapphire_ring.jpg"/>
          <p:cNvPicPr/>
          <p:nvPr/>
        </p:nvPicPr>
        <p:blipFill>
          <a:blip r:embed="rId1"/>
          <a:stretch/>
        </p:blipFill>
        <p:spPr>
          <a:xfrm>
            <a:off x="3531960" y="3906360"/>
            <a:ext cx="2778120" cy="1629360"/>
          </a:xfrm>
          <a:prstGeom prst="rect">
            <a:avLst/>
          </a:prstGeom>
          <a:ln w="0">
            <a:noFill/>
          </a:ln>
        </p:spPr>
      </p:pic>
      <p:pic>
        <p:nvPicPr>
          <p:cNvPr id="107" name="" descr=""/>
          <p:cNvPicPr/>
          <p:nvPr/>
        </p:nvPicPr>
        <p:blipFill>
          <a:blip r:embed="rId2"/>
          <a:stretch/>
        </p:blipFill>
        <p:spPr>
          <a:xfrm>
            <a:off x="4969800" y="2740320"/>
            <a:ext cx="126360" cy="17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504000" y="226800"/>
            <a:ext cx="9071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Anorganické látky: Arsenik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504000" y="1323000"/>
            <a:ext cx="9071640" cy="3741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Arsenik (otrušík, utrejch) As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3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Smrt nastává po požití 0,3 g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Výroba skla, jedy na hlodavce, jedy  na roztoče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Chemický název: Oxid arsenitý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0" name="Obrázek 3_2" descr="275px-Arsenic_trioxide.jpg"/>
          <p:cNvPicPr/>
          <p:nvPr/>
        </p:nvPicPr>
        <p:blipFill>
          <a:blip r:embed="rId1"/>
          <a:stretch/>
        </p:blipFill>
        <p:spPr>
          <a:xfrm>
            <a:off x="1308960" y="2656080"/>
            <a:ext cx="3849480" cy="2267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504000" y="226800"/>
            <a:ext cx="9071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Anorganické látky: Cinabarit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640080" y="1104840"/>
            <a:ext cx="9071640" cy="3741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Cinabarit (čínská rumělka, červená rumělka) HgS – minerál (nerost)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Použití: namletím získáme barvivo; pražením získáme rtuť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Krystaly cinabaritu na křemenném podloží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Chemický název: Sulfid rtuťnatý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3" name="Obrázek 3_3" descr="Cinabre,_quartz,_stibnite.JPG"/>
          <p:cNvPicPr/>
          <p:nvPr/>
        </p:nvPicPr>
        <p:blipFill>
          <a:blip r:embed="rId1"/>
          <a:stretch/>
        </p:blipFill>
        <p:spPr>
          <a:xfrm>
            <a:off x="2181960" y="2656080"/>
            <a:ext cx="3622680" cy="1803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504000" y="226800"/>
            <a:ext cx="9071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Chemické názvosloví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504000" y="1323000"/>
            <a:ext cx="9071640" cy="3741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Soubor pravidel, podle kterých se tvoří názvy a vzorce chemických látek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Zakladatelem českého chemického názvosloví je Jan Svatopluk Presl (1791 - 1849)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Pojmenovával také rostliny a živočichy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Dvaasedmdesát jmen české historie: Jan Svatopluk Presl (13 minut)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1"/>
              </a:rPr>
              <a:t>http://www.</a:t>
            </a: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2"/>
              </a:rPr>
              <a:t>ceskatelevize.cz</a:t>
            </a: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3"/>
              </a:rPr>
              <a:t>/porady/10169539755-</a:t>
            </a: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4"/>
              </a:rPr>
              <a:t>dvaasedmdesat</a:t>
            </a: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5"/>
              </a:rPr>
              <a:t>-jmen-</a:t>
            </a: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6"/>
              </a:rPr>
              <a:t>ceske</a:t>
            </a: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7"/>
              </a:rPr>
              <a:t>-historie/209572232200020-</a:t>
            </a: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8"/>
              </a:rPr>
              <a:t>jan</a:t>
            </a: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9"/>
              </a:rPr>
              <a:t>-</a:t>
            </a: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10"/>
              </a:rPr>
              <a:t>svatopluk</a:t>
            </a: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11"/>
              </a:rPr>
              <a:t>-</a:t>
            </a: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12"/>
              </a:rPr>
              <a:t>presl</a:t>
            </a:r>
            <a:r>
              <a:rPr b="0" lang="cs-CZ" sz="2000" spc="-1" strike="noStrike" u="sng">
                <a:solidFill>
                  <a:srgbClr val="0000ff"/>
                </a:solidFill>
                <a:uFillTx/>
                <a:latin typeface="Calibri"/>
                <a:hlinkClick r:id="rId13"/>
              </a:rPr>
              <a:t>/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6" name="Obrázek 3_1" descr="208px-Jan_Svatopluk_Presl_1791-1849.jpg"/>
          <p:cNvPicPr/>
          <p:nvPr/>
        </p:nvPicPr>
        <p:blipFill>
          <a:blip r:embed="rId14"/>
          <a:stretch/>
        </p:blipFill>
        <p:spPr>
          <a:xfrm>
            <a:off x="7421400" y="3132360"/>
            <a:ext cx="2460600" cy="2217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226800"/>
            <a:ext cx="9071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Chemické prvky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323000"/>
            <a:ext cx="9071640" cy="3741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Každému prvku odpovídá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Latinský název (např. oxygenium)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Značka (symbol) – odvozený od latinského názvu (např. O)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Český název (např. kyslík)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České názvy trojího druhu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Samostatný český název – příklady: vodík 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1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H, uhlík 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6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C, dusík 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7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N, kyslík 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8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O, síra 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16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S, železo 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26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Fe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Počeštěný název – příklad: bor 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5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B (lat. borum), fluor 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7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F (lat. fluorum), chlor 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17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Cl (lat. chlorum)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Název totožný s latinským – příklad: helium 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He, lithium 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3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Li, beryllium </a:t>
            </a:r>
            <a:r>
              <a:rPr b="0" lang="cs-CZ" sz="2000" spc="-1" strike="noStrike" baseline="-25000">
                <a:solidFill>
                  <a:srgbClr val="000000"/>
                </a:solidFill>
                <a:latin typeface="Calibri"/>
              </a:rPr>
              <a:t>4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Be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04000" y="226800"/>
            <a:ext cx="9071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Názvosloví sloučenin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504000" y="1323000"/>
            <a:ext cx="9071640" cy="3741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Klíčem k názvosloví sloučenin je </a:t>
            </a:r>
            <a:r>
              <a:rPr b="0" lang="cs-CZ" sz="2000" spc="-1" strike="noStrike" u="sng">
                <a:solidFill>
                  <a:srgbClr val="000000"/>
                </a:solidFill>
                <a:uFillTx/>
                <a:latin typeface="Calibri"/>
              </a:rPr>
              <a:t>oxidační číslo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Oxidační číslo prvku je rovno náboji, který by atom prvku získal při úplné polarizaci všech svých vazeb v molekule nebo iontu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Některé prvky mají typické oxidační číslo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Součet oxidačních čísel ve sloučenině je vždy nulový (mimo volných iontů)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504000" y="226800"/>
            <a:ext cx="9071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Dvouprvkové sloučeniny: Oxidy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504000" y="1323000"/>
            <a:ext cx="9071640" cy="3741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Princip: Kyslík si (v drtivé většině sloučenin) přitahuje dva elektrony (na každý atom od ostatních sloučenin)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Silnější je kyslík (oxygen), proto se sloučeniny nazývají oxidy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Druhý prvek opatříme příponou – počtem odtažených elektronů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504000" y="226800"/>
            <a:ext cx="9071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Oxidy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504000" y="1323000"/>
            <a:ext cx="9071640" cy="3741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Příklad 1: oxid uhličitý – najdeme vzorec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Příklad 2: CO – najdeme název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504000" y="226800"/>
            <a:ext cx="9071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Dvouprvkové sloučeniny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96" name="Table 2"/>
          <p:cNvGraphicFramePr/>
          <p:nvPr/>
        </p:nvGraphicFramePr>
        <p:xfrm>
          <a:off x="503640" y="1323000"/>
          <a:ext cx="9071280" cy="2092680"/>
        </p:xfrm>
        <a:graphic>
          <a:graphicData uri="http://schemas.openxmlformats.org/drawingml/2006/table">
            <a:tbl>
              <a:tblPr/>
              <a:tblGrid>
                <a:gridCol w="3023640"/>
                <a:gridCol w="3023640"/>
                <a:gridCol w="3024360"/>
              </a:tblGrid>
              <a:tr h="3218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Sloučeniny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Anion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Obecný vzorec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54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Oxidy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b="0" lang="cs-CZ" sz="1800" spc="-1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-II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0" lang="cs-CZ" sz="1800" spc="-1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b="0" lang="cs-CZ" sz="1800" spc="-1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54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Sulfidy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r>
                        <a:rPr b="0" lang="cs-CZ" sz="1800" spc="-1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-II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0" lang="cs-CZ" sz="1800" spc="-1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r>
                        <a:rPr b="0" lang="cs-CZ" sz="1800" spc="-1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54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Halogenidy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r>
                        <a:rPr b="0" lang="cs-CZ" sz="1800" spc="-1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-I</a:t>
                      </a: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, Cl</a:t>
                      </a:r>
                      <a:r>
                        <a:rPr b="0" lang="cs-CZ" sz="1800" spc="-1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-I</a:t>
                      </a: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, Br</a:t>
                      </a:r>
                      <a:r>
                        <a:rPr b="0" lang="cs-CZ" sz="1800" spc="-1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-I</a:t>
                      </a: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, I</a:t>
                      </a:r>
                      <a:r>
                        <a:rPr b="0" lang="cs-CZ" sz="1800" spc="-1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-I</a:t>
                      </a: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MX</a:t>
                      </a:r>
                      <a:r>
                        <a:rPr b="0" lang="cs-CZ" sz="1800" spc="-1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54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Hydridy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  <a:r>
                        <a:rPr b="0" lang="cs-CZ" sz="1800" spc="-1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-I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MH</a:t>
                      </a:r>
                      <a:r>
                        <a:rPr b="0" lang="cs-CZ" sz="1800" spc="-1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54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Nitridy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r>
                        <a:rPr b="0" lang="cs-CZ" sz="1800" spc="-1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-III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0" lang="cs-CZ" sz="1800" spc="-1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r>
                        <a:rPr b="0" lang="cs-CZ" sz="1800" spc="-1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504000" y="226800"/>
            <a:ext cx="9071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Koncovky kationtů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98" name="Table 2"/>
          <p:cNvGraphicFramePr/>
          <p:nvPr/>
        </p:nvGraphicFramePr>
        <p:xfrm>
          <a:off x="503640" y="1323000"/>
          <a:ext cx="9071280" cy="3123000"/>
        </p:xfrm>
        <a:graphic>
          <a:graphicData uri="http://schemas.openxmlformats.org/drawingml/2006/table">
            <a:tbl>
              <a:tblPr/>
              <a:tblGrid>
                <a:gridCol w="3023640"/>
                <a:gridCol w="3023640"/>
                <a:gridCol w="3024360"/>
              </a:tblGrid>
              <a:tr h="3218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Oxidační číslo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Kationty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Příklad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54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-ný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  <a:r>
                        <a:rPr b="0" lang="cs-CZ" sz="1800" spc="-1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b="0" lang="cs-CZ" sz="1800" spc="-1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b="0" lang="cs-CZ" sz="1800" spc="-1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-II </a:t>
                      </a: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– oxid sodný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218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-natý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Ca</a:t>
                      </a:r>
                      <a:r>
                        <a:rPr b="0" lang="cs-CZ" sz="1800" spc="-1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b="0" lang="cs-CZ" sz="1800" spc="-1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-II </a:t>
                      </a: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– oxid vápenatý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54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-itý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Al</a:t>
                      </a:r>
                      <a:r>
                        <a:rPr b="0" lang="cs-CZ" sz="1800" spc="-1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b="0" lang="cs-CZ" sz="1800" spc="-1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b="0" lang="cs-CZ" sz="1800" spc="-1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b="0" lang="cs-CZ" sz="1800" spc="-1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-II </a:t>
                      </a: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– oxid hlinitý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54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-ičitý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Si</a:t>
                      </a:r>
                      <a:r>
                        <a:rPr b="0" lang="cs-CZ" sz="1800" spc="-1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b="0" lang="cs-CZ" sz="1800" spc="-1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b="0" lang="cs-CZ" sz="1800" spc="-1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-II </a:t>
                      </a: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– oxid křemičitý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54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-ičný/-ečný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r>
                        <a:rPr b="0" lang="cs-CZ" sz="1800" spc="-1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b="0" lang="cs-CZ" sz="1800" spc="-1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b="0" lang="cs-CZ" sz="1800" spc="-1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b="0" lang="cs-CZ" sz="1800" spc="-1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-II </a:t>
                      </a: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– oxid dusičný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54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-ový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  <a:r>
                        <a:rPr b="0" lang="cs-CZ" sz="1800" spc="-1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VI</a:t>
                      </a: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b="0" lang="cs-CZ" sz="1800" spc="-1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b="0" lang="cs-CZ" sz="1800" spc="-1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-II </a:t>
                      </a: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– oxid sírový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54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VII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-istý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Cl</a:t>
                      </a:r>
                      <a:r>
                        <a:rPr b="0" lang="cs-CZ" sz="1800" spc="-1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b="0" lang="cs-CZ" sz="1800" spc="-1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VII</a:t>
                      </a: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b="0" lang="cs-CZ" sz="1800" spc="-1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r>
                        <a:rPr b="0" lang="cs-CZ" sz="1800" spc="-1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-II </a:t>
                      </a: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– oxid chloristý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54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VIII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-ičelý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Os</a:t>
                      </a:r>
                      <a:r>
                        <a:rPr b="0" lang="cs-CZ" sz="1800" spc="-1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VIII</a:t>
                      </a: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b="0" lang="cs-CZ" sz="1800" spc="-1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b="0" lang="cs-CZ" sz="1800" spc="-1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-II </a:t>
                      </a:r>
                      <a:r>
                        <a:rPr b="0" lang="cs-CZ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– oxid osmičelý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504000" y="226800"/>
            <a:ext cx="9071640" cy="944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Názvosloví: Řešené příklady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504000" y="1323000"/>
            <a:ext cx="9071640" cy="3741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Oxid rtuťnatý (zastarale rtutilka) je anorganická sloučenina vyskytující se ve dvou formách – červené a žluté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Najděte vzorec </a:t>
            </a:r>
            <a:r>
              <a:rPr b="0" lang="cs-CZ" sz="2000" spc="-1" strike="noStrike" u="sng">
                <a:solidFill>
                  <a:srgbClr val="000000"/>
                </a:solidFill>
                <a:uFillTx/>
                <a:latin typeface="Calibri"/>
              </a:rPr>
              <a:t>oxidu rtuťnatého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Oxidy jsou sloučeniny kyslíku, kde si kyslík přitahuje dva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elektrony (chybí mu v poslední vrstvě, poznáme to v tabulce)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Proto má kyslík náboj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Z přípony rtuťNATÝ poznáme, že rtuť má náboj +II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Napíšeme si vzorec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Jelikož 2 - 2=0, je náboj vyvážený a vzorec platí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1" name="Obrázek 3_0" descr=""/>
          <p:cNvPicPr/>
          <p:nvPr/>
        </p:nvPicPr>
        <p:blipFill>
          <a:blip r:embed="rId1"/>
          <a:stretch/>
        </p:blipFill>
        <p:spPr>
          <a:xfrm>
            <a:off x="7659360" y="1644120"/>
            <a:ext cx="1984320" cy="1983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LibreOffice/7.0.1.2$Windows_X86_64 LibreOffice_project/7cbcfc562f6eb6708b5ff7d7397325de9e764452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2017-10-20T23:41:18Z</dcterms:created>
  <dc:creator/>
  <dc:description/>
  <dc:language>cs-CZ</dc:language>
  <cp:lastModifiedBy/>
  <dcterms:modified xsi:type="dcterms:W3CDTF">2020-10-20T21:26:57Z</dcterms:modified>
  <cp:revision>2</cp:revision>
  <dc:subject/>
  <dc:title/>
</cp:coreProperties>
</file>