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57120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80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040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57120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6380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38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24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38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Klikněte pro úpravu formátu textu nadpisu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Klikněte pro úpravu formátu textu osnovy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Druhá úroveň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Třetí úroveň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Čtvrtá úroveň osnovy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Pátá úroveň osnovy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Šestá úroveň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Sedmá úroveň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&lt;datum/čas&gt;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&lt;zápatí&gt;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7F87CF5A-90FC-44D9-A022-8E2EB2A2A9D9}" type="slidenum">
              <a:rPr b="0" lang="en-US" sz="1400" spc="-1" strike="noStrike">
                <a:latin typeface="Times New Roman"/>
              </a:rPr>
              <a:t>&lt;číslo&gt;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756000" y="5166000"/>
            <a:ext cx="2099880" cy="3776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443760" y="5166000"/>
            <a:ext cx="3191400" cy="3776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7223760" y="5166000"/>
            <a:ext cx="2099880" cy="3776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75AFB535-52CA-469F-9BA3-5514DD5F2DA4}" type="slidenum"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&lt;číslo&gt;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70" spc="-1" strike="noStrike">
                <a:solidFill>
                  <a:srgbClr val="000000"/>
                </a:solidFill>
                <a:latin typeface="Times New Roman"/>
              </a:rPr>
              <a:t>Klikněte pro úpravu formátu textu nadpisu</a:t>
            </a:r>
            <a:endParaRPr b="0" lang="en-US" sz="187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4000" y="132624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1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50" spc="-1" strike="noStrike">
                <a:solidFill>
                  <a:srgbClr val="000000"/>
                </a:solidFill>
                <a:latin typeface="Times New Roman"/>
              </a:rPr>
              <a:t>Klikněte pro úpravu formátu textu osnovy</a:t>
            </a:r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9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990" spc="-1" strike="noStrike">
                <a:solidFill>
                  <a:srgbClr val="000000"/>
                </a:solidFill>
                <a:latin typeface="Times New Roman"/>
              </a:rPr>
              <a:t>Druhá úroveň</a:t>
            </a:r>
            <a:endParaRPr b="0" lang="en-US" sz="199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60" spc="-1" strike="noStrike">
                <a:solidFill>
                  <a:srgbClr val="000000"/>
                </a:solidFill>
                <a:latin typeface="Times New Roman"/>
              </a:rPr>
              <a:t>Třetí úroveň</a:t>
            </a:r>
            <a:endParaRPr b="0" lang="en-US" sz="166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46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60" spc="-1" strike="noStrike">
                <a:solidFill>
                  <a:srgbClr val="000000"/>
                </a:solidFill>
                <a:latin typeface="Times New Roman"/>
              </a:rPr>
              <a:t>Čtvrtá úroveň osnovy</a:t>
            </a:r>
            <a:endParaRPr b="0" lang="en-US" sz="166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50" spc="-1" strike="noStrike">
                <a:solidFill>
                  <a:srgbClr val="000000"/>
                </a:solidFill>
                <a:latin typeface="Times New Roman"/>
              </a:rPr>
              <a:t>Pátá úroveň osnovy</a:t>
            </a:r>
            <a:endParaRPr b="0" lang="en-US" sz="165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50" spc="-1" strike="noStrike">
                <a:solidFill>
                  <a:srgbClr val="000000"/>
                </a:solidFill>
                <a:latin typeface="Times New Roman"/>
              </a:rPr>
              <a:t>Šestá úroveň</a:t>
            </a:r>
            <a:endParaRPr b="0" lang="en-US" sz="165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50" spc="-1" strike="noStrike">
                <a:solidFill>
                  <a:srgbClr val="000000"/>
                </a:solidFill>
                <a:latin typeface="Times New Roman"/>
              </a:rPr>
              <a:t>Sedmá úroveň</a:t>
            </a:r>
            <a:endParaRPr b="0" lang="en-US" sz="16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56000" y="503640"/>
            <a:ext cx="8567640" cy="944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Times New Roman"/>
              </a:rPr>
              <a:t>Klepnutím lze upravit styl předlohy nadpisů.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1637640"/>
            <a:ext cx="8567640" cy="3401640"/>
          </a:xfrm>
          <a:prstGeom prst="rect">
            <a:avLst/>
          </a:prstGeom>
        </p:spPr>
        <p:txBody>
          <a:bodyPr>
            <a:noAutofit/>
          </a:bodyPr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Klepnutím lze upravit styly předlohy textu.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Druhá úroveň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Třetí úroveň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Čtvrtá úroveň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Pátá úroveň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756000" y="5166000"/>
            <a:ext cx="2099880" cy="3776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43760" y="5166000"/>
            <a:ext cx="3191400" cy="3776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23760" y="5166000"/>
            <a:ext cx="2099880" cy="3776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EC652E85-7B64-404C-8845-AD4C91B8EA27}" type="slidenum"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&lt;číslo&gt;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S4tlVOvZhyA" TargetMode="External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qfcl2rEW_y8" TargetMode="Externa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Times New Roman"/>
              </a:rPr>
              <a:t>Stephensonové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Na rozvoji britské železnice se podíleli otec a syn Stephensonovi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George Stephenson (1781 – 1848)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Robert Stephenson (1803 – 1859)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5" name="Obrázek 3_1" descr="225px-Robertstephenson.jpg"/>
          <p:cNvPicPr/>
          <p:nvPr/>
        </p:nvPicPr>
        <p:blipFill>
          <a:blip r:embed="rId1"/>
          <a:stretch/>
        </p:blipFill>
        <p:spPr>
          <a:xfrm>
            <a:off x="6309720" y="2418120"/>
            <a:ext cx="2539800" cy="2836080"/>
          </a:xfrm>
          <a:prstGeom prst="rect">
            <a:avLst/>
          </a:prstGeom>
          <a:ln w="0">
            <a:noFill/>
          </a:ln>
        </p:spPr>
      </p:pic>
      <p:pic>
        <p:nvPicPr>
          <p:cNvPr id="126" name="Obrázek 6_1" descr="225px-GeorgeStephenson.png"/>
          <p:cNvPicPr/>
          <p:nvPr/>
        </p:nvPicPr>
        <p:blipFill>
          <a:blip r:embed="rId2"/>
          <a:stretch/>
        </p:blipFill>
        <p:spPr>
          <a:xfrm>
            <a:off x="2181960" y="2775240"/>
            <a:ext cx="2143080" cy="262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73560" y="158400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Skupenství látky charakterizuje stupeň uspořádanosti částic v látce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Rozlišujeme 4 základní skupenství: Pevné, kapalné, plynné, plazma 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Uspořádanost látky se mění s teplotou, proto i ke změnám skupenství dochází během tepelných změn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Např. vodu můžeme běžně pozorovat ve 3 různých skupenstvích: pevný led/sníh, kapalná voda a plynná vodní pára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Skupenství látek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nodeType="clickEffect" fill="hold">
                      <p:stCondLst>
                        <p:cond delay="indefinite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nodeType="clickEffect" fill="hold">
                      <p:stCondLst>
                        <p:cond delay="indefinite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Pevné skupenství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Kinetická energie částic (energie obsažená v jejich pohybu) je menší než energie jejich vzájemného působení (přitažlivé a odpudivé síly)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Částice tak jsou dlouhodobě uspořádány, příliš se nepohybují a lze je oddělit jen za použití určité síly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Látka v pevném skupenství se nazývá PEVNÁ LÁTKA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 pevném skupenství nacházíme vodu chladnější než 0 °C (při běžném atmosférickém tlaku) a také (při běžných teplotách kolem 20 °C) mnoho důležitých chemických prvků: všechny kovy až na jednu výjimku (kterou), dále uhlík, fosfor, síru, uran a mnoho dalších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Kapalné skupenství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Kinetická (pohybová) energie částic je přibližně shodná s jejich vzájemným působením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Částice se uspořádávají do shluků, které se mohou vzájemně pohybovat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Látka v kapalném skupenství se nazývá KAPALINA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 kapalném skupenství nacházíme vodu mezi teplotami 0 °C a 100 °C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Při běžných teplotách jen dva chemické prvky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Do kapalného skupenství však můžeme chemické prvky převést: Např. železo zkapalníme (roztavíme) při 1538 °C, olovo již při teplotě 328 °C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Naopak dusík zkapalníme zchlazením na -210 °C, hélium musíme zchladit až na -272 °C (přitom nejnižší dosažitelná teplota je jen o stupeň nižší)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Plynné skupenství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Kinetická (pohybová) energie atomů je znatelně vyšší, nežli jejich vzájemné působení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Částice se pohybují volně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Látka v plynném skupenství se nazývá PLYN, pokud do plynného skupenství uvedeme látku, kterou za obvyklých okolností potkáváme v jiném skupenství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 plynném skupenství nacházíme mnoho základních prvků (vodík, dusík, kyslík, fluor) a sloučenin (oxid uhličitý, methan, amoniak, rajský plyn)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Plazma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Plazma je ionizovaný plyn tvořený nosiči volného elektrického náboje (elektrony a ionty) a obvykle i neutrálními částicemi (atomy, molekulami)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Plazma se vyznačuje kolektivním chováním elektricky nabitých částic, které vytvářejí různá seskupení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Plazma tvoří až 99 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% pozorovan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é hmoty Vesmíru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Typickými mohutnými plazmatickými útvary jsou hvězdy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S plazmatem se můžeme setkat v podobě blesku nebo polární záře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Plazma vzniká buď za vysokých teplot, anebo pod vlivem elektrického pole – např. v zářivkách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Přeměny skupenství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Opakem tání je tuhnutí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Opakem vypařování (varu) je kondenzace (srážení)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Pokud z pevné látky přejdeme rovnou na plyn, je to sublimace, opakem je desublimace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58" name="Picture 5_1" descr=""/>
          <p:cNvPicPr/>
          <p:nvPr/>
        </p:nvPicPr>
        <p:blipFill>
          <a:blip r:embed="rId1"/>
          <a:stretch/>
        </p:blipFill>
        <p:spPr>
          <a:xfrm>
            <a:off x="1149480" y="2893680"/>
            <a:ext cx="7946640" cy="181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Fázový diagram vody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1" name="Picture 3_1" descr=""/>
          <p:cNvPicPr/>
          <p:nvPr/>
        </p:nvPicPr>
        <p:blipFill>
          <a:blip r:embed="rId1"/>
          <a:stretch/>
        </p:blipFill>
        <p:spPr>
          <a:xfrm>
            <a:off x="2966040" y="1633680"/>
            <a:ext cx="5168880" cy="2993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Fázový diagram vody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S klesajícím tlakem zvolna roste teplota tání ledu, zároveň klesá teplota vypařování vody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Proto při mimořádně nízkém tlaku led sublimuje rovnou na vodní páru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Trojný bod T – v laboratoři lze vytvořit podmínky, kdy voda je na hranici mezi třemi různými skupenstvími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Kritický bod K – při teplotách nad 374,15 °C už naopak nelze vodní páru stlačit, kritický bod je tedy poslední teplota, za které jsme ještě schopni stlačením vodu zkapalnit 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Běžně sublimující látky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Některé látky sublimují i za běžného atmosférického tlaku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Jód – sublimace se využívá při jeho čištění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Naftalen – využíván např. v kuličkách proti molům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Salmiak (chlorid amonný) – podle jedné vyhlášky jde o látku toxickou a nebezpečnou, podle jiné může být přidáván do potravin jako regulátor kyselosti E510.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Rozpor vysvětlen tak, že jeho výrazné aroma znemožňuje požití toxického množství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Salmiak se využívá při výrobě lékořicových skandidávských bonbónů, úpravě lyžařských tratí nebo v dýmovnicích (směs salmiaku a řepného cukru)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Times New Roman"/>
              </a:rPr>
              <a:t>Josef Božek (1782 - 1835)</a:t>
            </a:r>
            <a:endParaRPr b="0" lang="en-US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Český konstruktér a mechanik, tvůrce prvního parovozu (parního automobilu v českých zemích) 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9" name="Obrázek 3_0" descr="200px-Josef_Bozek_Erfinder.jpg"/>
          <p:cNvPicPr/>
          <p:nvPr/>
        </p:nvPicPr>
        <p:blipFill>
          <a:blip r:embed="rId1"/>
          <a:stretch/>
        </p:blipFill>
        <p:spPr>
          <a:xfrm>
            <a:off x="753480" y="2656080"/>
            <a:ext cx="2799720" cy="2582640"/>
          </a:xfrm>
          <a:prstGeom prst="rect">
            <a:avLst/>
          </a:prstGeom>
          <a:ln w="0">
            <a:noFill/>
          </a:ln>
        </p:spPr>
      </p:pic>
      <p:pic>
        <p:nvPicPr>
          <p:cNvPr id="130" name="Obrázek 4_1" descr="Bozek's_steam_automobile.jpg"/>
          <p:cNvPicPr/>
          <p:nvPr/>
        </p:nvPicPr>
        <p:blipFill>
          <a:blip r:embed="rId2"/>
          <a:stretch/>
        </p:blipFill>
        <p:spPr>
          <a:xfrm>
            <a:off x="4246200" y="2775240"/>
            <a:ext cx="4137480" cy="251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parní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PARNÍ STROJ: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Vodní pára získaná v parním kotli se přidává střídavě na levou a pravou stranu pracovního válce a uvádí do pohybu píst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http://www.parnistroj.czweb.org/schema.html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Využití parního stroje: Parní lokomotiva, parníky (starší)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Video (26 minut): </a:t>
            </a:r>
            <a:r>
              <a:rPr b="0" lang="cs-CZ" sz="1600" spc="-1" strike="noStrike" u="sng">
                <a:solidFill>
                  <a:srgbClr val="ccccff"/>
                </a:solidFill>
                <a:uFillTx/>
                <a:latin typeface="Times New Roman"/>
                <a:hlinkClick r:id="rId1"/>
              </a:rPr>
              <a:t>https://www.youtube.com/watch?v=S4tlVOvZhyA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PARNÍ TURBÍNA: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Vodní pára o vysokém tlaku a teplotě získaná v parním kotli se přivádí na soustavu oběžných kol s lopatkami a vnitřní energie páry se mění v kinetickou energii otáčivého pohybu turbíny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Využití parní turbíny: V tepelných elektrárnách, jako lodní pohon - parník, bitevní loď, jaderná ponorka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– spalovací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ZÁŽEHOVÝ MOTOR: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Pracovní látkou je směs benzinových par se vzduchem. Činnost motoru lze rozdělit na 4 doby: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1) Sání: Sací ventil je otevřen, píst ve válci motoru se pohybuje a válec je plněn pracovní látkou.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2) Komprese (stlačení): Ventily jsou uzavřeny a píst stlačuje směs.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3) Výbuch: Jiskra mezi kontakty zapalovací svíčky zapálí směs a vzniklý plyn o vysoké teplotě a tlaku při svém rozpínání posouváním pístu koná práci.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4) Výfuk: Otevírá se výfukový ventil a píst vytlačuje shořenou směs do výfukového potrubí.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http://cs.wikipedia.org/wiki/Z%C3%A1%C5%BEehov%C3%BD_motor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spalovací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Zážehový motor dále rozdělujeme: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A) Čtyřdobý spalovací motor (čtyřtaktní motor, čtyřtakt) - většina automobilů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http://cs.wikipedia.org/wiki/Z%C3%A1%C5%BEehov%C3%BD_motor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B) Dvoudobý spalovací motor (dvoutaktní motor, dvoutakt) - Trabant, Wartburg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https://commons.wikimedia.org/wiki/File:Two-Stroke_Engine.gif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C) Wankelův motor - Citroen, Mazda - užívání motoru bylo opuštěno kvůli rakovinotvorným olejům, které využíval k promazávání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https://commons.wikimedia.org/wiki/File:Wankel_Cycle_anim_en.gif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spalovací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VZNĚTOVÝ MOTOR (Dieselův motor, diesel):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Podobný jako zážehový, ale s vyšší kompresí. Místo benzínu využívá naftu.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spalovací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PLYNOVÁ TURBÍNA: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Pracuje obdobně jako parní turbína. Pracovní látkou však není vodní pára, ale plyn, který vzniká hořením paliva, obvykle zemního plynu.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reaktivní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265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Reaktivní motory jsou založeny na principu akce a reakce.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Historicky nejstarším reaktivním motorem je Herónova turbína (Herónova parní baňka) 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cs-CZ" sz="1600" spc="-1" strike="noStrike" u="sng">
                <a:solidFill>
                  <a:srgbClr val="ccccff"/>
                </a:solidFill>
                <a:uFillTx/>
                <a:latin typeface="Times New Roman"/>
                <a:hlinkClick r:id="rId1"/>
              </a:rPr>
              <a:t>https://www.youtube.com/watch?v=qfcl2rEW_y8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 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3" name="Obrázek 1_1" descr=""/>
          <p:cNvPicPr/>
          <p:nvPr/>
        </p:nvPicPr>
        <p:blipFill>
          <a:blip r:embed="rId2"/>
          <a:stretch/>
        </p:blipFill>
        <p:spPr>
          <a:xfrm>
            <a:off x="3585600" y="2395080"/>
            <a:ext cx="1850760" cy="2103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56000" y="503640"/>
            <a:ext cx="8567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Tepelné motory - reaktivní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756000" y="1637640"/>
            <a:ext cx="8567640" cy="340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PROUDOVÝ MOTOR: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Používá se v letectví – spaliny vycházející z motoru působí opačným směrem na motor letadla, tím je letadlo poháněno vpřed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cs-CZ" sz="1600" spc="-1" strike="noStrike" u="sng">
                <a:solidFill>
                  <a:srgbClr val="000000"/>
                </a:solidFill>
                <a:uFillTx/>
                <a:latin typeface="Times New Roman"/>
              </a:rPr>
              <a:t>RAKETOVÝ MOTOR:</a:t>
            </a:r>
            <a:r>
              <a:rPr b="0" lang="cs-CZ" sz="1600" spc="-1" strike="noStrike">
                <a:solidFill>
                  <a:srgbClr val="000000"/>
                </a:solidFill>
                <a:latin typeface="Times New Roman"/>
              </a:rPr>
              <a:t> Stejně jako proudový, ale kyslík si veze s sebou 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2017-10-20T23:41:18Z</dcterms:created>
  <dc:creator/>
  <dc:description/>
  <dc:language>cs-CZ</dc:language>
  <cp:lastModifiedBy/>
  <dcterms:modified xsi:type="dcterms:W3CDTF">2020-10-20T19:50:37Z</dcterms:modified>
  <cp:revision>2</cp:revision>
  <dc:subject/>
  <dc:title/>
</cp:coreProperties>
</file>