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BE99B"/>
    <a:srgbClr val="8E89FB"/>
    <a:srgbClr val="990099"/>
    <a:srgbClr val="0000FF"/>
    <a:srgbClr val="39D6EB"/>
    <a:srgbClr val="008080"/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83064-7201-4761-A2CB-22E318349A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42438-BA96-47E7-9F1E-69166C58B1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100FC-DEE8-4462-B454-3E8DF242D2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31A8D-315A-453A-A136-E953744F18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C9C65-3016-4EFC-98A8-08C55B008F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368C3-FFFE-467D-8BCC-4396CA6169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9CAC9-37AC-4BAE-ADA7-2EBA989EAB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Nadpis, 2 obsahy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70024-A934-47AA-9D33-0002AEDB49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C2832-94F3-41F8-B038-52DD58501A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70E3B-2003-4088-BBE5-71715555AB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FC03A-B420-42B9-BC69-C46C2916F9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AA13A-3277-4543-BB04-3624D74688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E1A6C-B44D-4188-9686-D457720295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7392E-2407-49BC-B293-26A36F84B3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E2193-28B4-4848-946C-DFB8D575EE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48718-242E-4DB8-AB13-4F560738D6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A7D00"/>
            </a:gs>
            <a:gs pos="100000">
              <a:srgbClr val="640000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38C742D-B828-4787-A67F-E175F57BA1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1470025"/>
          </a:xfrm>
        </p:spPr>
        <p:txBody>
          <a:bodyPr/>
          <a:lstStyle/>
          <a:p>
            <a:pPr eaLnBrk="1" hangingPunct="1"/>
            <a:r>
              <a:rPr lang="cs-CZ" sz="6600" smtClean="0">
                <a:solidFill>
                  <a:srgbClr val="8E89FB"/>
                </a:solidFill>
              </a:rPr>
              <a:t>Indie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420938"/>
            <a:ext cx="6400800" cy="1752600"/>
          </a:xfrm>
        </p:spPr>
        <p:txBody>
          <a:bodyPr/>
          <a:lstStyle/>
          <a:p>
            <a:pPr eaLnBrk="1" hangingPunct="1"/>
            <a:endParaRPr lang="cs-CZ" smtClean="0">
              <a:solidFill>
                <a:schemeClr val="bg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989138"/>
            <a:ext cx="5472113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5400" b="1" smtClean="0">
                <a:solidFill>
                  <a:srgbClr val="39D6EB"/>
                </a:solidFill>
              </a:rPr>
              <a:t>Sjednocení Indie</a:t>
            </a:r>
          </a:p>
        </p:txBody>
      </p:sp>
      <p:pic>
        <p:nvPicPr>
          <p:cNvPr id="11267" name="Picture 6" descr="alexandr veliký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2060575"/>
            <a:ext cx="3671887" cy="2400300"/>
          </a:xfrm>
          <a:noFill/>
        </p:spPr>
      </p:pic>
      <p:sp>
        <p:nvSpPr>
          <p:cNvPr id="11268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sz="2800" smtClean="0">
                <a:solidFill>
                  <a:schemeClr val="bg1"/>
                </a:solidFill>
              </a:rPr>
              <a:t>Oblasti kolem Indu připojil k Perské říši král Dáreios I.</a:t>
            </a:r>
          </a:p>
          <a:p>
            <a:pPr eaLnBrk="1" hangingPunct="1"/>
            <a:r>
              <a:rPr lang="cs-CZ" sz="2800" smtClean="0">
                <a:solidFill>
                  <a:schemeClr val="bg1"/>
                </a:solidFill>
              </a:rPr>
              <a:t>V důsledku tažení Alexandra Velikého dochází ke kontaktům mezi Indií a Evropou, obyvatelé Indie se museli spojit proti nepříteli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5400" b="1" smtClean="0">
                <a:solidFill>
                  <a:srgbClr val="990099"/>
                </a:solidFill>
              </a:rPr>
              <a:t>Rozpad Indie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403860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chemeClr val="bg1"/>
                </a:solidFill>
              </a:rPr>
              <a:t>Do čela sjednocení se postavil Čandragupta, ještě úspěšnějším vladařem byl jeho syn Ašóka, ve 3.st.př.n.l. sjednotil celou Indii.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chemeClr val="bg1"/>
                </a:solidFill>
              </a:rPr>
              <a:t>Po jeho smrti byla Indie sužována nájezdy Hunů ze severu a znovu se rozpadla na řadu států</a:t>
            </a:r>
          </a:p>
          <a:p>
            <a:pPr eaLnBrk="1" hangingPunct="1">
              <a:lnSpc>
                <a:spcPct val="90000"/>
              </a:lnSpc>
            </a:pPr>
            <a:endParaRPr lang="cs-CZ" sz="2800" smtClean="0">
              <a:solidFill>
                <a:schemeClr val="bg1"/>
              </a:solidFill>
            </a:endParaRPr>
          </a:p>
        </p:txBody>
      </p:sp>
      <p:pic>
        <p:nvPicPr>
          <p:cNvPr id="12292" name="Picture 6" descr="čandragupta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35600" y="1268413"/>
            <a:ext cx="2232025" cy="2232025"/>
          </a:xfrm>
          <a:noFill/>
        </p:spPr>
      </p:pic>
      <p:pic>
        <p:nvPicPr>
          <p:cNvPr id="12293" name="Picture 8" descr="ašo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3789363"/>
            <a:ext cx="1898650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10" descr="ašokuv sloup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948488" y="3789363"/>
            <a:ext cx="1782762" cy="25923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5400" b="1" smtClean="0">
                <a:solidFill>
                  <a:srgbClr val="FFFF00"/>
                </a:solidFill>
              </a:rPr>
              <a:t>Indie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bg1"/>
                </a:solidFill>
              </a:rPr>
              <a:t>1. civilizace vzniká v 3.tis.př.n.l. v údolí Indu a jeho přítoků, později i u Gangy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bg1"/>
                </a:solidFill>
              </a:rPr>
              <a:t>V úrodných nížinách vznikla prostorná lidnatá města s pravoúhlými ulicemi, nejstarší jsou města Harappa a Mohendžo - Daro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bg1"/>
                </a:solidFill>
              </a:rPr>
              <a:t>Podél chodníků byly stružky, jež odváděly vodu z tropických lijáků</a:t>
            </a:r>
          </a:p>
          <a:p>
            <a:pPr eaLnBrk="1" hangingPunct="1">
              <a:lnSpc>
                <a:spcPct val="90000"/>
              </a:lnSpc>
            </a:pPr>
            <a:endParaRPr lang="cs-CZ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2400" smtClean="0">
              <a:solidFill>
                <a:schemeClr val="bg1"/>
              </a:solidFill>
            </a:endParaRPr>
          </a:p>
        </p:txBody>
      </p:sp>
      <p:pic>
        <p:nvPicPr>
          <p:cNvPr id="3076" name="Picture 6" descr="mohendžo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8263" y="1477963"/>
            <a:ext cx="3295650" cy="2073275"/>
          </a:xfrm>
          <a:noFill/>
        </p:spPr>
      </p:pic>
      <p:pic>
        <p:nvPicPr>
          <p:cNvPr id="3077" name="Picture 7" descr="harappa I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48263" y="3789363"/>
            <a:ext cx="3311525" cy="22161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5400" b="1" smtClean="0">
                <a:solidFill>
                  <a:srgbClr val="FFCC00"/>
                </a:solidFill>
              </a:rPr>
              <a:t>Indie - citadely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35525" cy="4781550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chemeClr val="bg1"/>
                </a:solidFill>
              </a:rPr>
              <a:t>Uprostřed měst stály cihlové pevnosti (citadely), kterým vévodily velké chrámy s bazény, určenými pro náboženské rituály spojené s koupelí</a:t>
            </a:r>
          </a:p>
          <a:p>
            <a:pPr eaLnBrk="1" hangingPunct="1"/>
            <a:r>
              <a:rPr lang="cs-CZ" sz="2800" smtClean="0">
                <a:solidFill>
                  <a:schemeClr val="bg1"/>
                </a:solidFill>
              </a:rPr>
              <a:t>Součástí pevností byly i sýpky</a:t>
            </a:r>
          </a:p>
          <a:p>
            <a:pPr eaLnBrk="1" hangingPunct="1"/>
            <a:r>
              <a:rPr lang="cs-CZ" sz="2800" smtClean="0">
                <a:solidFill>
                  <a:schemeClr val="bg1"/>
                </a:solidFill>
              </a:rPr>
              <a:t>Ve městech již byla kanalizace</a:t>
            </a:r>
          </a:p>
          <a:p>
            <a:pPr eaLnBrk="1" hangingPunct="1"/>
            <a:endParaRPr lang="cs-CZ" sz="2800" smtClean="0">
              <a:solidFill>
                <a:schemeClr val="bg1"/>
              </a:solidFill>
            </a:endParaRPr>
          </a:p>
          <a:p>
            <a:pPr eaLnBrk="1" hangingPunct="1"/>
            <a:endParaRPr lang="cs-CZ" sz="2800" smtClean="0">
              <a:solidFill>
                <a:schemeClr val="bg1"/>
              </a:solidFill>
            </a:endParaRPr>
          </a:p>
        </p:txBody>
      </p:sp>
      <p:pic>
        <p:nvPicPr>
          <p:cNvPr id="4100" name="Picture 5" descr="harappa II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9700" y="1844675"/>
            <a:ext cx="3614738" cy="23796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5400" b="1" smtClean="0">
                <a:solidFill>
                  <a:srgbClr val="FBE99B"/>
                </a:solidFill>
              </a:rPr>
              <a:t>Indie - Protoindové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1600200"/>
            <a:ext cx="47625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chemeClr val="bg1"/>
                </a:solidFill>
              </a:rPr>
              <a:t>Neumíme rozluštit jejich písmo </a:t>
            </a:r>
            <a:r>
              <a:rPr lang="cs-CZ" sz="2800" smtClean="0">
                <a:solidFill>
                  <a:schemeClr val="bg1"/>
                </a:solidFill>
                <a:cs typeface="Arial" charset="0"/>
              </a:rPr>
              <a:t>→ neznáme ani jejich pravý název → říkáme jim nepřesně Protoindové (=první obyvatelé Indie)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chemeClr val="bg1"/>
                </a:solidFill>
                <a:cs typeface="Arial" charset="0"/>
              </a:rPr>
              <a:t>Neví se proč tato civilizace zmizela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chemeClr val="bg1"/>
                </a:solidFill>
                <a:cs typeface="Arial" charset="0"/>
              </a:rPr>
              <a:t>Vědci tuto civilizaci objevili až ve 30. letech a výzkumy stále pokračují</a:t>
            </a:r>
          </a:p>
          <a:p>
            <a:pPr eaLnBrk="1" hangingPunct="1">
              <a:lnSpc>
                <a:spcPct val="90000"/>
              </a:lnSpc>
            </a:pPr>
            <a:endParaRPr lang="cs-CZ" sz="2800" smtClean="0">
              <a:solidFill>
                <a:schemeClr val="bg1"/>
              </a:solidFill>
            </a:endParaRPr>
          </a:p>
        </p:txBody>
      </p:sp>
      <p:pic>
        <p:nvPicPr>
          <p:cNvPr id="5124" name="Picture 5" descr="kůň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1989138"/>
            <a:ext cx="3311525" cy="31829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5400" b="1" smtClean="0">
                <a:solidFill>
                  <a:srgbClr val="0000FF"/>
                </a:solidFill>
              </a:rPr>
              <a:t>Posvátné řeky</a:t>
            </a:r>
            <a:r>
              <a:rPr lang="cs-CZ" smtClean="0"/>
              <a:t> </a:t>
            </a:r>
          </a:p>
        </p:txBody>
      </p:sp>
      <p:pic>
        <p:nvPicPr>
          <p:cNvPr id="6147" name="Picture 7" descr="ganga"/>
          <p:cNvPicPr>
            <a:picLocks noChangeAspect="1" noChangeArrowheads="1"/>
          </p:cNvPicPr>
          <p:nvPr>
            <p:ph sz="half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80063" y="1773238"/>
            <a:ext cx="3136900" cy="4105275"/>
          </a:xfrm>
          <a:noFill/>
        </p:spPr>
      </p:pic>
      <p:pic>
        <p:nvPicPr>
          <p:cNvPr id="6148" name="Picture 8" descr="ganga II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58888" y="1412875"/>
            <a:ext cx="2808287" cy="2100263"/>
          </a:xfrm>
          <a:noFill/>
        </p:spPr>
      </p:pic>
      <p:pic>
        <p:nvPicPr>
          <p:cNvPr id="6149" name="Picture 9" descr="indus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258888" y="3933825"/>
            <a:ext cx="2808287" cy="21161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5400" b="1" smtClean="0">
                <a:solidFill>
                  <a:srgbClr val="FF3399"/>
                </a:solidFill>
              </a:rPr>
              <a:t>Indie - Árjové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chemeClr val="bg1"/>
                </a:solidFill>
              </a:rPr>
              <a:t>Po polovině 2.tis.př.n.l. se v povodí řek Indu a Gangy objevily kočovné kmeny Indoevropských Árjů a navázali na kulturu svých předchůdců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chemeClr val="bg1"/>
                </a:solidFill>
              </a:rPr>
              <a:t>V 1.tis.př.n.l. v Indii existovala řada států (např. Magadhská říše)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chemeClr val="bg1"/>
                </a:solidFill>
              </a:rPr>
              <a:t>Psali na palmové listy a dřevěné destičky, které se nedochovaly, žáci se texty učili nazpaměť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>
                <a:solidFill>
                  <a:schemeClr val="bg1"/>
                </a:solidFill>
              </a:rPr>
              <a:t>Obyvatelstvo se dělilo na 4 kasty (varny): sluhové, rolníci a řemeslníci, bojovníci, kněží a bezprávné původní obyvatelstvo - nedotknutelní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5400" b="1" smtClean="0">
                <a:solidFill>
                  <a:schemeClr val="folHlink"/>
                </a:solidFill>
              </a:rPr>
              <a:t>Védy znamenají vědy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bg1"/>
                </a:solidFill>
              </a:rPr>
              <a:t>Vzdálení předkové Indů mluvili jazykem blízkým slovanským jazykům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bg1"/>
                </a:solidFill>
              </a:rPr>
              <a:t>Védy jsou nejstarší známé literární památky starých Indů, jsou to sbírky všech tehdejších vědomostí, vznikly kolem roku 800př.n.l.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bg1"/>
                </a:solidFill>
              </a:rPr>
              <a:t>2 nejznámější staroindické eposy jsou Mahábhárata a Rámájana </a:t>
            </a:r>
          </a:p>
        </p:txBody>
      </p:sp>
      <p:pic>
        <p:nvPicPr>
          <p:cNvPr id="8196" name="Picture 6" descr="védy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3800" y="1341438"/>
            <a:ext cx="3570288" cy="2103437"/>
          </a:xfrm>
          <a:noFill/>
        </p:spPr>
      </p:pic>
      <p:pic>
        <p:nvPicPr>
          <p:cNvPr id="8197" name="Picture 8" descr="sansk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3644900"/>
            <a:ext cx="1404938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0" descr="ramajana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588125" y="3644900"/>
            <a:ext cx="1970088" cy="28082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5400" b="1" smtClean="0">
                <a:solidFill>
                  <a:srgbClr val="6666FF"/>
                </a:solidFill>
              </a:rPr>
              <a:t>Buddhismus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4691063" cy="5256213"/>
          </a:xfrm>
        </p:spPr>
        <p:txBody>
          <a:bodyPr/>
          <a:lstStyle/>
          <a:p>
            <a:pPr eaLnBrk="1" hangingPunct="1"/>
            <a:r>
              <a:rPr lang="cs-CZ" sz="2600" smtClean="0">
                <a:solidFill>
                  <a:schemeClr val="bg1"/>
                </a:solidFill>
              </a:rPr>
              <a:t>S počátky Magadhské říše se časově kryje působení Siddharty Gautamy (Buddha), zakladatele jednoho z nejrozšířenějších náboženství na světě</a:t>
            </a:r>
          </a:p>
          <a:p>
            <a:pPr eaLnBrk="1" hangingPunct="1"/>
            <a:r>
              <a:rPr lang="cs-CZ" sz="2600" smtClean="0">
                <a:solidFill>
                  <a:schemeClr val="bg1"/>
                </a:solidFill>
              </a:rPr>
              <a:t>Buddha = osvícený, odhalil tzv. 4 vznešené pravdy</a:t>
            </a:r>
          </a:p>
          <a:p>
            <a:pPr eaLnBrk="1" hangingPunct="1"/>
            <a:r>
              <a:rPr lang="cs-CZ" sz="2600" smtClean="0">
                <a:solidFill>
                  <a:schemeClr val="bg1"/>
                </a:solidFill>
              </a:rPr>
              <a:t>Tato víra je jedinečná tím, že se nikdy nešířila silou zbraní, ale vždy jen silou svých myšlenek</a:t>
            </a:r>
          </a:p>
        </p:txBody>
      </p:sp>
      <p:pic>
        <p:nvPicPr>
          <p:cNvPr id="9220" name="Picture 7" descr="buddha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24525" y="1412875"/>
            <a:ext cx="3128963" cy="44640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5400" b="1" smtClean="0">
                <a:solidFill>
                  <a:srgbClr val="008080"/>
                </a:solidFill>
              </a:rPr>
              <a:t>Hinduismus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/>
            <a:r>
              <a:rPr lang="cs-CZ" sz="2800" smtClean="0">
                <a:solidFill>
                  <a:schemeClr val="bg1"/>
                </a:solidFill>
              </a:rPr>
              <a:t>Vedle Buddhismu nadále žilo i staré brahmanské náboženství, které se postupně proměnilo v Hinduismus</a:t>
            </a:r>
          </a:p>
          <a:p>
            <a:pPr eaLnBrk="1" hangingPunct="1"/>
            <a:r>
              <a:rPr lang="cs-CZ" sz="2800" smtClean="0">
                <a:solidFill>
                  <a:schemeClr val="bg1"/>
                </a:solidFill>
              </a:rPr>
              <a:t>Hlavní bohové – Šiva, Višnu, Brahma</a:t>
            </a:r>
          </a:p>
          <a:p>
            <a:pPr eaLnBrk="1" hangingPunct="1">
              <a:buFontTx/>
              <a:buNone/>
            </a:pPr>
            <a:endParaRPr lang="cs-CZ" sz="2800" smtClean="0">
              <a:solidFill>
                <a:schemeClr val="bg1"/>
              </a:solidFill>
            </a:endParaRPr>
          </a:p>
        </p:txBody>
      </p:sp>
      <p:pic>
        <p:nvPicPr>
          <p:cNvPr id="10244" name="Picture 8" descr="šiva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268413"/>
            <a:ext cx="1882775" cy="2354262"/>
          </a:xfrm>
          <a:noFill/>
        </p:spPr>
      </p:pic>
      <p:pic>
        <p:nvPicPr>
          <p:cNvPr id="10245" name="Picture 9" descr="višnu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06675" y="3284538"/>
            <a:ext cx="1966913" cy="30241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397</Words>
  <Application>Microsoft Office PowerPoint</Application>
  <PresentationFormat>Předvádění na obrazovce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Výchozí návrh</vt:lpstr>
      <vt:lpstr>Indie</vt:lpstr>
      <vt:lpstr>Indie</vt:lpstr>
      <vt:lpstr>Indie - citadely</vt:lpstr>
      <vt:lpstr>Indie - Protoindové</vt:lpstr>
      <vt:lpstr>Posvátné řeky </vt:lpstr>
      <vt:lpstr>Indie - Árjové</vt:lpstr>
      <vt:lpstr>Védy znamenají vědy</vt:lpstr>
      <vt:lpstr>Buddhismus</vt:lpstr>
      <vt:lpstr>Hinduismus</vt:lpstr>
      <vt:lpstr>Sjednocení Indie</vt:lpstr>
      <vt:lpstr>Rozpad Indie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Civilizace Orientu</dc:title>
  <dc:creator>Tom</dc:creator>
  <cp:lastModifiedBy>Trégnerovi</cp:lastModifiedBy>
  <cp:revision>11</cp:revision>
  <dcterms:created xsi:type="dcterms:W3CDTF">2008-11-05T13:58:07Z</dcterms:created>
  <dcterms:modified xsi:type="dcterms:W3CDTF">2020-11-23T15:46:23Z</dcterms:modified>
</cp:coreProperties>
</file>