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media/image1.wmf" ContentType="image/x-wmf"/>
  <Override PartName="/ppt/media/image2.png" ContentType="image/png"/>
  <Override PartName="/ppt/media/image4.jpeg" ContentType="image/jpeg"/>
  <Override PartName="/ppt/media/image3.jpeg" ContentType="image/jpeg"/>
  <Override PartName="/ppt/media/image11.png" ContentType="image/png"/>
  <Override PartName="/ppt/media/image5.jpeg" ContentType="image/jpeg"/>
  <Override PartName="/ppt/media/image6.jpeg" ContentType="image/jpeg"/>
  <Override PartName="/ppt/media/image7.jpeg" ContentType="image/jpeg"/>
  <Override PartName="/ppt/media/image31.png" ContentType="image/png"/>
  <Override PartName="/ppt/media/image8.jpeg" ContentType="image/jpeg"/>
  <Override PartName="/ppt/media/image41.png" ContentType="image/png"/>
  <Override PartName="/ppt/media/image9.jpeg" ContentType="image/jpeg"/>
  <Override PartName="/ppt/media/image10.gif" ContentType="image/gif"/>
  <Override PartName="/ppt/media/image12.png" ContentType="image/png"/>
  <Override PartName="/ppt/media/image13.jpeg" ContentType="image/jpeg"/>
  <Override PartName="/ppt/media/image14.png" ContentType="image/png"/>
  <Override PartName="/ppt/media/image15.png" ContentType="image/png"/>
  <Override PartName="/ppt/media/image16.png" ContentType="image/png"/>
  <Override PartName="/ppt/media/image17.jpeg" ContentType="image/jpeg"/>
  <Override PartName="/ppt/media/image18.png" ContentType="image/png"/>
  <Override PartName="/ppt/media/image19.jpeg" ContentType="image/jpeg"/>
  <Override PartName="/ppt/media/image22.png" ContentType="image/png"/>
  <Override PartName="/ppt/media/image20.jpeg" ContentType="image/jpeg"/>
  <Override PartName="/ppt/media/image21.jpeg" ContentType="image/jpeg"/>
  <Override PartName="/ppt/media/image23.png" ContentType="image/png"/>
  <Override PartName="/ppt/media/image24.png" ContentType="image/png"/>
  <Override PartName="/ppt/media/image25.gif" ContentType="image/gif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2.png" ContentType="image/png"/>
  <Override PartName="/ppt/media/image33.jpeg" ContentType="image/jpeg"/>
  <Override PartName="/ppt/media/image34.jpeg" ContentType="image/jpe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4C6C440-3DB6-4996-8530-E38F49DFDA4E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10. 11. 2020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EFE049B-A57F-4C29-8662-AA8270857CBC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jpeg"/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gif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3.jpe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4.jpe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1UE3hZ7cOP0" TargetMode="External"/><Relationship Id="rId2" Type="http://schemas.openxmlformats.org/officeDocument/2006/relationships/hyperlink" Target="https://www.youtube.com/watch?v=JZdvsQzOKuk" TargetMode="External"/><Relationship Id="rId3" Type="http://schemas.openxmlformats.org/officeDocument/2006/relationships/hyperlink" Target="https://www.youtube.com/watch?v=Xsqlv4rWnEg" TargetMode="External"/><Relationship Id="rId4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OnetV5DUWKE" TargetMode="External"/><Relationship Id="rId2" Type="http://schemas.openxmlformats.org/officeDocument/2006/relationships/hyperlink" Target="http://www.ceskatelevize.cz/porady/873537-hledani-ztraceneho-casu/20352216336-hledani-ztraceneho-casu-od-repy-k-cukru/" TargetMode="External"/><Relationship Id="rId3" Type="http://schemas.openxmlformats.org/officeDocument/2006/relationships/hyperlink" Target="http://www.ceskatelevize.cz/porady/873537-hledani-ztraceneho-casu/20352216336-hledani-ztraceneho-casu-od-repy-k-cukru/" TargetMode="External"/><Relationship Id="rId4" Type="http://schemas.openxmlformats.org/officeDocument/2006/relationships/hyperlink" Target="http://www.ceskatelevize.cz/porady/873537-hledani-ztraceneho-casu/20352216336-hledani-ztraceneho-casu-od-repy-k-cukru/" TargetMode="External"/><Relationship Id="rId5" Type="http://schemas.openxmlformats.org/officeDocument/2006/relationships/hyperlink" Target="http://www.ceskatelevize.cz/porady/873537-hledani-ztraceneho-casu/20352216336-hledani-ztraceneho-casu-od-repy-k-cukru/" TargetMode="External"/><Relationship Id="rId6" Type="http://schemas.openxmlformats.org/officeDocument/2006/relationships/hyperlink" Target="http://www.ceskatelevize.cz/porady/873537-hledani-ztraceneho-casu/20352216336-hledani-ztraceneho-casu-od-repy-k-cukru/" TargetMode="External"/><Relationship Id="rId7" Type="http://schemas.openxmlformats.org/officeDocument/2006/relationships/hyperlink" Target="http://www.ceskatelevize.cz/porady/873537-hledani-ztraceneho-casu/20352216336-hledani-ztraceneho-casu-od-repy-k-cukru/" TargetMode="External"/><Relationship Id="rId8" Type="http://schemas.openxmlformats.org/officeDocument/2006/relationships/hyperlink" Target="http://www.ceskatelevize.cz/porady/873537-hledani-ztraceneho-casu/20352216336-hledani-ztraceneho-casu-od-repy-k-cukru/" TargetMode="External"/><Relationship Id="rId9" Type="http://schemas.openxmlformats.org/officeDocument/2006/relationships/hyperlink" Target="http://www.ceskatelevize.cz/porady/873537-hledani-ztraceneho-casu/20352216336-hledani-ztraceneho-casu-od-repy-k-cukru/" TargetMode="External"/><Relationship Id="rId10" Type="http://schemas.openxmlformats.org/officeDocument/2006/relationships/hyperlink" Target="http://www.ceskatelevize.cz/porady/873537-hledani-ztraceneho-casu/20352216336-hledani-ztraceneho-casu-od-repy-k-cukru/" TargetMode="External"/><Relationship Id="rId11" Type="http://schemas.openxmlformats.org/officeDocument/2006/relationships/hyperlink" Target="http://www.ceskatelevize.cz/porady/873537-hledani-ztraceneho-casu/20352216336-hledani-ztraceneho-casu-od-repy-k-cukru/" TargetMode="External"/><Relationship Id="rId12" Type="http://schemas.openxmlformats.org/officeDocument/2006/relationships/hyperlink" Target="http://www.ceskatelevize.cz/porady/873537-hledani-ztraceneho-casu/20352216336-hledani-ztraceneho-casu-od-repy-k-cukru/" TargetMode="External"/><Relationship Id="rId13" Type="http://schemas.openxmlformats.org/officeDocument/2006/relationships/hyperlink" Target="http://www.ceskatelevize.cz/porady/873537-hledani-ztraceneho-casu/20352216336-hledani-ztraceneho-casu-od-repy-k-cukru/" TargetMode="External"/><Relationship Id="rId14" Type="http://schemas.openxmlformats.org/officeDocument/2006/relationships/hyperlink" Target="http://www.ceskatelevize.cz/porady/873537-hledani-ztraceneho-casu/20352216336-hledani-ztraceneho-casu-od-repy-k-cukru/" TargetMode="External"/><Relationship Id="rId15" Type="http://schemas.openxmlformats.org/officeDocument/2006/relationships/hyperlink" Target="https://www.youtube.com/watch?v=85oS5dJH5kA" TargetMode="External"/><Relationship Id="rId16" Type="http://schemas.openxmlformats.org/officeDocument/2006/relationships/hyperlink" Target="https://www.youtube.com/watch?v=hNTh2CXAlqM" TargetMode="External"/><Relationship Id="rId17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U0QYhdhRUBU" TargetMode="External"/><Relationship Id="rId2" Type="http://schemas.openxmlformats.org/officeDocument/2006/relationships/hyperlink" Target="https://www.youtube.com/watch?v=wVjNeaCoJi0" TargetMode="External"/><Relationship Id="rId3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image" Target="../media/image41.png"/><Relationship Id="rId3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hyperlink" Target="http://cs.wikipedia.org/" TargetMode="External"/><Relationship Id="rId2" Type="http://schemas.openxmlformats.org/officeDocument/2006/relationships/hyperlink" Target="http://en.wikipedia.org/" TargetMode="External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IoZXfAm6rF0" TargetMode="External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wVjNeaCoJi0" TargetMode="External"/><Relationship Id="rId2" Type="http://schemas.openxmlformats.org/officeDocument/2006/relationships/image" Target="../media/image12.png"/><Relationship Id="rId3" Type="http://schemas.openxmlformats.org/officeDocument/2006/relationships/image" Target="../media/image13.jpeg"/><Relationship Id="rId4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hNTh2CXAlqM" TargetMode="Externa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Organická chemie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Klíčový prvek organické chemie uhlík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Organická chemie: Chemie sloučenin uhlíku, s výjimkou těch nejjednodušších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Uhlík: 6 protonů (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6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C), obvykle také 6 neutronů (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12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6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C, ), ze 6 protonů plyne také 6 elektronů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Základní princip I: Vaznost základních biogenních prvků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Uhlík bývá čtyřvazný (,,má 4 ručičky´´), tomu odpovídají vazby s dalšími prvky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Kyslík O bývá dvojvazný, vodík H bývá jednovazný, dusík N bývá trojvazný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(Síra S bývá dvojvazná, fosfor P bývá třívazný)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Základní princip II: Organické sloučeniny jako deriváty uhlovodíků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Základní organickou sloučeninou jsou uhlovodíky, od nich odvozujeme velkou část organického názvosloví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4508640" y="3314880"/>
            <a:ext cx="114480" cy="216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Ketony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Podobný princip jako aldehydy, kyslík se navazuje dovnitř uhlíkového řetězce a na vodík už nezbude místo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Příklad: Aceton = dimethylketon, propan-2-on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6" name="Obrázek 3" descr=""/>
          <p:cNvPicPr/>
          <p:nvPr/>
        </p:nvPicPr>
        <p:blipFill>
          <a:blip r:embed="rId1"/>
          <a:stretch/>
        </p:blipFill>
        <p:spPr>
          <a:xfrm>
            <a:off x="611640" y="3645000"/>
            <a:ext cx="3059640" cy="1817640"/>
          </a:xfrm>
          <a:prstGeom prst="rect">
            <a:avLst/>
          </a:prstGeom>
          <a:ln w="0">
            <a:noFill/>
          </a:ln>
        </p:spPr>
      </p:pic>
      <p:pic>
        <p:nvPicPr>
          <p:cNvPr id="77" name="Obrázek 4" descr=""/>
          <p:cNvPicPr/>
          <p:nvPr/>
        </p:nvPicPr>
        <p:blipFill>
          <a:blip r:embed="rId2"/>
          <a:stretch/>
        </p:blipFill>
        <p:spPr>
          <a:xfrm>
            <a:off x="4284000" y="3429000"/>
            <a:ext cx="1944000" cy="3089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Organické kyseliny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Zkombinuje alkohol s aldehydem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Na konci řetězce je karboxylová skupina –COOH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0" name="Obrázek 3" descr="SkupinaKarboxylova.png"/>
          <p:cNvPicPr/>
          <p:nvPr/>
        </p:nvPicPr>
        <p:blipFill>
          <a:blip r:embed="rId1"/>
          <a:stretch/>
        </p:blipFill>
        <p:spPr>
          <a:xfrm>
            <a:off x="1835640" y="2493000"/>
            <a:ext cx="2880000" cy="2304000"/>
          </a:xfrm>
          <a:prstGeom prst="rect">
            <a:avLst/>
          </a:prstGeom>
          <a:ln w="0">
            <a:noFill/>
          </a:ln>
        </p:spPr>
      </p:pic>
      <p:pic>
        <p:nvPicPr>
          <p:cNvPr id="81" name="Obrázek 4" descr=""/>
          <p:cNvPicPr/>
          <p:nvPr/>
        </p:nvPicPr>
        <p:blipFill>
          <a:blip r:embed="rId2"/>
          <a:stretch/>
        </p:blipFill>
        <p:spPr>
          <a:xfrm>
            <a:off x="4428000" y="2637000"/>
            <a:ext cx="3456000" cy="1589400"/>
          </a:xfrm>
          <a:prstGeom prst="rect">
            <a:avLst/>
          </a:prstGeom>
          <a:ln w="0">
            <a:noFill/>
          </a:ln>
        </p:spPr>
      </p:pic>
      <p:pic>
        <p:nvPicPr>
          <p:cNvPr id="82" name="Obrázek 5" descr=""/>
          <p:cNvPicPr/>
          <p:nvPr/>
        </p:nvPicPr>
        <p:blipFill>
          <a:blip r:embed="rId3"/>
          <a:stretch/>
        </p:blipFill>
        <p:spPr>
          <a:xfrm>
            <a:off x="323640" y="4797000"/>
            <a:ext cx="2414880" cy="1811160"/>
          </a:xfrm>
          <a:prstGeom prst="rect">
            <a:avLst/>
          </a:prstGeom>
          <a:ln w="0">
            <a:noFill/>
          </a:ln>
        </p:spPr>
      </p:pic>
      <p:pic>
        <p:nvPicPr>
          <p:cNvPr id="83" name="Obrázek 6" descr=""/>
          <p:cNvPicPr/>
          <p:nvPr/>
        </p:nvPicPr>
        <p:blipFill>
          <a:blip r:embed="rId4"/>
          <a:stretch/>
        </p:blipFill>
        <p:spPr>
          <a:xfrm>
            <a:off x="5220000" y="4409280"/>
            <a:ext cx="1899000" cy="189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Deriváty uhlovodíků - shrnutí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Alkoholy (karboxylová skupina)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Aldehydy (aldehydická skupina)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Karboxylové kyseliny (karboxylová skupina)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6" name="Obrázek 3" descr="SkupinaKarboxylova.png"/>
          <p:cNvPicPr/>
          <p:nvPr/>
        </p:nvPicPr>
        <p:blipFill>
          <a:blip r:embed="rId1"/>
          <a:stretch/>
        </p:blipFill>
        <p:spPr>
          <a:xfrm>
            <a:off x="4860000" y="4869000"/>
            <a:ext cx="2095200" cy="1676160"/>
          </a:xfrm>
          <a:prstGeom prst="rect">
            <a:avLst/>
          </a:prstGeom>
          <a:ln w="0">
            <a:noFill/>
          </a:ln>
        </p:spPr>
      </p:pic>
      <p:pic>
        <p:nvPicPr>
          <p:cNvPr id="87" name="Obrázek 4" descr="SkupinaAldehydova.png"/>
          <p:cNvPicPr/>
          <p:nvPr/>
        </p:nvPicPr>
        <p:blipFill>
          <a:blip r:embed="rId2"/>
          <a:stretch/>
        </p:blipFill>
        <p:spPr>
          <a:xfrm>
            <a:off x="4356000" y="2853000"/>
            <a:ext cx="1759680" cy="1656000"/>
          </a:xfrm>
          <a:prstGeom prst="rect">
            <a:avLst/>
          </a:prstGeom>
          <a:ln w="0">
            <a:noFill/>
          </a:ln>
        </p:spPr>
      </p:pic>
      <p:pic>
        <p:nvPicPr>
          <p:cNvPr id="88" name="Obrázek 5" descr="SkupinaHydroxylova.png"/>
          <p:cNvPicPr/>
          <p:nvPr/>
        </p:nvPicPr>
        <p:blipFill>
          <a:blip r:embed="rId3"/>
          <a:stretch/>
        </p:blipFill>
        <p:spPr>
          <a:xfrm>
            <a:off x="4284000" y="1556640"/>
            <a:ext cx="2430360" cy="143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Methan a jeho deriváty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Methan (plyn)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Methanol (kapalina) … Dřevný líh, ,,vodka značky Bílá hůl´´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Methanal (kapalina) ... Formaldehyd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Kyselina methanová (kapalina) … Kyselina mravenčí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+ str. 22, 23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Obrázek 3" descr="methan.gif"/>
          <p:cNvPicPr/>
          <p:nvPr/>
        </p:nvPicPr>
        <p:blipFill>
          <a:blip r:embed="rId1"/>
          <a:stretch/>
        </p:blipFill>
        <p:spPr>
          <a:xfrm>
            <a:off x="467640" y="3429000"/>
            <a:ext cx="1583640" cy="1693800"/>
          </a:xfrm>
          <a:prstGeom prst="rect">
            <a:avLst/>
          </a:prstGeom>
          <a:ln w="0">
            <a:noFill/>
          </a:ln>
        </p:spPr>
      </p:pic>
      <p:pic>
        <p:nvPicPr>
          <p:cNvPr id="92" name="Obrázek 4" descr="methanol.png"/>
          <p:cNvPicPr/>
          <p:nvPr/>
        </p:nvPicPr>
        <p:blipFill>
          <a:blip r:embed="rId2"/>
          <a:stretch/>
        </p:blipFill>
        <p:spPr>
          <a:xfrm>
            <a:off x="2051640" y="3141000"/>
            <a:ext cx="1964520" cy="1511640"/>
          </a:xfrm>
          <a:prstGeom prst="rect">
            <a:avLst/>
          </a:prstGeom>
          <a:ln w="0">
            <a:noFill/>
          </a:ln>
        </p:spPr>
      </p:pic>
      <p:pic>
        <p:nvPicPr>
          <p:cNvPr id="93" name="Obrázek 5" descr="Methanal.png"/>
          <p:cNvPicPr/>
          <p:nvPr/>
        </p:nvPicPr>
        <p:blipFill>
          <a:blip r:embed="rId3"/>
          <a:stretch/>
        </p:blipFill>
        <p:spPr>
          <a:xfrm>
            <a:off x="4356000" y="2997000"/>
            <a:ext cx="1714320" cy="1618920"/>
          </a:xfrm>
          <a:prstGeom prst="rect">
            <a:avLst/>
          </a:prstGeom>
          <a:ln w="0">
            <a:noFill/>
          </a:ln>
        </p:spPr>
      </p:pic>
      <p:pic>
        <p:nvPicPr>
          <p:cNvPr id="94" name="Obrázek 6" descr="MethanovaKyselina.png"/>
          <p:cNvPicPr/>
          <p:nvPr/>
        </p:nvPicPr>
        <p:blipFill>
          <a:blip r:embed="rId4"/>
          <a:stretch/>
        </p:blipFill>
        <p:spPr>
          <a:xfrm>
            <a:off x="6732360" y="3429000"/>
            <a:ext cx="1783800" cy="143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Ethan a jeho deriváty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Ethan (plyn)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Ethanol (kapalina)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Ethanal (kapalina) … Acetaldehyd – působí kocovinu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Kyselina ethanová (kapalina) … Kyselina octová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7" name="Obrázek 3" descr="Ethan.png"/>
          <p:cNvPicPr/>
          <p:nvPr/>
        </p:nvPicPr>
        <p:blipFill>
          <a:blip r:embed="rId1"/>
          <a:stretch/>
        </p:blipFill>
        <p:spPr>
          <a:xfrm>
            <a:off x="467640" y="3429000"/>
            <a:ext cx="1646280" cy="1223640"/>
          </a:xfrm>
          <a:prstGeom prst="rect">
            <a:avLst/>
          </a:prstGeom>
          <a:ln w="0">
            <a:noFill/>
          </a:ln>
        </p:spPr>
      </p:pic>
      <p:pic>
        <p:nvPicPr>
          <p:cNvPr id="98" name="Obrázek 4" descr="ethanol.png"/>
          <p:cNvPicPr/>
          <p:nvPr/>
        </p:nvPicPr>
        <p:blipFill>
          <a:blip r:embed="rId2"/>
          <a:stretch/>
        </p:blipFill>
        <p:spPr>
          <a:xfrm>
            <a:off x="2555640" y="3357000"/>
            <a:ext cx="2265120" cy="1295640"/>
          </a:xfrm>
          <a:prstGeom prst="rect">
            <a:avLst/>
          </a:prstGeom>
          <a:ln w="0">
            <a:noFill/>
          </a:ln>
        </p:spPr>
      </p:pic>
      <p:pic>
        <p:nvPicPr>
          <p:cNvPr id="99" name="Obrázek 5" descr="acetaldehyd.png"/>
          <p:cNvPicPr/>
          <p:nvPr/>
        </p:nvPicPr>
        <p:blipFill>
          <a:blip r:embed="rId3"/>
          <a:stretch/>
        </p:blipFill>
        <p:spPr>
          <a:xfrm>
            <a:off x="611640" y="5013000"/>
            <a:ext cx="1800000" cy="1538640"/>
          </a:xfrm>
          <a:prstGeom prst="rect">
            <a:avLst/>
          </a:prstGeom>
          <a:ln w="0">
            <a:noFill/>
          </a:ln>
        </p:spPr>
      </p:pic>
      <p:pic>
        <p:nvPicPr>
          <p:cNvPr id="100" name="Obrázek 6" descr="KyselinaOctova.png"/>
          <p:cNvPicPr/>
          <p:nvPr/>
        </p:nvPicPr>
        <p:blipFill>
          <a:blip r:embed="rId4"/>
          <a:stretch/>
        </p:blipFill>
        <p:spPr>
          <a:xfrm>
            <a:off x="2988000" y="5229360"/>
            <a:ext cx="2160000" cy="1442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Kyselina propionová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Kyselina propionová = kyselina propanová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Vyrábí ji např. bakterie v potních žlázách, žaludku přežvýkavců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Zápach potu/švýcarského sýra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Úkol: Najděte strukturní, funkční a sumární vzorec kyseliny propionové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3" name="Obrázek 3" descr=""/>
          <p:cNvPicPr/>
          <p:nvPr/>
        </p:nvPicPr>
        <p:blipFill>
          <a:blip r:embed="rId1"/>
          <a:stretch/>
        </p:blipFill>
        <p:spPr>
          <a:xfrm>
            <a:off x="683640" y="3357000"/>
            <a:ext cx="4732920" cy="26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Kyselina máselná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Kyselina máselná = kyselina butanová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Vzniká při žluknutí másla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Obsažena v parmezánu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Dále např. v potu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Úkol: Najděte sumární, strukturní a funkční vzorec kyseliny máselné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6" name="Obrázek 3" descr=""/>
          <p:cNvPicPr/>
          <p:nvPr/>
        </p:nvPicPr>
        <p:blipFill>
          <a:blip r:embed="rId1"/>
          <a:stretch/>
        </p:blipFill>
        <p:spPr>
          <a:xfrm>
            <a:off x="1475640" y="3863160"/>
            <a:ext cx="3024000" cy="226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Formaldehyd 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Napadá centrální nervovou soustavu (CNS)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 potravinářství E240, u nás zakázán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Společně s fenolem vytváří bakelit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Vzniká metabolizací methanolu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9" name="Obrázek 3" descr="Methanal.png"/>
          <p:cNvPicPr/>
          <p:nvPr/>
        </p:nvPicPr>
        <p:blipFill>
          <a:blip r:embed="rId1"/>
          <a:stretch/>
        </p:blipFill>
        <p:spPr>
          <a:xfrm>
            <a:off x="1331640" y="4365000"/>
            <a:ext cx="1714320" cy="161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Acetaldehyd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Způsobuje kocovinu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Vzniká metabolizací ethanolu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2" name="Obrázek 3" descr="acetaldehyd.png"/>
          <p:cNvPicPr/>
          <p:nvPr/>
        </p:nvPicPr>
        <p:blipFill>
          <a:blip r:embed="rId1"/>
          <a:stretch/>
        </p:blipFill>
        <p:spPr>
          <a:xfrm>
            <a:off x="1115640" y="2925000"/>
            <a:ext cx="2016000" cy="1723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Kyselina palmitová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Kyselina palmitová = hexadekanová (16 uhlíků)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Palmový olej, máslo, sýry, mléko a maso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Vyráběl se z ní napalm – zahuštění benzínu touto kyselinou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Zvýší přilnavost a zpomalí hoření 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Najděte funkční a sumární vzorec kyseliny palmitové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Obrázek 3" descr=""/>
          <p:cNvPicPr/>
          <p:nvPr/>
        </p:nvPicPr>
        <p:blipFill>
          <a:blip r:embed="rId1"/>
          <a:stretch/>
        </p:blipFill>
        <p:spPr>
          <a:xfrm>
            <a:off x="1043640" y="4149000"/>
            <a:ext cx="6331320" cy="863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Různé typy chemických vzorců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Sumární (souhrnný, molekulový) vzorec: Součet atomů jednotlivých prvků v molekule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Strukturní vzorec: Schéma řetězce atomů v molekule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Funkční vzorec: Kompromis mezi oběma vzorci, nesečteme všechno, abychom zachovali údaj o struktuře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Příklad: Methanol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Sumární                                     Strukturní                      Funkční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4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                                                                                   CH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OH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Funkční vzorec: Skoro jako methanol, místo 4. vodíku je tam –OH skupina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6" name="Obrázek 3" descr="methanol.png"/>
          <p:cNvPicPr/>
          <p:nvPr/>
        </p:nvPicPr>
        <p:blipFill>
          <a:blip r:embed="rId1"/>
          <a:stretch/>
        </p:blipFill>
        <p:spPr>
          <a:xfrm>
            <a:off x="3780000" y="4365000"/>
            <a:ext cx="1223640" cy="941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Videa: Organická chemie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Uhlovodíky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https://www.youtube.com/watch?v=1UE3hZ7cOP0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Destilace ropy (4 minuty)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https://www.youtube.com/watch?v=JZdvsQzOKuk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Krakování uhlovodíků (4 minuty)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https://www.youtube.com/watch?v=Xsqlv4rWnEg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Videa: Organická chemie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Polymery (6 minut)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https://www.youtube.com/watch?v=OnetV5DUWKE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Hledání ztraceného času: Od řepy k cukru (18 minut)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ceskatelevize.cz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/porady/873537-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hledani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ztraceneho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8"/>
              </a:rPr>
              <a:t>-casu/20352216336-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9"/>
              </a:rPr>
              <a:t>hledani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0"/>
              </a:rPr>
              <a:t>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1"/>
              </a:rPr>
              <a:t>ztraceneho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2"/>
              </a:rPr>
              <a:t>-casu-od-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3"/>
              </a:rPr>
              <a:t>repy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4"/>
              </a:rPr>
              <a:t>-k-cukru/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Vědecké kladivo: Jak funguje kofein? (4 minuty)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5"/>
              </a:rPr>
              <a:t>https://www.youtube.com/watch?v=85oS5dJH5kA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Vědecké kladivo: Co způsobuje kocovinu? (4 minuty)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6"/>
              </a:rPr>
              <a:t>https://www.youtube.com/watch?v=hNTh2CXAlqM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Videa: Organická chemie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Vědecké kladivo: Jak funguje cukrovka? (4 minuty)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https://www.youtube.com/watch?v=U0QYhdhRUBU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Vědecké kladivo: Jak funguje alkohol? (3 minuty)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https://www.youtube.com/watch?v=wVjNeaCoJi0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Příklady organického názvosloví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Sloučenina na obrázku se nazývá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a) butanol, b) ethan, c) kyselina mravenčí (methanová), d) propanal (propylaldehyd)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4" name="Obrázek 3" descr="Propanal.png"/>
          <p:cNvPicPr/>
          <p:nvPr/>
        </p:nvPicPr>
        <p:blipFill>
          <a:blip r:embed="rId1"/>
          <a:stretch/>
        </p:blipFill>
        <p:spPr>
          <a:xfrm>
            <a:off x="2339640" y="4326120"/>
            <a:ext cx="2808000" cy="18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Příklady organického názvosloví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Sloučenina na obrázku se nazývá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a) butanol, b) ethan, c) kyselina mravenčí (methanová), d) propanal (propylaldehyd)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7" name="Obrázek 3" descr="Butanol.png"/>
          <p:cNvPicPr/>
          <p:nvPr/>
        </p:nvPicPr>
        <p:blipFill>
          <a:blip r:embed="rId1"/>
          <a:stretch/>
        </p:blipFill>
        <p:spPr>
          <a:xfrm>
            <a:off x="827640" y="4509000"/>
            <a:ext cx="3312000" cy="179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Příklady organického názvosloví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Sestavte strukturní vzorec, funkční vzorec a sumární vzorec následujících sloučenin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a) kyselina propionová (propanová)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b) butylaldehyd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c) metanol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d) kyselina octová (ethanová)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Příklady organického názvosloví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Pojmenujte následující sloučeniny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2" name="Obrázek 3" descr="FormicAcid.png"/>
          <p:cNvPicPr/>
          <p:nvPr/>
        </p:nvPicPr>
        <p:blipFill>
          <a:blip r:embed="rId1"/>
          <a:stretch/>
        </p:blipFill>
        <p:spPr>
          <a:xfrm>
            <a:off x="1043640" y="2421000"/>
            <a:ext cx="2016000" cy="1647360"/>
          </a:xfrm>
          <a:prstGeom prst="rect">
            <a:avLst/>
          </a:prstGeom>
          <a:ln w="0">
            <a:noFill/>
          </a:ln>
        </p:spPr>
      </p:pic>
      <p:pic>
        <p:nvPicPr>
          <p:cNvPr id="133" name="Obrázek 4" descr="Acetaldehyde-2D.png"/>
          <p:cNvPicPr/>
          <p:nvPr/>
        </p:nvPicPr>
        <p:blipFill>
          <a:blip r:embed="rId2"/>
          <a:stretch/>
        </p:blipFill>
        <p:spPr>
          <a:xfrm>
            <a:off x="827640" y="4068720"/>
            <a:ext cx="2232000" cy="1808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Použité zdroje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Odmaturuj z chemie, Didaktis, Brno 2002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http://cs.wikipedia.org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http://en.wikipedia.org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Uhlovodíky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Uhlovodíky = Chemické látky složené výhradně z uhlíku a vodíku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Alkany: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Uhlovodíky bez dvojné vazby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Obecný vzorec C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n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2n+2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Mohou mít rozvětvený či nerozvětvený řetězec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(Lze odvodit)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Bezbarvé plyny: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Methan (1 uhlík), ethan (2 uhlíky), propan (3 uhlíky), butan (4 uhlíky) 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Bezbarvé kapaliny: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pentan (5 C), hexan (6 C), heptan (7 C), oktan (8 C), nonan (9 C), dekan (10 C), undekan (11 C), dodekan (12 C), tridekan (13 C), tetradekan (14 C)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Bezbarvé voskovité či pevné látky: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pentadekan (15 C), hexadekan (16 C), heptadekan (17 C), oktadekan (18 C), nonadekan (19 C), ikosan (20 C) a další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Uhlovodíky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Uhlovodíky jsou sloučeniny pouze z uhlíku a vodíku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Nejsnadněji je získáváme ze zemního plynu a ropy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Od nich jsou odvozeny alkoholy (methanol/dřevný líh, …; ethanol/líh, …),  aldehydy, organické kyseliny (k. mravenčí, k. octová, k. máselná, …), ketony (aceton, …)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1" name="Obrázek 3" descr=""/>
          <p:cNvPicPr/>
          <p:nvPr/>
        </p:nvPicPr>
        <p:blipFill>
          <a:blip r:embed="rId1"/>
          <a:stretch/>
        </p:blipFill>
        <p:spPr>
          <a:xfrm>
            <a:off x="827640" y="196560"/>
            <a:ext cx="2371680" cy="1403280"/>
          </a:xfrm>
          <a:prstGeom prst="rect">
            <a:avLst/>
          </a:prstGeom>
          <a:ln w="0">
            <a:noFill/>
          </a:ln>
        </p:spPr>
      </p:pic>
      <p:pic>
        <p:nvPicPr>
          <p:cNvPr id="52" name="Obrázek 4" descr=""/>
          <p:cNvPicPr/>
          <p:nvPr/>
        </p:nvPicPr>
        <p:blipFill>
          <a:blip r:embed="rId2"/>
          <a:stretch/>
        </p:blipFill>
        <p:spPr>
          <a:xfrm>
            <a:off x="6516360" y="196560"/>
            <a:ext cx="1616760" cy="2151360"/>
          </a:xfrm>
          <a:prstGeom prst="rect">
            <a:avLst/>
          </a:prstGeom>
          <a:ln w="0">
            <a:noFill/>
          </a:ln>
        </p:spPr>
      </p:pic>
      <p:pic>
        <p:nvPicPr>
          <p:cNvPr id="53" name="Obrázek 5" descr=""/>
          <p:cNvPicPr/>
          <p:nvPr/>
        </p:nvPicPr>
        <p:blipFill>
          <a:blip r:embed="rId3"/>
          <a:stretch/>
        </p:blipFill>
        <p:spPr>
          <a:xfrm>
            <a:off x="251640" y="3573000"/>
            <a:ext cx="3288600" cy="1845720"/>
          </a:xfrm>
          <a:prstGeom prst="rect">
            <a:avLst/>
          </a:prstGeom>
          <a:ln w="0">
            <a:noFill/>
          </a:ln>
        </p:spPr>
      </p:pic>
      <p:pic>
        <p:nvPicPr>
          <p:cNvPr id="54" name="Obrázek 6" descr=""/>
          <p:cNvPicPr/>
          <p:nvPr/>
        </p:nvPicPr>
        <p:blipFill>
          <a:blip r:embed="rId4"/>
          <a:stretch/>
        </p:blipFill>
        <p:spPr>
          <a:xfrm>
            <a:off x="3996000" y="3141000"/>
            <a:ext cx="3809520" cy="1752120"/>
          </a:xfrm>
          <a:prstGeom prst="rect">
            <a:avLst/>
          </a:prstGeom>
          <a:ln w="0">
            <a:noFill/>
          </a:ln>
        </p:spPr>
      </p:pic>
      <p:pic>
        <p:nvPicPr>
          <p:cNvPr id="55" name="Obrázek 7" descr=""/>
          <p:cNvPicPr/>
          <p:nvPr/>
        </p:nvPicPr>
        <p:blipFill>
          <a:blip r:embed="rId5"/>
          <a:stretch/>
        </p:blipFill>
        <p:spPr>
          <a:xfrm>
            <a:off x="4032000" y="4916880"/>
            <a:ext cx="1080000" cy="1716120"/>
          </a:xfrm>
          <a:prstGeom prst="rect">
            <a:avLst/>
          </a:prstGeom>
          <a:ln w="0">
            <a:noFill/>
          </a:ln>
        </p:spPr>
      </p:pic>
      <p:pic>
        <p:nvPicPr>
          <p:cNvPr id="56" name="Obrázek 8" descr=""/>
          <p:cNvPicPr/>
          <p:nvPr/>
        </p:nvPicPr>
        <p:blipFill>
          <a:blip r:embed="rId6"/>
          <a:stretch/>
        </p:blipFill>
        <p:spPr>
          <a:xfrm>
            <a:off x="5734080" y="4780440"/>
            <a:ext cx="2414880" cy="1811160"/>
          </a:xfrm>
          <a:prstGeom prst="rect">
            <a:avLst/>
          </a:prstGeom>
          <a:ln w="0">
            <a:noFill/>
          </a:ln>
        </p:spPr>
      </p:pic>
      <p:pic>
        <p:nvPicPr>
          <p:cNvPr id="57" name="Obrázek 10" descr=""/>
          <p:cNvPicPr/>
          <p:nvPr/>
        </p:nvPicPr>
        <p:blipFill>
          <a:blip r:embed="rId7"/>
          <a:stretch/>
        </p:blipFill>
        <p:spPr>
          <a:xfrm>
            <a:off x="1036080" y="5437800"/>
            <a:ext cx="1419840" cy="1419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Video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Nezkreslená věda: Co je ropa? (12 minut)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https://www.youtube.com/watch?v=IoZXfAm6rF0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Plynné uhlovodíky: Methan CH</a:t>
            </a:r>
            <a:r>
              <a:rPr b="0" lang="cs-CZ" sz="3600" spc="-1" strike="noStrike" baseline="-25000">
                <a:solidFill>
                  <a:srgbClr val="000000"/>
                </a:solidFill>
                <a:latin typeface="Calibri"/>
              </a:rPr>
              <a:t>4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Methan CH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4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je bezbarvý plyn, hlavní součást zemního plynu a bioplynu.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Patří mezi alkany (uhlovodíky s jednoduchými vazbami)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 přírodě vzniká rozkladem celulózy (polysacharidu) jako bahenní plyn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Jeho směs se vzduchem je výbušná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Používá se k výrobě vodíku, acetylénu, chloroformu apod.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2" name="Obrázek 3" descr="methan.gif"/>
          <p:cNvPicPr/>
          <p:nvPr/>
        </p:nvPicPr>
        <p:blipFill>
          <a:blip r:embed="rId1"/>
          <a:stretch/>
        </p:blipFill>
        <p:spPr>
          <a:xfrm>
            <a:off x="1259640" y="4456080"/>
            <a:ext cx="1728000" cy="1847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Chloroform (derivát methanu)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Chloroform (trichlormethan) CHCl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3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Vzniká reakcí CH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4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+ 3 Cl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CHCl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+ 3 HCl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Bezbarvá, těkavá, nehořlavá kapalina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 nasládlým zápachem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Okolo roku 1900 se chloroform pou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žíval jako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inhalační anestetikum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5" name="Obrázek 3" descr=""/>
          <p:cNvPicPr/>
          <p:nvPr/>
        </p:nvPicPr>
        <p:blipFill>
          <a:blip r:embed="rId1"/>
          <a:stretch/>
        </p:blipFill>
        <p:spPr>
          <a:xfrm>
            <a:off x="5580000" y="1407600"/>
            <a:ext cx="2611080" cy="244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Alkoholy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Vznikají nahrazením jednoho či více vodíky hydroxylovou skupinou OH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Najděte vzorec methanolu, ethanolu, propanolu a butanolu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Od propanolu výše musíme rozlišovat lokalizaci hydroxylové skupiny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Vědecké kladivo (3 minuty): Jak funguje alkohol?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https://www.youtube.com/watch?v=wVjNeaCoJi0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8" name="Obrázek 3" descr="SkupinaHydroxylova.png"/>
          <p:cNvPicPr/>
          <p:nvPr/>
        </p:nvPicPr>
        <p:blipFill>
          <a:blip r:embed="rId2"/>
          <a:stretch/>
        </p:blipFill>
        <p:spPr>
          <a:xfrm>
            <a:off x="1835640" y="2997000"/>
            <a:ext cx="2673360" cy="1583640"/>
          </a:xfrm>
          <a:prstGeom prst="rect">
            <a:avLst/>
          </a:prstGeom>
          <a:ln w="0">
            <a:noFill/>
          </a:ln>
        </p:spPr>
      </p:pic>
      <p:pic>
        <p:nvPicPr>
          <p:cNvPr id="69" name="Obrázek 4" descr=""/>
          <p:cNvPicPr/>
          <p:nvPr/>
        </p:nvPicPr>
        <p:blipFill>
          <a:blip r:embed="rId3"/>
          <a:stretch/>
        </p:blipFill>
        <p:spPr>
          <a:xfrm>
            <a:off x="4953600" y="2997000"/>
            <a:ext cx="3288600" cy="1845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Aldehydy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Dva vodíky jsou nahrazeny jedním (dvojvazným) kyslíkem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Na konci řetězce je aldehydická skupina –CHO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Acetaldehyd (ethylaldehyd) způsobuje kocovinu: Vědecké kladivo (4 minuty)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https://www.youtube.com/watch?v=hNTh2CXAlqM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2" name="Obrázek 3" descr="SkupinaAldehydova.png"/>
          <p:cNvPicPr/>
          <p:nvPr/>
        </p:nvPicPr>
        <p:blipFill>
          <a:blip r:embed="rId2"/>
          <a:stretch/>
        </p:blipFill>
        <p:spPr>
          <a:xfrm>
            <a:off x="4356000" y="2853000"/>
            <a:ext cx="2160000" cy="2032200"/>
          </a:xfrm>
          <a:prstGeom prst="rect">
            <a:avLst/>
          </a:prstGeom>
          <a:ln w="0">
            <a:noFill/>
          </a:ln>
        </p:spPr>
      </p:pic>
      <p:pic>
        <p:nvPicPr>
          <p:cNvPr id="73" name="Obrázek 5" descr="acetaldehyd.png"/>
          <p:cNvPicPr/>
          <p:nvPr/>
        </p:nvPicPr>
        <p:blipFill>
          <a:blip r:embed="rId3"/>
          <a:stretch/>
        </p:blipFill>
        <p:spPr>
          <a:xfrm>
            <a:off x="6708960" y="4885560"/>
            <a:ext cx="1717560" cy="1468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Application>LibreOffice/7.0.1.2$Windows_X86_64 LibreOffice_project/7cbcfc562f6eb6708b5ff7d7397325de9e764452</Application>
  <Words>2732</Words>
  <Paragraphs>484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2016-11-01T09:45:36Z</dcterms:created>
  <dc:creator>user</dc:creator>
  <dc:description/>
  <dc:language>cs-CZ</dc:language>
  <cp:lastModifiedBy/>
  <dcterms:modified xsi:type="dcterms:W3CDTF">2020-11-10T19:42:55Z</dcterms:modified>
  <cp:revision>63</cp:revision>
  <dc:subject/>
  <dc:title>Organická chemie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87</vt:i4>
  </property>
</Properties>
</file>