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7" r:id="rId8"/>
    <p:sldId id="278" r:id="rId9"/>
    <p:sldId id="279" r:id="rId10"/>
    <p:sldId id="280" r:id="rId11"/>
    <p:sldId id="281" r:id="rId12"/>
    <p:sldId id="257" r:id="rId13"/>
    <p:sldId id="258" r:id="rId14"/>
    <p:sldId id="283" r:id="rId15"/>
    <p:sldId id="284" r:id="rId16"/>
    <p:sldId id="285" r:id="rId17"/>
    <p:sldId id="282" r:id="rId18"/>
    <p:sldId id="286" r:id="rId19"/>
    <p:sldId id="287" r:id="rId20"/>
    <p:sldId id="265" r:id="rId21"/>
    <p:sldId id="288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4064-D461-47B2-93AE-058518C726FA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985CF8-0539-4F37-8B41-CD20194057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4064-D461-47B2-93AE-058518C726FA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5CF8-0539-4F37-8B41-CD20194057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4064-D461-47B2-93AE-058518C726FA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5CF8-0539-4F37-8B41-CD20194057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4064-D461-47B2-93AE-058518C726FA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985CF8-0539-4F37-8B41-CD20194057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4064-D461-47B2-93AE-058518C726FA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5CF8-0539-4F37-8B41-CD20194057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4064-D461-47B2-93AE-058518C726FA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5CF8-0539-4F37-8B41-CD20194057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4064-D461-47B2-93AE-058518C726FA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985CF8-0539-4F37-8B41-CD20194057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4064-D461-47B2-93AE-058518C726FA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5CF8-0539-4F37-8B41-CD20194057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4064-D461-47B2-93AE-058518C726FA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5CF8-0539-4F37-8B41-CD20194057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4064-D461-47B2-93AE-058518C726FA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5CF8-0539-4F37-8B41-CD20194057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4064-D461-47B2-93AE-058518C726FA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5CF8-0539-4F37-8B41-CD20194057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D04064-D461-47B2-93AE-058518C726FA}" type="datetimeFigureOut">
              <a:rPr lang="cs-CZ" smtClean="0"/>
              <a:pPr/>
              <a:t>23.9.2016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985CF8-0539-4F37-8B41-CD20194057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zpravy.idnes.cz/karel-IV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tecvlasti.eu/" TargetMode="External"/><Relationship Id="rId2" Type="http://schemas.openxmlformats.org/officeDocument/2006/relationships/hyperlink" Target="http://www.panovnici.cz/karel-i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arlovapraha.cz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hapel_of_Karlshtein_12.JPG" TargetMode="External"/><Relationship Id="rId13" Type="http://schemas.openxmlformats.org/officeDocument/2006/relationships/hyperlink" Target="http://creativecommons.org/licenses/by/3.0" TargetMode="External"/><Relationship Id="rId3" Type="http://schemas.openxmlformats.org/officeDocument/2006/relationships/hyperlink" Target="https://www.flickr.com/photos/cezaryborysiuk/25408166780" TargetMode="External"/><Relationship Id="rId7" Type="http://schemas.openxmlformats.org/officeDocument/2006/relationships/hyperlink" Target="http://creativecommons.org/licenses/by-sa/4.0" TargetMode="External"/><Relationship Id="rId12" Type="http://schemas.openxmlformats.org/officeDocument/2006/relationships/hyperlink" Target="https://pixabay.com/en/purple-grapes-vineyard-napa-valley-553464" TargetMode="External"/><Relationship Id="rId2" Type="http://schemas.openxmlformats.org/officeDocument/2006/relationships/hyperlink" Target="https://creativecommons.org/licenses/by/3.0/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tir_na_nog/397730281" TargetMode="External"/><Relationship Id="rId11" Type="http://schemas.openxmlformats.org/officeDocument/2006/relationships/hyperlink" Target="https://commons.wikimedia.org/wiki/File:Goldene-bulle_1c-480x475.jpg" TargetMode="External"/><Relationship Id="rId5" Type="http://schemas.openxmlformats.org/officeDocument/2006/relationships/hyperlink" Target="http://creativecommons.org/licenses/by-sa/4.0/deed.cs" TargetMode="External"/><Relationship Id="rId15" Type="http://schemas.openxmlformats.org/officeDocument/2006/relationships/hyperlink" Target="https://commons.wikimedia.org/wiki/File:Czech_crown_jewels.jpg" TargetMode="External"/><Relationship Id="rId10" Type="http://schemas.openxmlformats.org/officeDocument/2006/relationships/hyperlink" Target="http://creativecommons.org/licenses/by-sa/3.0/" TargetMode="External"/><Relationship Id="rId4" Type="http://schemas.openxmlformats.org/officeDocument/2006/relationships/hyperlink" Target="https://commons.wikimedia.org/wiki/File:Charles-University-symbol-4.png" TargetMode="External"/><Relationship Id="rId9" Type="http://schemas.openxmlformats.org/officeDocument/2006/relationships/hyperlink" Target="https://pixabay.com/en/castle-karlstejn-charles-czech-1096069" TargetMode="External"/><Relationship Id="rId14" Type="http://schemas.openxmlformats.org/officeDocument/2006/relationships/hyperlink" Target="https://commons.wikimedia.org/wiki/File:Kralovny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KAREL IV.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-55915" y="5790157"/>
            <a:ext cx="929453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cs-CZ" sz="1500" i="1" dirty="0"/>
              <a:t>Autorem materiálu a všech jeho částí, není-li uvedeno jinak, je Ing. Tomáš </a:t>
            </a:r>
            <a:r>
              <a:rPr lang="cs-CZ" sz="1500" i="1" dirty="0" smtClean="0"/>
              <a:t>Koukolík.</a:t>
            </a:r>
            <a:endParaRPr lang="cs-CZ" sz="1500" dirty="0"/>
          </a:p>
          <a:p>
            <a:pPr algn="ctr" hangingPunct="0"/>
            <a:r>
              <a:rPr lang="cs-CZ" sz="1500" i="1" dirty="0" smtClean="0"/>
              <a:t>Dostupné </a:t>
            </a:r>
            <a:r>
              <a:rPr lang="cs-CZ" sz="1500" i="1" dirty="0"/>
              <a:t>z Metodického portálu www.rvp.cz, ISSN: </a:t>
            </a:r>
            <a:r>
              <a:rPr lang="cs-CZ" sz="1500" i="1" dirty="0" smtClean="0"/>
              <a:t>1802-4785. </a:t>
            </a:r>
            <a:br>
              <a:rPr lang="cs-CZ" sz="1500" i="1" dirty="0" smtClean="0"/>
            </a:br>
            <a:r>
              <a:rPr lang="cs-CZ" sz="1500" i="1" dirty="0" smtClean="0"/>
              <a:t>Provozuje </a:t>
            </a:r>
            <a:r>
              <a:rPr lang="cs-CZ" sz="1500" i="1" dirty="0"/>
              <a:t>Národní ústav </a:t>
            </a:r>
            <a:r>
              <a:rPr lang="cs-CZ" sz="1500" i="1" dirty="0" smtClean="0"/>
              <a:t>pro</a:t>
            </a:r>
            <a:br>
              <a:rPr lang="cs-CZ" sz="1500" i="1" dirty="0" smtClean="0"/>
            </a:br>
            <a:r>
              <a:rPr lang="cs-CZ" sz="1500" i="1" dirty="0" smtClean="0"/>
              <a:t>vzdělávání, školské </a:t>
            </a:r>
            <a:r>
              <a:rPr lang="cs-CZ" sz="1500" i="1" dirty="0"/>
              <a:t>poradenské zařízení a zařízení pro další vzdělávání pedagogických pracovníků (NÚV).</a:t>
            </a:r>
            <a:endParaRPr lang="cs-CZ" sz="1500" dirty="0"/>
          </a:p>
          <a:p>
            <a:pPr algn="ctr"/>
            <a:endParaRPr lang="cs-CZ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2348880"/>
            <a:ext cx="4191000" cy="2908920"/>
          </a:xfrm>
        </p:spPr>
        <p:txBody>
          <a:bodyPr/>
          <a:lstStyle/>
          <a:p>
            <a:r>
              <a:rPr lang="cs-CZ" dirty="0" smtClean="0"/>
              <a:t>Zasadil se o osázení slunečných svahů okolo Prahy </a:t>
            </a:r>
            <a:r>
              <a:rPr lang="cs-CZ" dirty="0" smtClean="0"/>
              <a:t>vinicemi.</a:t>
            </a:r>
            <a:endParaRPr lang="cs-CZ" dirty="0" smtClean="0"/>
          </a:p>
          <a:p>
            <a:r>
              <a:rPr lang="cs-CZ" dirty="0" smtClean="0"/>
              <a:t>Do rybníků nechal osadit nové druhy </a:t>
            </a:r>
            <a:r>
              <a:rPr lang="cs-CZ" dirty="0" smtClean="0"/>
              <a:t>ryb.</a:t>
            </a:r>
            <a:endParaRPr lang="cs-CZ" dirty="0" smtClean="0"/>
          </a:p>
          <a:p>
            <a:r>
              <a:rPr lang="cs-CZ" dirty="0" smtClean="0"/>
              <a:t>Podporoval </a:t>
            </a:r>
            <a:r>
              <a:rPr lang="cs-CZ" dirty="0" smtClean="0"/>
              <a:t>obchod.</a:t>
            </a:r>
            <a:endParaRPr lang="cs-CZ" dirty="0"/>
          </a:p>
        </p:txBody>
      </p:sp>
      <p:pic>
        <p:nvPicPr>
          <p:cNvPr id="7" name="Zástupný symbol pro obsah 6" descr="purple-grapes-553464_960_7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204864"/>
            <a:ext cx="4699992" cy="3133328"/>
          </a:xfrm>
        </p:spPr>
      </p:pic>
      <p:sp>
        <p:nvSpPr>
          <p:cNvPr id="8" name="TextovéPole 7"/>
          <p:cNvSpPr txBox="1"/>
          <p:nvPr/>
        </p:nvSpPr>
        <p:spPr>
          <a:xfrm>
            <a:off x="6012160" y="5445224"/>
            <a:ext cx="112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Vinice</a:t>
            </a:r>
            <a:r>
              <a:rPr lang="en-US" dirty="0" smtClean="0"/>
              <a:t> [7]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10600" cy="882650"/>
          </a:xfrm>
        </p:spPr>
        <p:txBody>
          <a:bodyPr/>
          <a:lstStyle/>
          <a:p>
            <a:r>
              <a:rPr lang="cs-CZ" dirty="0" smtClean="0"/>
              <a:t>Byl ale také … 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4290556" cy="639762"/>
          </a:xfrm>
        </p:spPr>
        <p:txBody>
          <a:bodyPr/>
          <a:lstStyle/>
          <a:p>
            <a:r>
              <a:rPr lang="cs-CZ" dirty="0" smtClean="0"/>
              <a:t>Diplomat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644008" y="1196752"/>
            <a:ext cx="4292241" cy="639762"/>
          </a:xfrm>
        </p:spPr>
        <p:txBody>
          <a:bodyPr/>
          <a:lstStyle/>
          <a:p>
            <a:r>
              <a:rPr lang="cs-CZ" dirty="0" smtClean="0"/>
              <a:t>cestovatel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251520" y="1628800"/>
            <a:ext cx="4290556" cy="4301803"/>
          </a:xfrm>
        </p:spPr>
        <p:txBody>
          <a:bodyPr/>
          <a:lstStyle/>
          <a:p>
            <a:r>
              <a:rPr lang="cs-CZ" dirty="0" smtClean="0"/>
              <a:t>Dával přednost diplomatickému řešení sporů před vedením </a:t>
            </a:r>
            <a:r>
              <a:rPr lang="cs-CZ" dirty="0" smtClean="0"/>
              <a:t>válek.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4008" y="1628800"/>
            <a:ext cx="4288536" cy="4301803"/>
          </a:xfrm>
        </p:spPr>
        <p:txBody>
          <a:bodyPr/>
          <a:lstStyle/>
          <a:p>
            <a:r>
              <a:rPr lang="cs-CZ" dirty="0" smtClean="0"/>
              <a:t>Často i s celým svým dvorem cestoval do nejrůznějších koutů Evropy, kde po sobě vždy zanechal svou </a:t>
            </a:r>
            <a:r>
              <a:rPr lang="cs-CZ" dirty="0" smtClean="0"/>
              <a:t>stopu.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 Karla IV. 		1/6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Narozen 14. května 1316 matce </a:t>
            </a:r>
            <a:r>
              <a:rPr lang="cs-CZ" b="1" dirty="0" smtClean="0"/>
              <a:t>Elišce Přemyslovně </a:t>
            </a:r>
            <a:r>
              <a:rPr lang="cs-CZ" dirty="0" smtClean="0"/>
              <a:t>a otci </a:t>
            </a:r>
            <a:r>
              <a:rPr lang="cs-CZ" b="1" dirty="0" smtClean="0"/>
              <a:t>Janu </a:t>
            </a:r>
            <a:r>
              <a:rPr lang="cs-CZ" b="1" dirty="0" smtClean="0"/>
              <a:t>Lucemburskému</a:t>
            </a:r>
            <a:r>
              <a:rPr lang="cs-CZ" dirty="0" smtClean="0"/>
              <a:t>. </a:t>
            </a:r>
            <a:endParaRPr lang="cs-CZ" dirty="0" smtClean="0"/>
          </a:p>
          <a:p>
            <a:r>
              <a:rPr lang="cs-CZ" dirty="0" smtClean="0"/>
              <a:t>Pocházel tedy </a:t>
            </a:r>
            <a:r>
              <a:rPr lang="cs-CZ" b="1" dirty="0" smtClean="0"/>
              <a:t>z rodu </a:t>
            </a:r>
            <a:r>
              <a:rPr lang="cs-CZ" b="1" dirty="0" smtClean="0"/>
              <a:t>Lucemburků</a:t>
            </a:r>
            <a:r>
              <a:rPr lang="cs-CZ" dirty="0" smtClean="0"/>
              <a:t>.</a:t>
            </a:r>
            <a:endParaRPr lang="cs-CZ" dirty="0" smtClean="0"/>
          </a:p>
          <a:p>
            <a:r>
              <a:rPr lang="cs-CZ" dirty="0" smtClean="0"/>
              <a:t>Původně se jmenoval </a:t>
            </a:r>
            <a:r>
              <a:rPr lang="cs-CZ" b="1" dirty="0" smtClean="0"/>
              <a:t>Václav</a:t>
            </a:r>
            <a:r>
              <a:rPr lang="cs-CZ" dirty="0" smtClean="0"/>
              <a:t>.</a:t>
            </a:r>
            <a:endParaRPr lang="cs-CZ" dirty="0" smtClean="0"/>
          </a:p>
          <a:p>
            <a:r>
              <a:rPr lang="cs-CZ" dirty="0" smtClean="0"/>
              <a:t>Jeho otec se bál, že chtějí mladého Václava dosadit na trůn, a proto ho roku 1319 násilně odebral matce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smtClean="0"/>
              <a:t>uvěznil na hradech Loket a </a:t>
            </a:r>
            <a:r>
              <a:rPr lang="cs-CZ" dirty="0" smtClean="0"/>
              <a:t>Křivoklát.</a:t>
            </a:r>
            <a:endParaRPr lang="cs-CZ" dirty="0" smtClean="0"/>
          </a:p>
          <a:p>
            <a:r>
              <a:rPr lang="cs-CZ" dirty="0" smtClean="0"/>
              <a:t>Roku 1323 byl povolán do Paříže ke svému strýci </a:t>
            </a:r>
            <a:r>
              <a:rPr lang="cs-CZ" b="1" dirty="0" smtClean="0"/>
              <a:t>Karlu IV. Sličnému </a:t>
            </a:r>
            <a:r>
              <a:rPr lang="cs-CZ" dirty="0" smtClean="0"/>
              <a:t>(</a:t>
            </a:r>
            <a:r>
              <a:rPr lang="cs-CZ" b="1" dirty="0" smtClean="0"/>
              <a:t>francouzský</a:t>
            </a:r>
            <a:r>
              <a:rPr lang="cs-CZ" dirty="0" smtClean="0"/>
              <a:t> král), od kterého přijal jméno </a:t>
            </a:r>
            <a:r>
              <a:rPr lang="cs-CZ" b="1" dirty="0" smtClean="0"/>
              <a:t>Karel</a:t>
            </a:r>
            <a:r>
              <a:rPr lang="cs-CZ" dirty="0" smtClean="0"/>
              <a:t>.</a:t>
            </a:r>
            <a:endParaRPr lang="cs-CZ" dirty="0" smtClean="0"/>
          </a:p>
          <a:p>
            <a:r>
              <a:rPr lang="cs-CZ" dirty="0" smtClean="0"/>
              <a:t>Zde byl Karel IV. vzdělán a </a:t>
            </a:r>
            <a:r>
              <a:rPr lang="cs-CZ" dirty="0" smtClean="0"/>
              <a:t>vychován.</a:t>
            </a: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 Karla IV. 		2/6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Karel IV. měl celkem </a:t>
            </a:r>
            <a:r>
              <a:rPr lang="cs-CZ" b="1" dirty="0" smtClean="0"/>
              <a:t>4 manželky </a:t>
            </a:r>
            <a:r>
              <a:rPr lang="cs-CZ" dirty="0" smtClean="0"/>
              <a:t>a 11 dětí: </a:t>
            </a:r>
          </a:p>
          <a:p>
            <a:r>
              <a:rPr lang="cs-CZ" dirty="0" smtClean="0"/>
              <a:t>Blanka z </a:t>
            </a:r>
            <a:r>
              <a:rPr lang="cs-CZ" dirty="0" err="1" smtClean="0"/>
              <a:t>Valois</a:t>
            </a:r>
            <a:r>
              <a:rPr lang="cs-CZ" dirty="0" smtClean="0"/>
              <a:t> (sňatek roku 1323</a:t>
            </a:r>
            <a:r>
              <a:rPr lang="cs-CZ" dirty="0" smtClean="0"/>
              <a:t>);</a:t>
            </a:r>
            <a:endParaRPr lang="cs-CZ" dirty="0" smtClean="0"/>
          </a:p>
          <a:p>
            <a:r>
              <a:rPr lang="cs-CZ" dirty="0" smtClean="0"/>
              <a:t>Anna Falcká (sňatek roku 1349</a:t>
            </a:r>
            <a:r>
              <a:rPr lang="cs-CZ" dirty="0" smtClean="0"/>
              <a:t>);</a:t>
            </a:r>
            <a:endParaRPr lang="cs-CZ" dirty="0" smtClean="0"/>
          </a:p>
          <a:p>
            <a:r>
              <a:rPr lang="cs-CZ" b="1" dirty="0" smtClean="0"/>
              <a:t>Anna Svídnická </a:t>
            </a:r>
            <a:r>
              <a:rPr lang="cs-CZ" dirty="0" smtClean="0"/>
              <a:t>(sňatek roku 1353</a:t>
            </a:r>
            <a:r>
              <a:rPr lang="cs-CZ" dirty="0" smtClean="0"/>
              <a:t>);</a:t>
            </a:r>
            <a:endParaRPr lang="cs-CZ" dirty="0" smtClean="0"/>
          </a:p>
          <a:p>
            <a:pPr lvl="1"/>
            <a:r>
              <a:rPr lang="cs-CZ" dirty="0" smtClean="0"/>
              <a:t>Roku 1361 se Karlovi IV. a Anně Svídnické narodil syn Václav, budoucí český král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smtClean="0"/>
              <a:t>následník Karla IV. – </a:t>
            </a:r>
            <a:r>
              <a:rPr lang="cs-CZ" b="1" dirty="0" smtClean="0"/>
              <a:t>Václav IV</a:t>
            </a:r>
            <a:r>
              <a:rPr lang="cs-CZ" dirty="0" smtClean="0"/>
              <a:t>.;</a:t>
            </a:r>
            <a:endParaRPr lang="cs-CZ" dirty="0" smtClean="0"/>
          </a:p>
          <a:p>
            <a:r>
              <a:rPr lang="cs-CZ" dirty="0" smtClean="0"/>
              <a:t>Alžběta Pomořanská (sňatek roku 1363</a:t>
            </a:r>
            <a:r>
              <a:rPr lang="cs-CZ" dirty="0" smtClean="0"/>
              <a:t>).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 Karla IV. 		3/6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Roku 1333 překročil Karel IV. hranice českého království, které bylo tou dobou </a:t>
            </a:r>
            <a:r>
              <a:rPr lang="cs-CZ" dirty="0" smtClean="0"/>
              <a:t>zpustošené. </a:t>
            </a:r>
            <a:endParaRPr lang="cs-CZ" dirty="0" smtClean="0"/>
          </a:p>
          <a:p>
            <a:r>
              <a:rPr lang="cs-CZ" dirty="0" smtClean="0"/>
              <a:t>Téhož roku dorazil do Prahy, kterou si ihned zamiloval a vytvořil z ní postupem času skvostnou evropskou </a:t>
            </a:r>
            <a:r>
              <a:rPr lang="cs-CZ" dirty="0" smtClean="0"/>
              <a:t>metropoli.</a:t>
            </a:r>
            <a:endParaRPr lang="cs-CZ" dirty="0" smtClean="0"/>
          </a:p>
          <a:p>
            <a:r>
              <a:rPr lang="cs-CZ" dirty="0" smtClean="0"/>
              <a:t>Karel IV. ale po příjezdu do Čech neměl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 </a:t>
            </a:r>
            <a:r>
              <a:rPr lang="cs-CZ" dirty="0" smtClean="0"/>
              <a:t>počátku žádnou moc a byl závislý na </a:t>
            </a:r>
            <a:r>
              <a:rPr lang="cs-CZ" dirty="0" smtClean="0"/>
              <a:t>šlechtě.</a:t>
            </a:r>
            <a:endParaRPr lang="cs-CZ" dirty="0" smtClean="0"/>
          </a:p>
          <a:p>
            <a:r>
              <a:rPr lang="cs-CZ" dirty="0" smtClean="0"/>
              <a:t>Karlův otec Jan Lucemburský ukotvil Karlovu moc a udělil mu titul markraběte moravského, čímž začalo v českém státě lucemburské dvojvládí otce a </a:t>
            </a:r>
            <a:r>
              <a:rPr lang="cs-CZ" dirty="0" smtClean="0"/>
              <a:t>syna.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 Karla IV. 		4/6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04056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Svou moc dále upevňoval vykupováním královských hradů ze zástavy (Křivoklát, </a:t>
            </a:r>
            <a:r>
              <a:rPr lang="cs-CZ" dirty="0" err="1" smtClean="0"/>
              <a:t>Týřov</a:t>
            </a:r>
            <a:r>
              <a:rPr lang="cs-CZ" dirty="0" smtClean="0"/>
              <a:t>, Veveří …) nebo přidělováním rozsáhlých privilegií a </a:t>
            </a:r>
            <a:r>
              <a:rPr lang="cs-CZ" dirty="0" smtClean="0"/>
              <a:t>imunity.</a:t>
            </a:r>
            <a:endParaRPr lang="cs-CZ" dirty="0" smtClean="0"/>
          </a:p>
          <a:p>
            <a:r>
              <a:rPr lang="cs-CZ" dirty="0" smtClean="0"/>
              <a:t>I přes počáteční spory s otcem však sám král Jan oznámil, že </a:t>
            </a:r>
            <a:r>
              <a:rPr lang="cs-CZ" b="1" dirty="0" smtClean="0"/>
              <a:t>dědicem</a:t>
            </a:r>
            <a:r>
              <a:rPr lang="cs-CZ" dirty="0" smtClean="0"/>
              <a:t> bude právě Karel a po jeho smrti nastoupí na </a:t>
            </a:r>
            <a:r>
              <a:rPr lang="cs-CZ" dirty="0" smtClean="0"/>
              <a:t>trůn.</a:t>
            </a:r>
            <a:endParaRPr lang="cs-CZ" dirty="0" smtClean="0"/>
          </a:p>
          <a:p>
            <a:r>
              <a:rPr lang="cs-CZ" dirty="0" smtClean="0"/>
              <a:t>Dvojnásobným králem českým a římskoněmeckým se stal poté, co jeho otec padl v bitvě u Kresčaku, ve které sám </a:t>
            </a:r>
            <a:r>
              <a:rPr lang="cs-CZ" dirty="0" smtClean="0"/>
              <a:t>bojoval.</a:t>
            </a:r>
            <a:endParaRPr lang="cs-CZ" dirty="0" smtClean="0"/>
          </a:p>
          <a:p>
            <a:r>
              <a:rPr lang="cs-CZ" dirty="0" smtClean="0"/>
              <a:t>Karlův dvorní kronikář Beneš Krabice z </a:t>
            </a:r>
            <a:r>
              <a:rPr lang="cs-CZ" dirty="0" err="1" smtClean="0"/>
              <a:t>Weitmile</a:t>
            </a:r>
            <a:r>
              <a:rPr lang="cs-CZ" dirty="0" smtClean="0"/>
              <a:t> popisuje účast Karla IV. v bitvě takto:</a:t>
            </a:r>
          </a:p>
          <a:p>
            <a:pPr lvl="1"/>
            <a:r>
              <a:rPr lang="cs-CZ" sz="2600" dirty="0" smtClean="0"/>
              <a:t> „Když pak ostatní šlechtici viděli, že král Jan v bitvě padl a zahynul, aby neztratili oba panovníky, vyvedli jeho syna, pana </a:t>
            </a:r>
            <a:r>
              <a:rPr lang="cs-CZ" sz="2600" dirty="0" err="1" smtClean="0"/>
              <a:t>zvolence</a:t>
            </a:r>
            <a:r>
              <a:rPr lang="cs-CZ" sz="2600" dirty="0" smtClean="0"/>
              <a:t> Karla, jenž tam nablízku udatně bojoval a byl již poraněn střelami nepřátel, přes jeho odpor a proti jeho vůli z této bitvy a zavedli ho na bezpečné místo.“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 Karla IV. 		5/6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8457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1346 byl poté v </a:t>
            </a:r>
            <a:r>
              <a:rPr lang="cs-CZ" b="1" dirty="0" err="1" smtClean="0"/>
              <a:t>Rhensu</a:t>
            </a:r>
            <a:r>
              <a:rPr lang="cs-CZ" dirty="0" smtClean="0"/>
              <a:t> zvolen římskoněmeckým králem a korunován byl v </a:t>
            </a:r>
            <a:r>
              <a:rPr lang="cs-CZ" b="1" dirty="0" smtClean="0"/>
              <a:t>Bonnu</a:t>
            </a:r>
            <a:r>
              <a:rPr lang="cs-CZ" dirty="0" smtClean="0"/>
              <a:t> téhož </a:t>
            </a:r>
            <a:r>
              <a:rPr lang="cs-CZ" dirty="0" smtClean="0"/>
              <a:t>roku.</a:t>
            </a:r>
            <a:endParaRPr lang="cs-CZ" dirty="0" smtClean="0"/>
          </a:p>
          <a:p>
            <a:r>
              <a:rPr lang="cs-CZ" dirty="0" smtClean="0"/>
              <a:t>Ne celá říše však Karla IV. jako nového krále </a:t>
            </a:r>
            <a:r>
              <a:rPr lang="cs-CZ" dirty="0" smtClean="0"/>
              <a:t>uznala.</a:t>
            </a:r>
            <a:endParaRPr lang="cs-CZ" dirty="0" smtClean="0"/>
          </a:p>
          <a:p>
            <a:r>
              <a:rPr lang="cs-CZ" dirty="0" smtClean="0"/>
              <a:t>Karel musel o svůj trůn nadále bojovat a znovuzvolení a korunovace se dočkal až v roce </a:t>
            </a:r>
            <a:r>
              <a:rPr lang="cs-CZ" dirty="0" smtClean="0"/>
              <a:t>1349.</a:t>
            </a:r>
            <a:endParaRPr lang="cs-CZ" dirty="0" smtClean="0"/>
          </a:p>
          <a:p>
            <a:r>
              <a:rPr lang="cs-CZ" dirty="0" smtClean="0"/>
              <a:t>1347 byl Karel IV. korunován na českého </a:t>
            </a:r>
            <a:r>
              <a:rPr lang="cs-CZ" dirty="0" smtClean="0"/>
              <a:t>krále. </a:t>
            </a:r>
            <a:endParaRPr lang="cs-CZ" dirty="0" smtClean="0"/>
          </a:p>
          <a:p>
            <a:r>
              <a:rPr lang="cs-CZ" dirty="0" smtClean="0"/>
              <a:t>1355 byl Karel IV. korunován na </a:t>
            </a:r>
            <a:r>
              <a:rPr lang="cs-CZ" b="1" dirty="0" smtClean="0"/>
              <a:t>císaře</a:t>
            </a:r>
            <a:r>
              <a:rPr lang="cs-CZ" dirty="0" smtClean="0"/>
              <a:t> Svaté říše římské </a:t>
            </a:r>
            <a:r>
              <a:rPr lang="cs-CZ" b="1" dirty="0" smtClean="0"/>
              <a:t>v italském </a:t>
            </a:r>
            <a:r>
              <a:rPr lang="cs-CZ" b="1" dirty="0" smtClean="0"/>
              <a:t>Římě</a:t>
            </a:r>
            <a:r>
              <a:rPr lang="cs-CZ" dirty="0" smtClean="0"/>
              <a:t>.</a:t>
            </a:r>
            <a:endParaRPr lang="cs-CZ" dirty="0" smtClean="0"/>
          </a:p>
          <a:p>
            <a:pPr lvl="1"/>
            <a:r>
              <a:rPr lang="cs-CZ" dirty="0" smtClean="0"/>
              <a:t>Poprvé v českých dějinách se stal český panovník </a:t>
            </a:r>
            <a:r>
              <a:rPr lang="cs-CZ" dirty="0" smtClean="0"/>
              <a:t>císařem.</a:t>
            </a:r>
            <a:endParaRPr lang="cs-CZ" dirty="0" smtClean="0"/>
          </a:p>
          <a:p>
            <a:pPr lvl="1"/>
            <a:r>
              <a:rPr lang="cs-CZ" dirty="0" smtClean="0"/>
              <a:t>Z pozice císaře poté mohl ovlivňovat postavení Českého </a:t>
            </a:r>
            <a:r>
              <a:rPr lang="cs-CZ" dirty="0" smtClean="0"/>
              <a:t>království.</a:t>
            </a:r>
            <a:endParaRPr lang="cs-CZ" dirty="0" smtClean="0"/>
          </a:p>
          <a:p>
            <a:r>
              <a:rPr lang="cs-CZ" dirty="0" smtClean="0"/>
              <a:t>1348–1349 </a:t>
            </a:r>
            <a:r>
              <a:rPr lang="cs-CZ" dirty="0" smtClean="0"/>
              <a:t>zasáhla Evropu ničivá pandemie moru, která získala označení </a:t>
            </a:r>
            <a:r>
              <a:rPr lang="cs-CZ" b="1" dirty="0" smtClean="0"/>
              <a:t>černá </a:t>
            </a:r>
            <a:r>
              <a:rPr lang="cs-CZ" b="1" dirty="0" smtClean="0"/>
              <a:t>smrt.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 Karla IV. 		6/6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1378 Karel IV. umírá na zápal plic ve věku </a:t>
            </a:r>
            <a:r>
              <a:rPr lang="cs-CZ" b="1" dirty="0" smtClean="0"/>
              <a:t>62</a:t>
            </a:r>
            <a:r>
              <a:rPr lang="cs-CZ" dirty="0" smtClean="0"/>
              <a:t> </a:t>
            </a:r>
            <a:r>
              <a:rPr lang="cs-CZ" dirty="0" smtClean="0"/>
              <a:t>let.</a:t>
            </a:r>
            <a:endParaRPr lang="cs-CZ" dirty="0" smtClean="0"/>
          </a:p>
          <a:p>
            <a:r>
              <a:rPr lang="cs-CZ" dirty="0" smtClean="0"/>
              <a:t>Prosinec 1378 je císař Karel IV. poprvé nazván </a:t>
            </a:r>
            <a:r>
              <a:rPr lang="cs-CZ" b="1" dirty="0" smtClean="0"/>
              <a:t>Otcem </a:t>
            </a:r>
            <a:r>
              <a:rPr lang="cs-CZ" b="1" dirty="0" smtClean="0"/>
              <a:t>vlasti</a:t>
            </a:r>
            <a:r>
              <a:rPr lang="cs-CZ" dirty="0" smtClean="0"/>
              <a:t>.</a:t>
            </a:r>
            <a:r>
              <a:rPr lang="cs-CZ" b="1" dirty="0" smtClean="0"/>
              <a:t> </a:t>
            </a:r>
            <a:endParaRPr lang="cs-CZ" b="1" dirty="0" smtClean="0"/>
          </a:p>
          <a:p>
            <a:r>
              <a:rPr lang="cs-CZ" dirty="0" smtClean="0"/>
              <a:t>Karel IV. je pochován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 smtClean="0"/>
              <a:t>královské hrobce chrámu sv. Víta na Pražském </a:t>
            </a:r>
            <a:r>
              <a:rPr lang="cs-CZ" dirty="0" smtClean="0"/>
              <a:t>hradu.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16016" y="5589240"/>
            <a:ext cx="392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Hrobka</a:t>
            </a:r>
            <a:r>
              <a:rPr lang="en-US" dirty="0" smtClean="0"/>
              <a:t> </a:t>
            </a:r>
            <a:r>
              <a:rPr lang="cs-CZ" dirty="0" smtClean="0"/>
              <a:t>Karla IV</a:t>
            </a:r>
            <a:r>
              <a:rPr lang="en-US" dirty="0" smtClean="0"/>
              <a:t>. </a:t>
            </a: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man</a:t>
            </a:r>
            <a:r>
              <a:rPr lang="cs-CZ" dirty="0" smtClean="0"/>
              <a:t>želek </a:t>
            </a:r>
            <a:r>
              <a:rPr lang="en-US" dirty="0" smtClean="0"/>
              <a:t>[</a:t>
            </a:r>
            <a:r>
              <a:rPr lang="cs-CZ" dirty="0" smtClean="0"/>
              <a:t>8</a:t>
            </a:r>
            <a:r>
              <a:rPr lang="en-US" dirty="0" smtClean="0"/>
              <a:t>]</a:t>
            </a:r>
            <a:endParaRPr lang="cs-CZ" dirty="0"/>
          </a:p>
        </p:txBody>
      </p:sp>
      <p:pic>
        <p:nvPicPr>
          <p:cNvPr id="9" name="Zástupný symbol pro obsah 8" descr="Kralovn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916832"/>
            <a:ext cx="4343400" cy="36593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Korunovační klenoty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Karel IV. nechal ke své korunovaci zhotovit také jeden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 </a:t>
            </a:r>
            <a:r>
              <a:rPr lang="cs-CZ" dirty="0" smtClean="0"/>
              <a:t>korunovačních klenotů – zlatou </a:t>
            </a:r>
            <a:r>
              <a:rPr lang="cs-CZ" dirty="0" smtClean="0"/>
              <a:t>korunu.</a:t>
            </a:r>
            <a:endParaRPr lang="cs-CZ" dirty="0" smtClean="0"/>
          </a:p>
          <a:p>
            <a:r>
              <a:rPr lang="cs-CZ" dirty="0" smtClean="0"/>
              <a:t>Tu poté věnoval patronovi české země sv. </a:t>
            </a:r>
            <a:r>
              <a:rPr lang="cs-CZ" dirty="0" smtClean="0"/>
              <a:t>Václavovi.</a:t>
            </a:r>
            <a:endParaRPr lang="cs-CZ" dirty="0" smtClean="0"/>
          </a:p>
          <a:p>
            <a:r>
              <a:rPr lang="cs-CZ" dirty="0" smtClean="0"/>
              <a:t>Odtud získala svůj název Svatováclavská </a:t>
            </a:r>
            <a:r>
              <a:rPr lang="cs-CZ" dirty="0" smtClean="0"/>
              <a:t>koruna.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44008" y="515719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České korunovační klenoty (</a:t>
            </a:r>
            <a:r>
              <a:rPr lang="cs-CZ" b="1" dirty="0" smtClean="0"/>
              <a:t>koruna, žezlo a jablko</a:t>
            </a:r>
            <a:r>
              <a:rPr lang="cs-CZ" dirty="0" smtClean="0"/>
              <a:t>)</a:t>
            </a:r>
            <a:r>
              <a:rPr lang="en-US" dirty="0" smtClean="0"/>
              <a:t> [</a:t>
            </a:r>
            <a:r>
              <a:rPr lang="cs-CZ" dirty="0" smtClean="0"/>
              <a:t>9</a:t>
            </a:r>
            <a:r>
              <a:rPr lang="en-US" dirty="0" smtClean="0"/>
              <a:t>]</a:t>
            </a:r>
            <a:endParaRPr lang="cs-CZ" dirty="0"/>
          </a:p>
        </p:txBody>
      </p:sp>
      <p:pic>
        <p:nvPicPr>
          <p:cNvPr id="8" name="Zástupný symbol pro obsah 7" descr="Czech_crown_jewel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420888"/>
            <a:ext cx="4343400" cy="262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zajímavosti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by vypadal váš život, kdybyste se narodili ve 14. století? Kam byste se zařadili v tehdejší společnosti? </a:t>
            </a:r>
          </a:p>
          <a:p>
            <a:r>
              <a:rPr lang="cs-CZ" dirty="0" smtClean="0"/>
              <a:t>Zkuste si kvíz, který vám dá odpověď:</a:t>
            </a:r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http://zpravy.idnes.cz/karel-IV.aspx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IV. (</a:t>
            </a:r>
            <a:r>
              <a:rPr lang="cs-CZ" dirty="0" smtClean="0"/>
              <a:t>1316–1378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„Otec vlasti“</a:t>
            </a:r>
          </a:p>
          <a:p>
            <a:r>
              <a:rPr lang="cs-CZ" dirty="0" smtClean="0"/>
              <a:t>Král český a císař Svaté říše římské</a:t>
            </a:r>
          </a:p>
          <a:p>
            <a:r>
              <a:rPr lang="cs-CZ" dirty="0" smtClean="0"/>
              <a:t>Jedna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 </a:t>
            </a:r>
            <a:r>
              <a:rPr lang="cs-CZ" dirty="0" smtClean="0"/>
              <a:t>nejvýznamnějších osobností českých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 </a:t>
            </a:r>
            <a:r>
              <a:rPr lang="cs-CZ" dirty="0" smtClean="0"/>
              <a:t>evropských dějin</a:t>
            </a:r>
          </a:p>
          <a:p>
            <a:endParaRPr lang="cs-CZ" dirty="0" smtClean="0"/>
          </a:p>
          <a:p>
            <a:r>
              <a:rPr lang="cs-CZ" dirty="0" smtClean="0"/>
              <a:t>Jaký ale byl Karel IV.?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292080" y="5805264"/>
            <a:ext cx="306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Pomník Karla IV. v Praze </a:t>
            </a:r>
            <a:r>
              <a:rPr lang="en-US" dirty="0" smtClean="0"/>
              <a:t>[1]</a:t>
            </a:r>
            <a:endParaRPr lang="cs-CZ" dirty="0"/>
          </a:p>
        </p:txBody>
      </p:sp>
      <p:pic>
        <p:nvPicPr>
          <p:cNvPr id="7" name="Zástupný symbol pro obsah 6" descr="25408166780_03da1ff4e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196752"/>
            <a:ext cx="3098493" cy="4652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 smtClean="0"/>
              <a:t>Panovníci.</a:t>
            </a:r>
            <a:r>
              <a:rPr lang="cs-CZ" i="1" dirty="0" err="1" smtClean="0"/>
              <a:t>cz</a:t>
            </a:r>
            <a:r>
              <a:rPr lang="cs-CZ" dirty="0" smtClean="0"/>
              <a:t> [online]. [cit. 2016-09-05]. Dostupné z: </a:t>
            </a:r>
            <a:r>
              <a:rPr lang="cs-CZ" dirty="0" smtClean="0">
                <a:hlinkClick r:id="rId2"/>
              </a:rPr>
              <a:t>http://www.panovnici.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karel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iv</a:t>
            </a:r>
            <a:endParaRPr lang="cs-CZ" dirty="0" smtClean="0"/>
          </a:p>
          <a:p>
            <a:r>
              <a:rPr lang="cs-CZ" i="1" dirty="0" err="1" smtClean="0"/>
              <a:t>Otecvlasti.eu</a:t>
            </a:r>
            <a:r>
              <a:rPr lang="cs-CZ" dirty="0" smtClean="0"/>
              <a:t> [online]. Praha: Spolek Otec vlasti Karel IV., z. s., 2016 [cit. 2016-09-05]. Dostupné z: </a:t>
            </a:r>
            <a:r>
              <a:rPr lang="cs-CZ" dirty="0" smtClean="0">
                <a:hlinkClick r:id="rId3"/>
              </a:rPr>
              <a:t>http://otecvlasti.eu</a:t>
            </a:r>
            <a:r>
              <a:rPr lang="cs-CZ" dirty="0" smtClean="0"/>
              <a:t>/</a:t>
            </a:r>
          </a:p>
          <a:p>
            <a:r>
              <a:rPr lang="cs-CZ" i="1" dirty="0" smtClean="0"/>
              <a:t>Praha Karla IV. - 700 let</a:t>
            </a:r>
            <a:r>
              <a:rPr lang="cs-CZ" dirty="0" smtClean="0"/>
              <a:t> [online]. Praha: </a:t>
            </a:r>
            <a:r>
              <a:rPr lang="cs-CZ" dirty="0" err="1" smtClean="0"/>
              <a:t>Prague</a:t>
            </a:r>
            <a:r>
              <a:rPr lang="cs-CZ" dirty="0" smtClean="0"/>
              <a:t> City </a:t>
            </a:r>
            <a:r>
              <a:rPr lang="cs-CZ" dirty="0" err="1" smtClean="0"/>
              <a:t>Tourism</a:t>
            </a:r>
            <a:r>
              <a:rPr lang="cs-CZ" dirty="0" smtClean="0"/>
              <a:t>, 2016 [cit. 2016-09-05]. Dostupné z: </a:t>
            </a: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karlovapraha.cz</a:t>
            </a:r>
            <a:r>
              <a:rPr lang="cs-CZ" dirty="0" smtClean="0"/>
              <a:t>/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Zdroje</a:t>
            </a:r>
            <a:r>
              <a:rPr lang="en-US" dirty="0" smtClean="0"/>
              <a:t> </a:t>
            </a:r>
            <a:r>
              <a:rPr lang="en-US" dirty="0" err="1" smtClean="0"/>
              <a:t>obr</a:t>
            </a:r>
            <a:r>
              <a:rPr lang="cs-CZ" dirty="0" err="1" smtClean="0"/>
              <a:t>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[1] </a:t>
            </a:r>
            <a:r>
              <a:rPr lang="cs-CZ" dirty="0" smtClean="0"/>
              <a:t>BORYSIUK, </a:t>
            </a:r>
            <a:r>
              <a:rPr lang="cs-CZ" dirty="0" err="1" smtClean="0"/>
              <a:t>Cezary</a:t>
            </a:r>
            <a:r>
              <a:rPr lang="cs-CZ" dirty="0" smtClean="0"/>
              <a:t>. </a:t>
            </a:r>
            <a:r>
              <a:rPr lang="cs-CZ" dirty="0" err="1" smtClean="0"/>
              <a:t>flickr.com</a:t>
            </a:r>
            <a:r>
              <a:rPr lang="cs-CZ" dirty="0" smtClean="0"/>
              <a:t>: </a:t>
            </a:r>
            <a:r>
              <a:rPr lang="cs-CZ" i="1" dirty="0" smtClean="0"/>
              <a:t>Charles IV</a:t>
            </a:r>
            <a:r>
              <a:rPr lang="cs-CZ" dirty="0" smtClean="0"/>
              <a:t> [online]. 2016-03-11 [cit. 2016-09-07]. Dostupný pod licencí </a:t>
            </a:r>
            <a:r>
              <a:rPr lang="cs-CZ" dirty="0" smtClean="0">
                <a:hlinkClick r:id="rId2"/>
              </a:rPr>
              <a:t>CC-BY</a:t>
            </a:r>
            <a:r>
              <a:rPr lang="cs-CZ" dirty="0" smtClean="0"/>
              <a:t> na WWW: &lt;</a:t>
            </a:r>
            <a:r>
              <a:rPr lang="cs-CZ" dirty="0" smtClean="0">
                <a:hlinkClick r:id="rId3"/>
              </a:rPr>
              <a:t>https://www.flickr.com/photos/cezaryborysiuk/25408166780</a:t>
            </a:r>
            <a:r>
              <a:rPr lang="cs-CZ" dirty="0" smtClean="0"/>
              <a:t>/&gt;.</a:t>
            </a:r>
            <a:endParaRPr lang="en-US" dirty="0" smtClean="0"/>
          </a:p>
          <a:p>
            <a:r>
              <a:rPr lang="en-US" dirty="0" smtClean="0"/>
              <a:t>[2] </a:t>
            </a:r>
            <a:r>
              <a:rPr lang="cs-CZ" dirty="0" err="1" smtClean="0"/>
              <a:t>Kamalanand</a:t>
            </a:r>
            <a:r>
              <a:rPr lang="cs-CZ" dirty="0" smtClean="0"/>
              <a:t>. </a:t>
            </a:r>
            <a:r>
              <a:rPr lang="cs-CZ" dirty="0" err="1" smtClean="0"/>
              <a:t>Wikimedia.org</a:t>
            </a:r>
            <a:r>
              <a:rPr lang="cs-CZ" dirty="0" smtClean="0"/>
              <a:t>: </a:t>
            </a:r>
            <a:r>
              <a:rPr lang="cs-CZ" i="1" dirty="0" err="1" smtClean="0"/>
              <a:t>Charles</a:t>
            </a:r>
            <a:r>
              <a:rPr lang="cs-CZ" i="1" dirty="0" smtClean="0"/>
              <a:t>-University-symbol-4</a:t>
            </a:r>
            <a:r>
              <a:rPr lang="cs-CZ" dirty="0" smtClean="0"/>
              <a:t> [online]. 2010-10-17 [cit. 2016-09-07]. Dostupný pod licencí Public </a:t>
            </a:r>
            <a:r>
              <a:rPr lang="cs-CZ" dirty="0" err="1" smtClean="0"/>
              <a:t>domain</a:t>
            </a:r>
            <a:r>
              <a:rPr lang="cs-CZ" dirty="0" smtClean="0"/>
              <a:t> na WWW: &lt;</a:t>
            </a:r>
            <a:r>
              <a:rPr lang="cs-CZ" dirty="0" smtClean="0">
                <a:hlinkClick r:id="rId4"/>
              </a:rPr>
              <a:t>https://commons.wikimedia.org/wiki/File:Charles-University-symbol-4.png</a:t>
            </a:r>
            <a:r>
              <a:rPr lang="cs-CZ" dirty="0" smtClean="0"/>
              <a:t>&gt;.</a:t>
            </a:r>
            <a:endParaRPr lang="en-US" dirty="0" smtClean="0"/>
          </a:p>
          <a:p>
            <a:r>
              <a:rPr lang="en-US" dirty="0" smtClean="0"/>
              <a:t>[3] </a:t>
            </a:r>
            <a:r>
              <a:rPr lang="cs-CZ" dirty="0" smtClean="0"/>
              <a:t>MOLONEY, </a:t>
            </a:r>
            <a:r>
              <a:rPr lang="cs-CZ" dirty="0" err="1" smtClean="0"/>
              <a:t>Liam</a:t>
            </a:r>
            <a:r>
              <a:rPr lang="cs-CZ" dirty="0" smtClean="0"/>
              <a:t>. </a:t>
            </a:r>
            <a:r>
              <a:rPr lang="cs-CZ" dirty="0" err="1" smtClean="0"/>
              <a:t>flickr.com</a:t>
            </a:r>
            <a:r>
              <a:rPr lang="cs-CZ" dirty="0" smtClean="0"/>
              <a:t>: </a:t>
            </a:r>
            <a:r>
              <a:rPr lang="cs-CZ" i="1" dirty="0" smtClean="0"/>
              <a:t>Charles </a:t>
            </a:r>
            <a:r>
              <a:rPr lang="cs-CZ" i="1" dirty="0" err="1" smtClean="0"/>
              <a:t>Bridge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</a:t>
            </a:r>
            <a:r>
              <a:rPr lang="cs-CZ" i="1" dirty="0" err="1" smtClean="0"/>
              <a:t>old</a:t>
            </a:r>
            <a:r>
              <a:rPr lang="cs-CZ" i="1" dirty="0" smtClean="0"/>
              <a:t> </a:t>
            </a:r>
            <a:r>
              <a:rPr lang="cs-CZ" i="1" dirty="0" err="1" smtClean="0"/>
              <a:t>Prague</a:t>
            </a:r>
            <a:r>
              <a:rPr lang="cs-CZ" dirty="0" smtClean="0"/>
              <a:t> [online]. 2007-02-21 [cit. 2016-09-07]. Dostupný pod licencí </a:t>
            </a:r>
            <a:r>
              <a:rPr lang="cs-CZ" dirty="0" smtClean="0">
                <a:hlinkClick r:id="rId5"/>
              </a:rPr>
              <a:t>CC-BY-SA</a:t>
            </a:r>
            <a:r>
              <a:rPr lang="cs-CZ" dirty="0" smtClean="0"/>
              <a:t> na WWW: &lt;</a:t>
            </a:r>
            <a:r>
              <a:rPr lang="cs-CZ" dirty="0" smtClean="0">
                <a:hlinkClick r:id="rId6"/>
              </a:rPr>
              <a:t>https://www.flickr.com/photos/tir_na_nog/397730281</a:t>
            </a:r>
            <a:r>
              <a:rPr lang="cs-CZ" dirty="0" smtClean="0"/>
              <a:t>/&gt;.</a:t>
            </a:r>
            <a:endParaRPr lang="en-US" dirty="0" smtClean="0"/>
          </a:p>
          <a:p>
            <a:r>
              <a:rPr lang="en-US" dirty="0" smtClean="0"/>
              <a:t>[4] </a:t>
            </a:r>
            <a:r>
              <a:rPr lang="cs-CZ" dirty="0" err="1" smtClean="0"/>
              <a:t>Interfase</a:t>
            </a:r>
            <a:r>
              <a:rPr lang="cs-CZ" dirty="0" smtClean="0"/>
              <a:t>. </a:t>
            </a:r>
            <a:r>
              <a:rPr lang="cs-CZ" dirty="0" err="1" smtClean="0"/>
              <a:t>Wikimedia.org</a:t>
            </a:r>
            <a:r>
              <a:rPr lang="cs-CZ" dirty="0" smtClean="0"/>
              <a:t>: </a:t>
            </a:r>
            <a:r>
              <a:rPr lang="cs-CZ" i="1" dirty="0" err="1" smtClean="0"/>
              <a:t>Chapel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Karlshtein</a:t>
            </a:r>
            <a:r>
              <a:rPr lang="cs-CZ" i="1" dirty="0" smtClean="0"/>
              <a:t> 12</a:t>
            </a:r>
            <a:r>
              <a:rPr lang="cs-CZ" dirty="0" smtClean="0"/>
              <a:t> [online]. 2014-09-04 [cit. 2016-09-07]. Dostupný pod licencí </a:t>
            </a:r>
            <a:r>
              <a:rPr lang="cs-CZ" dirty="0" err="1" smtClean="0">
                <a:hlinkClick r:id="rId7"/>
              </a:rPr>
              <a:t>Creative</a:t>
            </a:r>
            <a:r>
              <a:rPr lang="cs-CZ" dirty="0" smtClean="0">
                <a:hlinkClick r:id="rId7"/>
              </a:rPr>
              <a:t> </a:t>
            </a:r>
            <a:r>
              <a:rPr lang="cs-CZ" dirty="0" err="1" smtClean="0">
                <a:hlinkClick r:id="rId7"/>
              </a:rPr>
              <a:t>Commons</a:t>
            </a:r>
            <a:r>
              <a:rPr lang="cs-CZ" dirty="0" smtClean="0">
                <a:hlinkClick r:id="rId7"/>
              </a:rPr>
              <a:t> </a:t>
            </a:r>
            <a:r>
              <a:rPr lang="cs-CZ" dirty="0" err="1" smtClean="0">
                <a:hlinkClick r:id="rId7"/>
              </a:rPr>
              <a:t>Attribution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Share</a:t>
            </a:r>
            <a:r>
              <a:rPr lang="cs-CZ" dirty="0" smtClean="0">
                <a:hlinkClick r:id="rId7"/>
              </a:rPr>
              <a:t> </a:t>
            </a:r>
            <a:r>
              <a:rPr lang="cs-CZ" dirty="0" err="1" smtClean="0">
                <a:hlinkClick r:id="rId7"/>
              </a:rPr>
              <a:t>Alike</a:t>
            </a:r>
            <a:r>
              <a:rPr lang="cs-CZ" dirty="0" smtClean="0">
                <a:hlinkClick r:id="rId7"/>
              </a:rPr>
              <a:t> 4.0</a:t>
            </a:r>
            <a:r>
              <a:rPr lang="cs-CZ" dirty="0" smtClean="0"/>
              <a:t> na WWW: &lt;</a:t>
            </a:r>
            <a:r>
              <a:rPr lang="cs-CZ" dirty="0" smtClean="0">
                <a:hlinkClick r:id="rId8"/>
              </a:rPr>
              <a:t>https://commons.wikimedia.org/wiki/File:Chapel_of_Karlshtein_12.JPG</a:t>
            </a:r>
            <a:r>
              <a:rPr lang="cs-CZ" dirty="0" smtClean="0"/>
              <a:t>&gt;.</a:t>
            </a:r>
            <a:endParaRPr lang="en-US" dirty="0" smtClean="0"/>
          </a:p>
          <a:p>
            <a:r>
              <a:rPr lang="en-US" dirty="0" smtClean="0"/>
              <a:t>[5] </a:t>
            </a:r>
            <a:r>
              <a:rPr lang="cs-CZ" dirty="0" err="1" smtClean="0"/>
              <a:t>vitavalka</a:t>
            </a:r>
            <a:r>
              <a:rPr lang="cs-CZ" dirty="0" smtClean="0"/>
              <a:t>. </a:t>
            </a:r>
            <a:r>
              <a:rPr lang="cs-CZ" dirty="0" err="1" smtClean="0"/>
              <a:t>Pixabay.com</a:t>
            </a:r>
            <a:r>
              <a:rPr lang="cs-CZ" dirty="0" smtClean="0"/>
              <a:t>: [online]. [cit. 2016-09-07]. Dostupný pod licencí Public </a:t>
            </a:r>
            <a:r>
              <a:rPr lang="cs-CZ" dirty="0" err="1" smtClean="0"/>
              <a:t>Domain</a:t>
            </a:r>
            <a:r>
              <a:rPr lang="cs-CZ" dirty="0" smtClean="0"/>
              <a:t> na WWW: &lt;</a:t>
            </a:r>
            <a:r>
              <a:rPr lang="cs-CZ" dirty="0" smtClean="0">
                <a:hlinkClick r:id="rId9"/>
              </a:rPr>
              <a:t>https://pixabay.com/en/castle-karlstejn-charles-czech-1096069</a:t>
            </a:r>
            <a:r>
              <a:rPr lang="cs-CZ" dirty="0" smtClean="0"/>
              <a:t>/&gt;.</a:t>
            </a:r>
            <a:endParaRPr lang="en-US" dirty="0" smtClean="0"/>
          </a:p>
          <a:p>
            <a:r>
              <a:rPr lang="en-US" dirty="0" smtClean="0"/>
              <a:t>[6] </a:t>
            </a:r>
            <a:r>
              <a:rPr lang="cs-CZ" dirty="0" smtClean="0"/>
              <a:t>de:</a:t>
            </a:r>
            <a:r>
              <a:rPr lang="cs-CZ" dirty="0" err="1" smtClean="0"/>
              <a:t>Benutzer</a:t>
            </a:r>
            <a:r>
              <a:rPr lang="cs-CZ" dirty="0" smtClean="0"/>
              <a:t>:</a:t>
            </a:r>
            <a:r>
              <a:rPr lang="cs-CZ" dirty="0" err="1" smtClean="0"/>
              <a:t>Wolpertinger</a:t>
            </a:r>
            <a:r>
              <a:rPr lang="cs-CZ" dirty="0" smtClean="0"/>
              <a:t>. </a:t>
            </a:r>
            <a:r>
              <a:rPr lang="cs-CZ" dirty="0" err="1" smtClean="0"/>
              <a:t>Wikimedia.org</a:t>
            </a:r>
            <a:r>
              <a:rPr lang="cs-CZ" dirty="0" smtClean="0"/>
              <a:t>: </a:t>
            </a:r>
            <a:r>
              <a:rPr lang="cs-CZ" i="1" dirty="0" err="1" smtClean="0"/>
              <a:t>Goldene</a:t>
            </a:r>
            <a:r>
              <a:rPr lang="cs-CZ" i="1" dirty="0" smtClean="0"/>
              <a:t>-bulle 1c-480x475</a:t>
            </a:r>
            <a:r>
              <a:rPr lang="cs-CZ" dirty="0" smtClean="0"/>
              <a:t> [online]. 2005-07-27 [cit. 2016-09-07]. Dostupný pod licencí </a:t>
            </a:r>
            <a:r>
              <a:rPr lang="cs-CZ" dirty="0" err="1" smtClean="0">
                <a:hlinkClick r:id="rId10"/>
              </a:rPr>
              <a:t>Creative</a:t>
            </a:r>
            <a:r>
              <a:rPr lang="cs-CZ" dirty="0" smtClean="0">
                <a:hlinkClick r:id="rId10"/>
              </a:rPr>
              <a:t> </a:t>
            </a:r>
            <a:r>
              <a:rPr lang="cs-CZ" dirty="0" err="1" smtClean="0">
                <a:hlinkClick r:id="rId10"/>
              </a:rPr>
              <a:t>Commons</a:t>
            </a:r>
            <a:r>
              <a:rPr lang="cs-CZ" dirty="0" smtClean="0">
                <a:hlinkClick r:id="rId10"/>
              </a:rPr>
              <a:t> </a:t>
            </a:r>
            <a:r>
              <a:rPr lang="cs-CZ" dirty="0" err="1" smtClean="0">
                <a:hlinkClick r:id="rId10"/>
              </a:rPr>
              <a:t>Attribution</a:t>
            </a:r>
            <a:r>
              <a:rPr lang="cs-CZ" dirty="0" smtClean="0">
                <a:hlinkClick r:id="rId10"/>
              </a:rPr>
              <a:t>-</a:t>
            </a:r>
            <a:r>
              <a:rPr lang="cs-CZ" dirty="0" err="1" smtClean="0">
                <a:hlinkClick r:id="rId10"/>
              </a:rPr>
              <a:t>Share</a:t>
            </a:r>
            <a:r>
              <a:rPr lang="cs-CZ" dirty="0" smtClean="0">
                <a:hlinkClick r:id="rId10"/>
              </a:rPr>
              <a:t> </a:t>
            </a:r>
            <a:r>
              <a:rPr lang="cs-CZ" dirty="0" err="1" smtClean="0">
                <a:hlinkClick r:id="rId10"/>
              </a:rPr>
              <a:t>Alike</a:t>
            </a:r>
            <a:r>
              <a:rPr lang="cs-CZ" dirty="0" smtClean="0">
                <a:hlinkClick r:id="rId10"/>
              </a:rPr>
              <a:t> 3.0</a:t>
            </a:r>
            <a:r>
              <a:rPr lang="cs-CZ" dirty="0" smtClean="0"/>
              <a:t> na WWW: &lt;</a:t>
            </a:r>
            <a:r>
              <a:rPr lang="cs-CZ" dirty="0" smtClean="0">
                <a:hlinkClick r:id="rId11"/>
              </a:rPr>
              <a:t>https://commons.wikimedia.org/wiki/File:Goldene-bulle_1c-480x475.jpg</a:t>
            </a:r>
            <a:r>
              <a:rPr lang="cs-CZ" dirty="0" smtClean="0"/>
              <a:t>&gt;.</a:t>
            </a:r>
            <a:endParaRPr lang="en-US" dirty="0" smtClean="0"/>
          </a:p>
          <a:p>
            <a:r>
              <a:rPr lang="en-US" dirty="0" smtClean="0"/>
              <a:t>[7] </a:t>
            </a:r>
            <a:r>
              <a:rPr lang="cs-CZ" dirty="0" smtClean="0"/>
              <a:t>jill111. </a:t>
            </a:r>
            <a:r>
              <a:rPr lang="cs-CZ" dirty="0" err="1" smtClean="0"/>
              <a:t>Pixabay.com</a:t>
            </a:r>
            <a:r>
              <a:rPr lang="cs-CZ" dirty="0" smtClean="0"/>
              <a:t>: [online]. [cit. 2016-09-07]. Dostupný pod licencí Public </a:t>
            </a:r>
            <a:r>
              <a:rPr lang="cs-CZ" dirty="0" err="1" smtClean="0"/>
              <a:t>Domain</a:t>
            </a:r>
            <a:r>
              <a:rPr lang="cs-CZ" dirty="0" smtClean="0"/>
              <a:t> na WWW: &lt;</a:t>
            </a:r>
            <a:r>
              <a:rPr lang="cs-CZ" dirty="0" smtClean="0">
                <a:hlinkClick r:id="rId12"/>
              </a:rPr>
              <a:t>https://pixabay.com/en/purple-grapes-vineyard-napa-valley-553464</a:t>
            </a:r>
            <a:r>
              <a:rPr lang="cs-CZ" dirty="0" smtClean="0"/>
              <a:t>/&gt;.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cs-CZ" dirty="0" smtClean="0"/>
              <a:t>8</a:t>
            </a:r>
            <a:r>
              <a:rPr lang="en-US" dirty="0" smtClean="0"/>
              <a:t>] </a:t>
            </a:r>
            <a:r>
              <a:rPr lang="cs-CZ" dirty="0" err="1" smtClean="0"/>
              <a:t>Acoma</a:t>
            </a:r>
            <a:r>
              <a:rPr lang="cs-CZ" dirty="0" smtClean="0"/>
              <a:t>. </a:t>
            </a:r>
            <a:r>
              <a:rPr lang="cs-CZ" dirty="0" err="1" smtClean="0"/>
              <a:t>Wikimedia.org</a:t>
            </a:r>
            <a:r>
              <a:rPr lang="cs-CZ" dirty="0" smtClean="0"/>
              <a:t>: </a:t>
            </a:r>
            <a:r>
              <a:rPr lang="cs-CZ" i="1" dirty="0" err="1" smtClean="0"/>
              <a:t>Kralovny</a:t>
            </a:r>
            <a:r>
              <a:rPr lang="cs-CZ" dirty="0" smtClean="0"/>
              <a:t> [online]. 2010-05-16 [cit. 2016-09-07]. Dostupný pod licencí </a:t>
            </a:r>
            <a:r>
              <a:rPr lang="cs-CZ" dirty="0" err="1" smtClean="0">
                <a:hlinkClick r:id="rId13"/>
              </a:rPr>
              <a:t>Creative</a:t>
            </a:r>
            <a:r>
              <a:rPr lang="cs-CZ" dirty="0" smtClean="0">
                <a:hlinkClick r:id="rId13"/>
              </a:rPr>
              <a:t> </a:t>
            </a:r>
            <a:r>
              <a:rPr lang="cs-CZ" dirty="0" err="1" smtClean="0">
                <a:hlinkClick r:id="rId13"/>
              </a:rPr>
              <a:t>Commons</a:t>
            </a:r>
            <a:r>
              <a:rPr lang="cs-CZ" dirty="0" smtClean="0">
                <a:hlinkClick r:id="rId13"/>
              </a:rPr>
              <a:t> </a:t>
            </a:r>
            <a:r>
              <a:rPr lang="cs-CZ" dirty="0" err="1" smtClean="0">
                <a:hlinkClick r:id="rId13"/>
              </a:rPr>
              <a:t>Attribution</a:t>
            </a:r>
            <a:r>
              <a:rPr lang="cs-CZ" dirty="0" smtClean="0">
                <a:hlinkClick r:id="rId13"/>
              </a:rPr>
              <a:t> 3.0</a:t>
            </a:r>
            <a:r>
              <a:rPr lang="cs-CZ" dirty="0" smtClean="0"/>
              <a:t> na WWW: &lt;</a:t>
            </a:r>
            <a:r>
              <a:rPr lang="cs-CZ" dirty="0" smtClean="0">
                <a:hlinkClick r:id="rId14"/>
              </a:rPr>
              <a:t>https://commons.wikimedia.org/wiki/File:Kralovny.jpg</a:t>
            </a:r>
            <a:r>
              <a:rPr lang="cs-CZ" dirty="0" smtClean="0"/>
              <a:t>&gt;.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cs-CZ" dirty="0" smtClean="0"/>
              <a:t>9</a:t>
            </a:r>
            <a:r>
              <a:rPr lang="en-US" dirty="0" smtClean="0"/>
              <a:t>]</a:t>
            </a:r>
            <a:r>
              <a:rPr lang="cs-CZ" dirty="0" smtClean="0"/>
              <a:t> </a:t>
            </a:r>
            <a:r>
              <a:rPr lang="cs-CZ" dirty="0" err="1" smtClean="0"/>
              <a:t>Lamprus</a:t>
            </a:r>
            <a:r>
              <a:rPr lang="cs-CZ" dirty="0" smtClean="0"/>
              <a:t>. </a:t>
            </a:r>
            <a:r>
              <a:rPr lang="cs-CZ" dirty="0" err="1" smtClean="0"/>
              <a:t>Wikimedia.org</a:t>
            </a:r>
            <a:r>
              <a:rPr lang="cs-CZ" dirty="0" smtClean="0"/>
              <a:t>: </a:t>
            </a:r>
            <a:r>
              <a:rPr lang="cs-CZ" i="1" dirty="0" err="1" smtClean="0"/>
              <a:t>Czech</a:t>
            </a:r>
            <a:r>
              <a:rPr lang="cs-CZ" i="1" dirty="0" smtClean="0"/>
              <a:t> </a:t>
            </a:r>
            <a:r>
              <a:rPr lang="cs-CZ" i="1" dirty="0" err="1" smtClean="0"/>
              <a:t>crown</a:t>
            </a:r>
            <a:r>
              <a:rPr lang="cs-CZ" i="1" dirty="0" smtClean="0"/>
              <a:t> </a:t>
            </a:r>
            <a:r>
              <a:rPr lang="cs-CZ" i="1" dirty="0" err="1" smtClean="0"/>
              <a:t>jewels</a:t>
            </a:r>
            <a:r>
              <a:rPr lang="cs-CZ" dirty="0" smtClean="0"/>
              <a:t> [online]. 2014-06-03 [cit. 2016-09-17]. Dostupný pod licencí Public </a:t>
            </a:r>
            <a:r>
              <a:rPr lang="cs-CZ" dirty="0" err="1" smtClean="0"/>
              <a:t>domain</a:t>
            </a:r>
            <a:r>
              <a:rPr lang="cs-CZ" dirty="0" smtClean="0"/>
              <a:t> na WWW: &lt;</a:t>
            </a:r>
            <a:r>
              <a:rPr lang="cs-CZ" dirty="0" smtClean="0">
                <a:hlinkClick r:id="rId15"/>
              </a:rPr>
              <a:t>https://commons.wikimedia.org/wiki/File:Czech_crown_jewels.jpg</a:t>
            </a:r>
            <a:r>
              <a:rPr lang="cs-CZ" dirty="0" smtClean="0"/>
              <a:t>&gt;.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Vzdělanec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Nejspíš prvním českým králem, který uměl číst a </a:t>
            </a:r>
            <a:r>
              <a:rPr lang="cs-CZ" dirty="0" smtClean="0"/>
              <a:t>psát.</a:t>
            </a:r>
            <a:endParaRPr lang="cs-CZ" dirty="0" smtClean="0"/>
          </a:p>
          <a:p>
            <a:r>
              <a:rPr lang="cs-CZ" dirty="0" smtClean="0"/>
              <a:t>Mluvil česky, francouzsky, německy, italsky a </a:t>
            </a:r>
            <a:r>
              <a:rPr lang="cs-CZ" dirty="0" smtClean="0"/>
              <a:t>latinsky.</a:t>
            </a:r>
            <a:endParaRPr lang="cs-CZ" dirty="0" smtClean="0"/>
          </a:p>
          <a:p>
            <a:r>
              <a:rPr lang="cs-CZ" dirty="0" smtClean="0"/>
              <a:t>V Praze založil univerzitu (dnes </a:t>
            </a:r>
            <a:r>
              <a:rPr lang="cs-CZ" b="1" dirty="0" smtClean="0"/>
              <a:t>Univerzita Karlova</a:t>
            </a:r>
            <a:r>
              <a:rPr lang="cs-CZ" dirty="0" smtClean="0"/>
              <a:t>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smtClean="0"/>
              <a:t>na svůj dvůr pozval celou řadu </a:t>
            </a:r>
            <a:r>
              <a:rPr lang="cs-CZ" dirty="0" smtClean="0"/>
              <a:t>vzdělanců.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80112" y="5733256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Znak Karlovy univerzity</a:t>
            </a:r>
            <a:r>
              <a:rPr lang="en-US" dirty="0" smtClean="0"/>
              <a:t> [2]</a:t>
            </a:r>
            <a:endParaRPr lang="cs-CZ" dirty="0"/>
          </a:p>
        </p:txBody>
      </p:sp>
      <p:pic>
        <p:nvPicPr>
          <p:cNvPr id="8" name="Zástupný symbol pro obsah 7" descr="Charles-University-symbol-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988840"/>
            <a:ext cx="3686844" cy="36868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Myslitel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2132856"/>
            <a:ext cx="8280920" cy="2908920"/>
          </a:xfrm>
        </p:spPr>
        <p:txBody>
          <a:bodyPr/>
          <a:lstStyle/>
          <a:p>
            <a:r>
              <a:rPr lang="cs-CZ" dirty="0" smtClean="0"/>
              <a:t>Aktivní spisovatel – napsal vlastní životopis </a:t>
            </a:r>
            <a:r>
              <a:rPr lang="cs-CZ" b="1" dirty="0" smtClean="0"/>
              <a:t>Vita </a:t>
            </a:r>
            <a:r>
              <a:rPr lang="cs-CZ" b="1" dirty="0" smtClean="0"/>
              <a:t>Caroli</a:t>
            </a:r>
            <a:r>
              <a:rPr lang="cs-CZ" dirty="0" smtClean="0"/>
              <a:t>.</a:t>
            </a:r>
            <a:endParaRPr lang="cs-CZ" dirty="0" smtClean="0"/>
          </a:p>
          <a:p>
            <a:r>
              <a:rPr lang="cs-CZ" dirty="0" smtClean="0"/>
              <a:t>Podporoval sepsání kronik i vznik českého překladu </a:t>
            </a:r>
            <a:r>
              <a:rPr lang="cs-CZ" dirty="0" smtClean="0"/>
              <a:t>Bible.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Vizionář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4191000" cy="3773016"/>
          </a:xfrm>
        </p:spPr>
        <p:txBody>
          <a:bodyPr/>
          <a:lstStyle/>
          <a:p>
            <a:r>
              <a:rPr lang="cs-CZ" dirty="0" smtClean="0"/>
              <a:t>Nechal postavit stavby, které svým významem předběhly </a:t>
            </a:r>
            <a:r>
              <a:rPr lang="cs-CZ" dirty="0" smtClean="0"/>
              <a:t>dobu.</a:t>
            </a:r>
            <a:endParaRPr lang="cs-CZ" dirty="0" smtClean="0"/>
          </a:p>
          <a:p>
            <a:r>
              <a:rPr lang="cs-CZ" dirty="0" smtClean="0"/>
              <a:t>Měl vizi silné centralizované Evropy bez válek, která je moderní a stále </a:t>
            </a:r>
            <a:r>
              <a:rPr lang="cs-CZ" dirty="0" smtClean="0"/>
              <a:t>aktuální. </a:t>
            </a:r>
            <a:endParaRPr lang="cs-CZ" dirty="0"/>
          </a:p>
        </p:txBody>
      </p:sp>
      <p:pic>
        <p:nvPicPr>
          <p:cNvPr id="7" name="Zástupný symbol pro obsah 6" descr="397730281_d2f22774a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132856"/>
            <a:ext cx="4343400" cy="3257550"/>
          </a:xfrm>
        </p:spPr>
      </p:pic>
      <p:sp>
        <p:nvSpPr>
          <p:cNvPr id="8" name="TextovéPole 7"/>
          <p:cNvSpPr txBox="1"/>
          <p:nvPr/>
        </p:nvSpPr>
        <p:spPr>
          <a:xfrm>
            <a:off x="5364088" y="5517232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Nové město pražské </a:t>
            </a:r>
            <a:r>
              <a:rPr lang="en-US" dirty="0" smtClean="0"/>
              <a:t>[3]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Křesťan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8352928" cy="3672408"/>
          </a:xfrm>
        </p:spPr>
        <p:txBody>
          <a:bodyPr>
            <a:normAutofit/>
          </a:bodyPr>
          <a:lstStyle/>
          <a:p>
            <a:r>
              <a:rPr lang="cs-CZ" dirty="0" smtClean="0"/>
              <a:t>Se svým otcem Janem zahájil výstavbu </a:t>
            </a:r>
            <a:r>
              <a:rPr lang="cs-CZ" b="1" dirty="0" smtClean="0"/>
              <a:t>Chrámu svatého Víta, </a:t>
            </a:r>
            <a:r>
              <a:rPr lang="cs-CZ" dirty="0" smtClean="0"/>
              <a:t>který je dominantou Pražského </a:t>
            </a:r>
            <a:r>
              <a:rPr lang="cs-CZ" dirty="0" smtClean="0"/>
              <a:t>hradu.</a:t>
            </a:r>
            <a:endParaRPr lang="cs-CZ" dirty="0" smtClean="0"/>
          </a:p>
          <a:p>
            <a:r>
              <a:rPr lang="cs-CZ" dirty="0" smtClean="0"/>
              <a:t>Přispěl k povýšení pražského biskupství na </a:t>
            </a:r>
            <a:r>
              <a:rPr lang="cs-CZ" dirty="0" smtClean="0"/>
              <a:t>arcibiskupství.</a:t>
            </a:r>
            <a:endParaRPr lang="cs-CZ" dirty="0" smtClean="0"/>
          </a:p>
          <a:p>
            <a:r>
              <a:rPr lang="cs-CZ" dirty="0" smtClean="0"/>
              <a:t>Sběratel ostatků </a:t>
            </a:r>
            <a:r>
              <a:rPr lang="cs-CZ" dirty="0" smtClean="0"/>
              <a:t>svatých.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Mecenáš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191000" cy="384502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Sám inspiroval vznik celé řady uměleckých </a:t>
            </a:r>
            <a:r>
              <a:rPr lang="cs-CZ" dirty="0" smtClean="0"/>
              <a:t>děl.</a:t>
            </a:r>
            <a:endParaRPr lang="cs-CZ" dirty="0" smtClean="0"/>
          </a:p>
          <a:p>
            <a:r>
              <a:rPr lang="cs-CZ" dirty="0" smtClean="0"/>
              <a:t>Mezi nejznámější díla patří 129 deskových obrazů Mistra </a:t>
            </a:r>
            <a:r>
              <a:rPr lang="cs-CZ" dirty="0" err="1" smtClean="0"/>
              <a:t>Theodorika</a:t>
            </a:r>
            <a:r>
              <a:rPr lang="cs-CZ" dirty="0" smtClean="0"/>
              <a:t> v kapli sv. Kříže na hradu Karlštejn.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52120" y="5085184"/>
            <a:ext cx="2039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Kaple sv. Kříže </a:t>
            </a:r>
            <a:r>
              <a:rPr lang="en-US" dirty="0" smtClean="0"/>
              <a:t>[4]</a:t>
            </a:r>
            <a:endParaRPr lang="cs-CZ" dirty="0"/>
          </a:p>
        </p:txBody>
      </p:sp>
      <p:pic>
        <p:nvPicPr>
          <p:cNvPr id="8" name="Zástupný symbol pro obsah 7" descr="Chapel_of_Karlshtein_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060848"/>
            <a:ext cx="3959911" cy="29699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Budovatel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4191000" cy="388843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Kromě </a:t>
            </a:r>
            <a:r>
              <a:rPr lang="cs-CZ" b="1" dirty="0" smtClean="0"/>
              <a:t>Nového Města pražského</a:t>
            </a:r>
            <a:r>
              <a:rPr lang="cs-CZ" dirty="0" smtClean="0"/>
              <a:t> založil také </a:t>
            </a:r>
            <a:r>
              <a:rPr lang="cs-CZ" b="1" dirty="0" smtClean="0"/>
              <a:t>Karlštejn</a:t>
            </a:r>
            <a:r>
              <a:rPr lang="cs-CZ" dirty="0" smtClean="0"/>
              <a:t>, řadu klášterů a dalších staveb </a:t>
            </a:r>
            <a:r>
              <a:rPr lang="cs-CZ" b="1" dirty="0" smtClean="0"/>
              <a:t>ve stylu </a:t>
            </a:r>
            <a:r>
              <a:rPr lang="cs-CZ" b="1" dirty="0" smtClean="0"/>
              <a:t>gotiky</a:t>
            </a:r>
            <a:r>
              <a:rPr lang="cs-CZ" dirty="0" smtClean="0"/>
              <a:t>.</a:t>
            </a:r>
            <a:endParaRPr lang="cs-CZ" dirty="0" smtClean="0"/>
          </a:p>
          <a:p>
            <a:r>
              <a:rPr lang="cs-CZ" dirty="0" smtClean="0"/>
              <a:t>Na pomoc s výstavbou povolal stavitele </a:t>
            </a:r>
            <a:r>
              <a:rPr lang="cs-CZ" b="1" dirty="0" smtClean="0"/>
              <a:t>Petra </a:t>
            </a:r>
            <a:r>
              <a:rPr lang="cs-CZ" b="1" dirty="0" smtClean="0"/>
              <a:t>Parléře</a:t>
            </a:r>
            <a:r>
              <a:rPr lang="cs-CZ" dirty="0" smtClean="0"/>
              <a:t>.</a:t>
            </a:r>
            <a:r>
              <a:rPr lang="cs-CZ" b="1" dirty="0" smtClean="0"/>
              <a:t> </a:t>
            </a:r>
            <a:endParaRPr lang="cs-CZ" b="1" dirty="0" smtClean="0"/>
          </a:p>
          <a:p>
            <a:r>
              <a:rPr lang="cs-CZ" dirty="0" smtClean="0"/>
              <a:t>Budovy zakládal nejen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 smtClean="0"/>
              <a:t>Českém království, ale i v celé </a:t>
            </a:r>
            <a:r>
              <a:rPr lang="cs-CZ" dirty="0" smtClean="0"/>
              <a:t>Evropě.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84168" y="551723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Karlštejn </a:t>
            </a:r>
            <a:r>
              <a:rPr lang="en-US" dirty="0" smtClean="0"/>
              <a:t>[5]</a:t>
            </a:r>
            <a:endParaRPr lang="cs-CZ" dirty="0"/>
          </a:p>
        </p:txBody>
      </p:sp>
      <p:pic>
        <p:nvPicPr>
          <p:cNvPr id="10" name="Zástupný symbol pro obsah 9" descr="castle-1096069_960_7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060848"/>
            <a:ext cx="4343953" cy="3257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Roku 1356 vydal </a:t>
            </a:r>
            <a:r>
              <a:rPr lang="cs-CZ" b="1" dirty="0" smtClean="0"/>
              <a:t>Zlatou bulu Karla IV</a:t>
            </a:r>
            <a:r>
              <a:rPr lang="cs-CZ" dirty="0" smtClean="0"/>
              <a:t>.</a:t>
            </a:r>
          </a:p>
          <a:p>
            <a:r>
              <a:rPr lang="cs-CZ" dirty="0" smtClean="0"/>
              <a:t>Nejdůležitější ústavní dokument Svaté říše římské ve </a:t>
            </a:r>
            <a:r>
              <a:rPr lang="cs-CZ" dirty="0" smtClean="0"/>
              <a:t>středověku.</a:t>
            </a:r>
            <a:endParaRPr lang="cs-CZ" dirty="0" smtClean="0"/>
          </a:p>
          <a:p>
            <a:r>
              <a:rPr lang="cs-CZ" dirty="0" smtClean="0"/>
              <a:t>Předepsala </a:t>
            </a:r>
            <a:r>
              <a:rPr lang="cs-CZ" dirty="0" smtClean="0"/>
              <a:t>práva kurfiřtů při volbě římského krále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smtClean="0"/>
              <a:t>zůstala v platnosti </a:t>
            </a:r>
            <a:r>
              <a:rPr lang="cs-CZ" dirty="0" smtClean="0"/>
              <a:t>až </a:t>
            </a:r>
            <a:r>
              <a:rPr lang="cs-CZ" dirty="0" smtClean="0"/>
              <a:t>do začátku 19. </a:t>
            </a:r>
            <a:r>
              <a:rPr lang="cs-CZ" dirty="0" smtClean="0"/>
              <a:t>století.</a:t>
            </a:r>
            <a:endParaRPr lang="cs-CZ" dirty="0" smtClean="0"/>
          </a:p>
          <a:p>
            <a:r>
              <a:rPr lang="cs-CZ" dirty="0" smtClean="0"/>
              <a:t>Vypracoval také návrh zemského zákoníku, který je označován jako </a:t>
            </a:r>
            <a:r>
              <a:rPr lang="cs-CZ" b="1" dirty="0" err="1" smtClean="0"/>
              <a:t>Maiestas</a:t>
            </a:r>
            <a:r>
              <a:rPr lang="cs-CZ" b="1" dirty="0" smtClean="0"/>
              <a:t> </a:t>
            </a:r>
            <a:r>
              <a:rPr lang="cs-CZ" b="1" dirty="0" smtClean="0"/>
              <a:t>Carolina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" name="Zástupný symbol pro obsah 4" descr="250px-Goldene-bulle_1c-480x47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4143868" cy="4094141"/>
          </a:xfrm>
        </p:spPr>
      </p:pic>
      <p:sp>
        <p:nvSpPr>
          <p:cNvPr id="6" name="TextovéPole 5"/>
          <p:cNvSpPr txBox="1"/>
          <p:nvPr/>
        </p:nvSpPr>
        <p:spPr>
          <a:xfrm>
            <a:off x="5580112" y="5949280"/>
            <a:ext cx="244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Zlatá bula Karla IV.</a:t>
            </a:r>
            <a:r>
              <a:rPr lang="en-US" dirty="0" smtClean="0"/>
              <a:t> [6]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1825</TotalTime>
  <Words>799</Words>
  <Application>Microsoft Office PowerPoint</Application>
  <PresentationFormat>Předvádění na obrazovce 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Cesta</vt:lpstr>
      <vt:lpstr>KAREL IV. </vt:lpstr>
      <vt:lpstr>Karel IV. (1316–1378)</vt:lpstr>
      <vt:lpstr>Vzdělanec</vt:lpstr>
      <vt:lpstr>Myslitel</vt:lpstr>
      <vt:lpstr>Vizionář</vt:lpstr>
      <vt:lpstr>Křesťan</vt:lpstr>
      <vt:lpstr>Mecenáš</vt:lpstr>
      <vt:lpstr>Budovatel</vt:lpstr>
      <vt:lpstr>Státník</vt:lpstr>
      <vt:lpstr>Hospodář</vt:lpstr>
      <vt:lpstr>Byl ale také … </vt:lpstr>
      <vt:lpstr>Život Karla IV.   1/6</vt:lpstr>
      <vt:lpstr>Život Karla IV.   2/6</vt:lpstr>
      <vt:lpstr>Život Karla IV.   3/6</vt:lpstr>
      <vt:lpstr>Život Karla IV.   4/6</vt:lpstr>
      <vt:lpstr>Život Karla IV.   5/6</vt:lpstr>
      <vt:lpstr>Život Karla IV.   6/6</vt:lpstr>
      <vt:lpstr>Korunovační klenoty</vt:lpstr>
      <vt:lpstr>Další zajímavosti</vt:lpstr>
      <vt:lpstr>Zdroje </vt:lpstr>
      <vt:lpstr>Zdroje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KAREL IV.</dc:title>
  <dc:creator>Lucie Šedá</dc:creator>
  <cp:lastModifiedBy>Krobot Ivo</cp:lastModifiedBy>
  <cp:revision>57</cp:revision>
  <dcterms:created xsi:type="dcterms:W3CDTF">2016-08-29T17:51:30Z</dcterms:created>
  <dcterms:modified xsi:type="dcterms:W3CDTF">2016-09-23T11:43:51Z</dcterms:modified>
</cp:coreProperties>
</file>