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1"/>
  </p:notesMasterIdLst>
  <p:handoutMasterIdLst>
    <p:handoutMasterId r:id="rId32"/>
  </p:handoutMasterIdLst>
  <p:sldIdLst>
    <p:sldId id="416" r:id="rId2"/>
    <p:sldId id="417" r:id="rId3"/>
    <p:sldId id="420" r:id="rId4"/>
    <p:sldId id="421" r:id="rId5"/>
    <p:sldId id="422" r:id="rId6"/>
    <p:sldId id="437" r:id="rId7"/>
    <p:sldId id="438" r:id="rId8"/>
    <p:sldId id="439" r:id="rId9"/>
    <p:sldId id="440" r:id="rId10"/>
    <p:sldId id="441" r:id="rId11"/>
    <p:sldId id="442" r:id="rId12"/>
    <p:sldId id="443" r:id="rId13"/>
    <p:sldId id="447" r:id="rId14"/>
    <p:sldId id="451" r:id="rId15"/>
    <p:sldId id="452" r:id="rId16"/>
    <p:sldId id="444" r:id="rId17"/>
    <p:sldId id="448" r:id="rId18"/>
    <p:sldId id="446" r:id="rId19"/>
    <p:sldId id="450" r:id="rId20"/>
    <p:sldId id="454" r:id="rId21"/>
    <p:sldId id="453" r:id="rId22"/>
    <p:sldId id="456" r:id="rId23"/>
    <p:sldId id="287" r:id="rId24"/>
    <p:sldId id="290" r:id="rId25"/>
    <p:sldId id="292" r:id="rId26"/>
    <p:sldId id="372" r:id="rId27"/>
    <p:sldId id="419" r:id="rId28"/>
    <p:sldId id="457" r:id="rId29"/>
    <p:sldId id="268" r:id="rId30"/>
  </p:sldIdLst>
  <p:sldSz cx="12192000" cy="6858000"/>
  <p:notesSz cx="6735763" cy="9866313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9" d="100"/>
          <a:sy n="79" d="100"/>
        </p:scale>
        <p:origin x="96" y="33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1" cy="49502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15373" y="0"/>
            <a:ext cx="2918831" cy="49502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0AC237-6915-44AB-8EE5-001E440BC7D7}" type="datetimeFigureOut">
              <a:rPr lang="cs-CZ" smtClean="0"/>
              <a:t>30.12.2020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9371286"/>
            <a:ext cx="2918831" cy="49502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15373" y="9371286"/>
            <a:ext cx="2918831" cy="49502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014BBF7-50F2-4732-AC29-58C3DFB65A0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0903340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1" cy="49502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15373" y="0"/>
            <a:ext cx="2918831" cy="49502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86907F6-70CD-41EE-AFE4-ED74E6E5D8B6}" type="datetimeFigureOut">
              <a:rPr lang="cs-CZ" smtClean="0"/>
              <a:t>30.12.2020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409575" y="1233488"/>
            <a:ext cx="5916613" cy="3328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73577" y="4748163"/>
            <a:ext cx="5388610" cy="388486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9371286"/>
            <a:ext cx="2918831" cy="49502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15373" y="9371286"/>
            <a:ext cx="2918831" cy="49502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7DFD11D-8B9A-40D7-B724-6FEB478C103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33009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17FCEA1-B041-4FC3-856D-C80FDDE19C5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0B40EAA4-9570-4E86-9D41-C437C9B28EB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F47902E3-4AC3-4893-82D5-3364126A1D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BCE57F-2534-4E68-9740-0394AF96A099}" type="datetimeFigureOut">
              <a:rPr lang="cs-CZ" smtClean="0"/>
              <a:t>30.12.2020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62F593CD-9C49-473C-A419-0325F175DF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2A9BEE2D-83E4-4808-AA5C-4FBFC83887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F30845-974C-4E14-9447-B81B1600E8A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76551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8F29365-19D9-49D6-955D-8DAF4D3795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789E67B3-49F7-4435-9D08-52AF8C8CA68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D3C8B843-EC92-4511-8ED0-C30BAB36F8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BCE57F-2534-4E68-9740-0394AF96A099}" type="datetimeFigureOut">
              <a:rPr lang="cs-CZ" smtClean="0"/>
              <a:t>30.12.2020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0C58766D-AFBE-400C-974B-EDE8534EFD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EBCC025A-B904-4A7B-99FE-CEC1C2B641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F30845-974C-4E14-9447-B81B1600E8A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129555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23A45378-AD11-4FC1-96E8-D330D911177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C5E7FE7B-A9A3-468B-9D70-C13F3FB694A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C5A03F69-2697-4216-A471-E433D95242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BCE57F-2534-4E68-9740-0394AF96A099}" type="datetimeFigureOut">
              <a:rPr lang="cs-CZ" smtClean="0"/>
              <a:t>30.12.2020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46159565-8E8D-4B8E-ADAF-131A290726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60E8CC40-A23B-48A7-BFEA-3ACD1757B1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F30845-974C-4E14-9447-B81B1600E8A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609771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0B16A0B-0732-4E20-AF3F-A165534AAE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38E1D2D-B5EB-4FE9-84EC-CC37FFAEA14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E13B78B2-EEE5-4390-B667-F8F58B2745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BCE57F-2534-4E68-9740-0394AF96A099}" type="datetimeFigureOut">
              <a:rPr lang="cs-CZ" smtClean="0"/>
              <a:t>30.12.2020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9F8217B6-B8EC-4DBD-8B3B-97E8AAF304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B78EE9D9-A760-42C8-A964-EA60CCCEAF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F30845-974C-4E14-9447-B81B1600E8A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324725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E65F129-36DE-442D-9936-B44C8D0AB6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B57C9D6F-C0D3-436D-A6FC-F7227A7273B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9D1988D3-3E0B-4643-B516-4CB6F0E4DB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BCE57F-2534-4E68-9740-0394AF96A099}" type="datetimeFigureOut">
              <a:rPr lang="cs-CZ" smtClean="0"/>
              <a:t>30.12.2020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701E6BA2-F630-4F1F-B999-A696C47A13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8032EA3C-230B-4770-B144-AF5D55F199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F30845-974C-4E14-9447-B81B1600E8A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97764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BB2D363-F373-4F85-82A8-D705ED0F21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781E0E5-1B8F-4E12-AA1E-A4A8317D5BC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9FA386EE-B578-4349-BA4A-6F69DB5DCD8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37327641-2D90-40F4-B623-BCA741E086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BCE57F-2534-4E68-9740-0394AF96A099}" type="datetimeFigureOut">
              <a:rPr lang="cs-CZ" smtClean="0"/>
              <a:t>30.12.2020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6B9E37C0-007D-4537-863E-BB7EAB2C01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89E9EE8A-BF55-452B-9FE7-1B19F02A10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F30845-974C-4E14-9447-B81B1600E8A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52064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372340A-FDFB-40B2-8AE0-56512DB98F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413506C7-6083-4DDB-AF4B-7B08849A1C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2A938796-C2C1-485A-BDBE-AC1B7FB2340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AE42BD61-B72B-4C46-881E-6F289E48FD8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67522A3F-2E80-499E-AEDF-17A32596655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9A2435C4-F400-4917-BECC-3A6EABF83D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BCE57F-2534-4E68-9740-0394AF96A099}" type="datetimeFigureOut">
              <a:rPr lang="cs-CZ" smtClean="0"/>
              <a:t>30.12.2020</a:t>
            </a:fld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4C57451B-4A5C-4887-B8B5-48BE8CA578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B5F47267-2D47-4F9A-BA3F-D4ECC407F9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F30845-974C-4E14-9447-B81B1600E8A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185270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BE377A5-DBEC-401E-A89E-4918533201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825C8F04-69B7-4727-9A51-D13B3B18E3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BCE57F-2534-4E68-9740-0394AF96A099}" type="datetimeFigureOut">
              <a:rPr lang="cs-CZ" smtClean="0"/>
              <a:t>30.12.2020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47A4DBC8-0D15-4A8D-BE03-6D53D24624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E2E335A7-FAE8-4408-B464-33E4A6A2D9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F30845-974C-4E14-9447-B81B1600E8A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497387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75A2B336-453A-4264-8B81-CF18AB7C45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BCE57F-2534-4E68-9740-0394AF96A099}" type="datetimeFigureOut">
              <a:rPr lang="cs-CZ" smtClean="0"/>
              <a:t>30.12.2020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3B22E1EC-7541-4B51-B174-E32CC957DC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31D39441-813C-4345-BFE0-27919C965A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F30845-974C-4E14-9447-B81B1600E8A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084268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41CA643-E669-420E-86F0-CB8A854A16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366604C-9A05-48F1-9BDE-15E1129F20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EDCE4CB7-3BA5-4DB8-B31A-8A3FEF5073E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9409F138-2317-43F3-A2D3-0F5BBA8463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BCE57F-2534-4E68-9740-0394AF96A099}" type="datetimeFigureOut">
              <a:rPr lang="cs-CZ" smtClean="0"/>
              <a:t>30.12.2020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0FCE54CA-4461-4AE3-8CDF-023DE27899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8A4D2771-52FE-4722-B524-1A1ABB4FBA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F30845-974C-4E14-9447-B81B1600E8A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452438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4C44BD4-79F9-458F-974C-359EEC9CDD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709391EE-16E8-45D7-B16F-F25B8C988A8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4E28E0F7-BC0A-490F-8F78-4EC9595D34A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0416EA80-A53D-47C1-8623-E152B5E2AE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BCE57F-2534-4E68-9740-0394AF96A099}" type="datetimeFigureOut">
              <a:rPr lang="cs-CZ" smtClean="0"/>
              <a:t>30.12.2020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F1D73E2E-4A6D-4C72-9E2F-39E24E6EF2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EEC6E083-EBD4-4C8C-8A94-4C32C33145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F30845-974C-4E14-9447-B81B1600E8A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796487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FE8725C1-90A3-4CE8-8B82-F0C4835B17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006D91DF-D472-4D6C-99E9-8264E5E92AE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D6790B91-4440-40E4-8462-E087A8E0E91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BCE57F-2534-4E68-9740-0394AF96A099}" type="datetimeFigureOut">
              <a:rPr lang="cs-CZ" smtClean="0"/>
              <a:t>30.12.2020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7141A241-B768-45D8-B522-4C4ED56F1AD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ED272A29-3627-482C-B37E-3B5937FAB01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F30845-974C-4E14-9447-B81B1600E8A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054451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eskatelevize.cz/porady/10582479956-klenoty-nasi-krajiny/413235100151001-beskydy/" TargetMode="External"/><Relationship Id="rId2" Type="http://schemas.openxmlformats.org/officeDocument/2006/relationships/hyperlink" Target="http://www.ceskatelevize.cz/ivysilani/10430569197-krakonosova-zahrada-pod-zkratkou-krnap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youtube.com/watch?v=xPxZ-eoQw1k" TargetMode="Externa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eskatelevize.cz/ivysilani/10582479956-klenoty-nasi-krajiny/416235100151008-sumava" TargetMode="External"/><Relationship Id="rId2" Type="http://schemas.openxmlformats.org/officeDocument/2006/relationships/hyperlink" Target="http://www.ceskatelevize.cz/porady/10582479956-klenoty-nasi-krajiny/415235100151006-jeseniky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youtube.com/watch?v=n7GIgE2aAnk" TargetMode="Externa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eskatelevize.cz/porady/10309859621-mapy-krajiny/" TargetMode="External"/><Relationship Id="rId2" Type="http://schemas.openxmlformats.org/officeDocument/2006/relationships/hyperlink" Target="https://www.youtube.com/watch?v=yVMTvZHRRHY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ceskatelevize.cz/porady/10389951691-bermudsky-poeticky-trojuhelnik-nad-vysocinou/21356226462/" TargetMode="Externa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eskatelevize.cz/porady/10130001296-vodacka-putovani/407233100141002-vltava/" TargetMode="External"/><Relationship Id="rId2" Type="http://schemas.openxmlformats.org/officeDocument/2006/relationships/hyperlink" Target="https://www.ceskatelevize.cz/porady/11126999091-minuty-z-prirody/215562220300009-prameny-labe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ceskatelevize.cz/ivysilani/10316514721-navraty-k-divocine/411236100221005-narodni-park-podyji" TargetMode="Externa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5OIr7ABvhIc" TargetMode="External"/><Relationship Id="rId2" Type="http://schemas.openxmlformats.org/officeDocument/2006/relationships/hyperlink" Target="http://www.ceskatelevize.cz/porady/10319917977-vypraveni-o-lese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ceskatelevize.cz/porady/10282383287-pevnosti/310294340020008-olomouc/" TargetMode="Externa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eskatelevize.cz/porady/1185264473-poutni-mista/302259352410002-velehrad/" TargetMode="External"/><Relationship Id="rId2" Type="http://schemas.openxmlformats.org/officeDocument/2006/relationships/hyperlink" Target="https://www.ceskatelevize.cz/porady/1185264473-poutni-mista/308298380210012-olomouc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youtube.com/watch?v=c0drYglU0Js" TargetMode="Externa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kudyznudy.cz/" TargetMode="External"/><Relationship Id="rId2" Type="http://schemas.openxmlformats.org/officeDocument/2006/relationships/hyperlink" Target="http://cs.wikipedia.org/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sz="3600" dirty="0"/>
              <a:t>Rozložení obyvatelstva Česka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000" dirty="0"/>
              <a:t>Průměrná hustota: 136 obyv./km</a:t>
            </a:r>
            <a:r>
              <a:rPr lang="cs-CZ" sz="2000" baseline="30000" dirty="0"/>
              <a:t>2</a:t>
            </a:r>
          </a:p>
          <a:p>
            <a:endParaRPr lang="cs-CZ" sz="2000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2124" y="2430195"/>
            <a:ext cx="8347752" cy="38817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117802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sz="3600" dirty="0" smtClean="0"/>
              <a:t>Kraj Vysočina</a:t>
            </a:r>
            <a:endParaRPr lang="cs-CZ" sz="3600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6931" y="1370053"/>
            <a:ext cx="6818138" cy="4546983"/>
          </a:xfrm>
        </p:spPr>
      </p:pic>
    </p:spTree>
    <p:extLst>
      <p:ext uri="{BB962C8B-B14F-4D97-AF65-F5344CB8AC3E}">
        <p14:creationId xmlns:p14="http://schemas.microsoft.com/office/powerpoint/2010/main" val="327922157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sz="3600" dirty="0"/>
              <a:t>Kraj Vysočina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2000" dirty="0" smtClean="0"/>
              <a:t>Krajské město: Jihlava </a:t>
            </a:r>
          </a:p>
          <a:p>
            <a:r>
              <a:rPr lang="cs-CZ" sz="2000" dirty="0" smtClean="0"/>
              <a:t>Patří mezi 3 kraje s nejnižší hustotou osídlení </a:t>
            </a:r>
          </a:p>
          <a:p>
            <a:r>
              <a:rPr lang="cs-CZ" sz="2000" dirty="0" smtClean="0"/>
              <a:t>Zachovalé životní prostředí </a:t>
            </a:r>
          </a:p>
          <a:p>
            <a:r>
              <a:rPr lang="cs-CZ" sz="2000" dirty="0" smtClean="0"/>
              <a:t>Zemědělský charakter hospodářství </a:t>
            </a:r>
          </a:p>
          <a:p>
            <a:r>
              <a:rPr lang="cs-CZ" sz="2000" dirty="0" smtClean="0"/>
              <a:t>Potravinářský průmysl, zemědělské strojírenství </a:t>
            </a:r>
          </a:p>
          <a:p>
            <a:r>
              <a:rPr lang="cs-CZ" sz="2000" dirty="0" smtClean="0"/>
              <a:t>Periferní charakter oblasti – poměrně nízká mzdová úroveň </a:t>
            </a:r>
            <a:endParaRPr lang="cs-CZ" sz="2000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852" y="230188"/>
            <a:ext cx="1303441" cy="1578612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7937" y="365125"/>
            <a:ext cx="2526723" cy="1692905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7031" y="2348866"/>
            <a:ext cx="4389217" cy="32919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203225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sz="3600" dirty="0" smtClean="0"/>
              <a:t>Jihomoravský kraj</a:t>
            </a:r>
            <a:endParaRPr lang="cs-CZ" sz="3600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7934" y="1516867"/>
            <a:ext cx="8688568" cy="4907684"/>
          </a:xfrm>
        </p:spPr>
      </p:pic>
    </p:spTree>
    <p:extLst>
      <p:ext uri="{BB962C8B-B14F-4D97-AF65-F5344CB8AC3E}">
        <p14:creationId xmlns:p14="http://schemas.microsoft.com/office/powerpoint/2010/main" val="190547338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sz="3600" dirty="0"/>
              <a:t>Jihomoravský kraj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000" dirty="0" smtClean="0"/>
              <a:t>Krajské město: Brno </a:t>
            </a:r>
          </a:p>
          <a:p>
            <a:r>
              <a:rPr lang="cs-CZ" sz="2000" dirty="0" smtClean="0"/>
              <a:t>3. nejrozlehlejší a 4. nejlidnatější kraj </a:t>
            </a:r>
          </a:p>
          <a:p>
            <a:r>
              <a:rPr lang="cs-CZ" sz="2000" dirty="0" smtClean="0"/>
              <a:t>Nejteplejší kraj České republiky, otevřený směrem ke Slovensku, Rakousku, Maďarsku (povodí Dunaje, Panonská nížina) </a:t>
            </a:r>
          </a:p>
          <a:p>
            <a:r>
              <a:rPr lang="cs-CZ" sz="2000" dirty="0" smtClean="0"/>
              <a:t>Vynikající podmínky pro zemědělství - vinařství, ovocnářství (broskve, meruňky + vlašské ořechy), zelinářství (znojemské okurky)   </a:t>
            </a:r>
          </a:p>
          <a:p>
            <a:r>
              <a:rPr lang="cs-CZ" sz="2000" dirty="0" smtClean="0"/>
              <a:t>Z hlediska zaměstnanecké struktury jsou dnes v kraji rozvinuty služby a průmysl </a:t>
            </a:r>
          </a:p>
          <a:p>
            <a:r>
              <a:rPr lang="cs-CZ" sz="2000" dirty="0" smtClean="0"/>
              <a:t>Strojírenství a elektrotechnika (Brno, Blansko, Kuřim) </a:t>
            </a:r>
          </a:p>
          <a:p>
            <a:r>
              <a:rPr lang="cs-CZ" sz="2000" dirty="0" smtClean="0"/>
              <a:t>Farmaceutika (Brno) </a:t>
            </a:r>
          </a:p>
          <a:p>
            <a:r>
              <a:rPr lang="cs-CZ" sz="2000" dirty="0" smtClean="0"/>
              <a:t>Gumárenství (Břeclav) </a:t>
            </a:r>
          </a:p>
          <a:p>
            <a:endParaRPr lang="cs-CZ" sz="2000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609" y="215107"/>
            <a:ext cx="1279690" cy="1535628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07334" y="344746"/>
            <a:ext cx="2502971" cy="16769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007718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sz="3600" dirty="0" smtClean="0"/>
              <a:t>Olomoucký kraj</a:t>
            </a:r>
            <a:endParaRPr lang="cs-CZ" sz="3600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1961" y="1435545"/>
            <a:ext cx="9315202" cy="51566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100961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sz="3600" dirty="0"/>
              <a:t>Olomoucký kraj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2000" dirty="0" smtClean="0"/>
              <a:t>Krajské město: Olomouc </a:t>
            </a:r>
          </a:p>
          <a:p>
            <a:r>
              <a:rPr lang="cs-CZ" sz="2000" dirty="0" smtClean="0"/>
              <a:t>Rozmanitý kraj sahající od nížiny Hané až k pohraničním horám </a:t>
            </a:r>
          </a:p>
          <a:p>
            <a:r>
              <a:rPr lang="cs-CZ" sz="2000" dirty="0" smtClean="0"/>
              <a:t>Historicky zde vedly evropské obchodní stezky </a:t>
            </a:r>
          </a:p>
          <a:p>
            <a:r>
              <a:rPr lang="cs-CZ" sz="2000" dirty="0" smtClean="0"/>
              <a:t>Dobré podmínky pro rozvoj cestovního ruchu </a:t>
            </a:r>
          </a:p>
          <a:p>
            <a:r>
              <a:rPr lang="cs-CZ" sz="2000" dirty="0" smtClean="0"/>
              <a:t>Oděvní průmysl v Prostějově </a:t>
            </a:r>
          </a:p>
          <a:p>
            <a:r>
              <a:rPr lang="cs-CZ" sz="2000" dirty="0" smtClean="0"/>
              <a:t>Potravinářství v Olomouci a Němčicích nad Hanou </a:t>
            </a:r>
          </a:p>
          <a:p>
            <a:endParaRPr lang="cs-CZ" dirty="0" smtClean="0"/>
          </a:p>
          <a:p>
            <a:endParaRPr lang="cs-CZ" dirty="0" smtClean="0"/>
          </a:p>
          <a:p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855" y="61990"/>
            <a:ext cx="1469696" cy="1763635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2960" y="365125"/>
            <a:ext cx="2680872" cy="1796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604868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sz="3600" dirty="0" smtClean="0"/>
              <a:t>Zlínský kraj</a:t>
            </a:r>
            <a:endParaRPr lang="cs-CZ" sz="3600" dirty="0"/>
          </a:p>
        </p:txBody>
      </p:sp>
      <p:pic>
        <p:nvPicPr>
          <p:cNvPr id="5" name="Zástupný symbol pro obsah 4"/>
          <p:cNvPicPr>
            <a:picLocks noGrp="1" noChangeAspect="1"/>
          </p:cNvPicPr>
          <p:nvPr>
            <p:ph idx="1"/>
          </p:nvPr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9603" y="1409989"/>
            <a:ext cx="7712793" cy="5141862"/>
          </a:xfrm>
        </p:spPr>
      </p:pic>
    </p:spTree>
    <p:extLst>
      <p:ext uri="{BB962C8B-B14F-4D97-AF65-F5344CB8AC3E}">
        <p14:creationId xmlns:p14="http://schemas.microsoft.com/office/powerpoint/2010/main" val="384773809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sz="3600" dirty="0"/>
              <a:t>Zlínský kraj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2000" dirty="0" smtClean="0"/>
              <a:t>Krajské město: Zlín </a:t>
            </a:r>
          </a:p>
          <a:p>
            <a:r>
              <a:rPr lang="cs-CZ" sz="2000" dirty="0" smtClean="0"/>
              <a:t>Oblast je dnes dominantně průmyslová </a:t>
            </a:r>
          </a:p>
          <a:p>
            <a:r>
              <a:rPr lang="cs-CZ" sz="2000" dirty="0" smtClean="0"/>
              <a:t>Zemědělství limitováno vertikální členitostí  </a:t>
            </a:r>
          </a:p>
          <a:p>
            <a:r>
              <a:rPr lang="cs-CZ" sz="2000" dirty="0" smtClean="0"/>
              <a:t>V nížinách se daří vinařství </a:t>
            </a:r>
          </a:p>
          <a:p>
            <a:r>
              <a:rPr lang="cs-CZ" sz="2000" dirty="0" smtClean="0"/>
              <a:t>Město Zlín taženo dominantně historií Baťových závodů </a:t>
            </a:r>
          </a:p>
          <a:p>
            <a:r>
              <a:rPr lang="cs-CZ" sz="2000" dirty="0" smtClean="0"/>
              <a:t>Strojírenství (Uherský Brod), elektrotechnika (Uherské Hradiště, Rožnov pod Radhoštěm), chemie (Valašské Meziříčí), gumárenství (Zlín, Otrokovice), plasty (Napajedla), potravinářství (Babice), kožedělný průmysl </a:t>
            </a:r>
          </a:p>
          <a:p>
            <a:endParaRPr lang="cs-CZ" sz="2000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5427" y="122944"/>
            <a:ext cx="1306453" cy="1567744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5447" y="122944"/>
            <a:ext cx="3132365" cy="20986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420989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sz="3600" dirty="0" smtClean="0"/>
              <a:t>Moravskoslezský kraj</a:t>
            </a:r>
            <a:endParaRPr lang="cs-CZ" sz="3600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1221" y="1825625"/>
            <a:ext cx="6529557" cy="4351338"/>
          </a:xfrm>
        </p:spPr>
      </p:pic>
    </p:spTree>
    <p:extLst>
      <p:ext uri="{BB962C8B-B14F-4D97-AF65-F5344CB8AC3E}">
        <p14:creationId xmlns:p14="http://schemas.microsoft.com/office/powerpoint/2010/main" val="6789582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sz="3600" dirty="0"/>
              <a:t>Moravskoslezský kraj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2000" dirty="0" smtClean="0"/>
              <a:t>Krajské město: Ostrava </a:t>
            </a:r>
          </a:p>
          <a:p>
            <a:r>
              <a:rPr lang="cs-CZ" sz="2000" dirty="0" smtClean="0"/>
              <a:t>Hospodářství kraje podmíněno ložisky černého uhlí, na ně navázán také těžký průmysl </a:t>
            </a:r>
          </a:p>
          <a:p>
            <a:r>
              <a:rPr lang="cs-CZ" sz="2000" dirty="0" smtClean="0"/>
              <a:t>Po roce 1989 prochází kraj značnými hospodářskými proměnami </a:t>
            </a:r>
          </a:p>
          <a:p>
            <a:r>
              <a:rPr lang="cs-CZ" sz="2000" dirty="0" smtClean="0"/>
              <a:t>Aktuálně v kraji podnikají čeští i zahraniční investoři, kteří se snaží o restrukturalizaci průmyslu </a:t>
            </a:r>
          </a:p>
          <a:p>
            <a:r>
              <a:rPr lang="cs-CZ" sz="2000" dirty="0" smtClean="0"/>
              <a:t>Ostrava: Vysoké školství, strojní průmysl, chemický průmysl </a:t>
            </a:r>
          </a:p>
          <a:p>
            <a:r>
              <a:rPr lang="cs-CZ" sz="2000" dirty="0" smtClean="0"/>
              <a:t>Opavsko: Průmyslově-zemědělský charakter </a:t>
            </a:r>
          </a:p>
          <a:p>
            <a:r>
              <a:rPr lang="cs-CZ" sz="2000" dirty="0" smtClean="0"/>
              <a:t>Hutnictví železa: Ostrava, Třinec, Frýdek-Místek, Bohumín </a:t>
            </a:r>
          </a:p>
          <a:p>
            <a:r>
              <a:rPr lang="cs-CZ" sz="2000" dirty="0" smtClean="0"/>
              <a:t>Strojírenství: Třinec, Kopřivnice a další </a:t>
            </a:r>
          </a:p>
          <a:p>
            <a:endParaRPr lang="cs-CZ" dirty="0" smtClean="0"/>
          </a:p>
          <a:p>
            <a:endParaRPr lang="cs-CZ" dirty="0" smtClean="0"/>
          </a:p>
          <a:p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702" y="208057"/>
            <a:ext cx="1347973" cy="1617568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64830" y="230188"/>
            <a:ext cx="2788970" cy="1868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65829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sz="3600" dirty="0"/>
              <a:t>Jádrové oblasti Česka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000" dirty="0"/>
              <a:t>Praha a okolí (Středočeský kraj) </a:t>
            </a:r>
          </a:p>
          <a:p>
            <a:r>
              <a:rPr lang="cs-CZ" sz="2000" dirty="0"/>
              <a:t>Severozápadní Čechy </a:t>
            </a:r>
          </a:p>
          <a:p>
            <a:r>
              <a:rPr lang="cs-CZ" sz="2000" dirty="0"/>
              <a:t>Moravskoslezská oblast </a:t>
            </a:r>
          </a:p>
          <a:p>
            <a:r>
              <a:rPr lang="cs-CZ" sz="2000" dirty="0"/>
              <a:t>Dále potom jednotlivá krajská města </a:t>
            </a:r>
          </a:p>
        </p:txBody>
      </p:sp>
    </p:spTree>
    <p:extLst>
      <p:ext uri="{BB962C8B-B14F-4D97-AF65-F5344CB8AC3E}">
        <p14:creationId xmlns:p14="http://schemas.microsoft.com/office/powerpoint/2010/main" val="222369628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smtClean="0"/>
              <a:t>NUTS členění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000" dirty="0" smtClean="0"/>
              <a:t>Pro účely </a:t>
            </a:r>
            <a:r>
              <a:rPr lang="cs-CZ" sz="2000" dirty="0" err="1" smtClean="0"/>
              <a:t>eurounijní</a:t>
            </a:r>
            <a:r>
              <a:rPr lang="cs-CZ" sz="2000" dirty="0" smtClean="0"/>
              <a:t> politiky se používají tzv. jednotky NUTS (snazší porovnávání např. HDP a nároků na některé evropské dotace) </a:t>
            </a:r>
          </a:p>
          <a:p>
            <a:r>
              <a:rPr lang="cs-CZ" sz="2000" dirty="0" smtClean="0"/>
              <a:t>NUTS = Nomenklatura územních statistických jednotek, </a:t>
            </a:r>
            <a:r>
              <a:rPr lang="cs-CZ" sz="2000" dirty="0" err="1" smtClean="0"/>
              <a:t>Nomenclature</a:t>
            </a:r>
            <a:r>
              <a:rPr lang="cs-CZ" sz="2000" dirty="0" smtClean="0"/>
              <a:t> </a:t>
            </a:r>
            <a:r>
              <a:rPr lang="cs-CZ" sz="2000" dirty="0" err="1" smtClean="0"/>
              <a:t>d´unités</a:t>
            </a:r>
            <a:r>
              <a:rPr lang="cs-CZ" sz="2000" dirty="0" smtClean="0"/>
              <a:t> </a:t>
            </a:r>
            <a:r>
              <a:rPr lang="cs-CZ" sz="2000" dirty="0" err="1" smtClean="0"/>
              <a:t>territoriales</a:t>
            </a:r>
            <a:r>
              <a:rPr lang="cs-CZ" sz="2000" dirty="0" smtClean="0"/>
              <a:t> </a:t>
            </a:r>
            <a:r>
              <a:rPr lang="cs-CZ" sz="2000" dirty="0" err="1" smtClean="0"/>
              <a:t>statistiques</a:t>
            </a:r>
            <a:r>
              <a:rPr lang="cs-CZ" sz="2000" dirty="0" smtClean="0"/>
              <a:t>, </a:t>
            </a:r>
            <a:r>
              <a:rPr lang="cs-CZ" sz="2000" dirty="0" err="1" smtClean="0"/>
              <a:t>Nomenclature</a:t>
            </a:r>
            <a:r>
              <a:rPr lang="cs-CZ" sz="2000" dirty="0" smtClean="0"/>
              <a:t> </a:t>
            </a:r>
            <a:r>
              <a:rPr lang="cs-CZ" sz="2000" dirty="0" err="1" smtClean="0"/>
              <a:t>of</a:t>
            </a:r>
            <a:r>
              <a:rPr lang="cs-CZ" sz="2000" dirty="0" smtClean="0"/>
              <a:t> </a:t>
            </a:r>
            <a:r>
              <a:rPr lang="cs-CZ" sz="2000" dirty="0" err="1" smtClean="0"/>
              <a:t>Units</a:t>
            </a:r>
            <a:r>
              <a:rPr lang="cs-CZ" sz="2000" dirty="0" smtClean="0"/>
              <a:t> </a:t>
            </a:r>
            <a:r>
              <a:rPr lang="cs-CZ" sz="2000" dirty="0" err="1" smtClean="0"/>
              <a:t>for</a:t>
            </a:r>
            <a:r>
              <a:rPr lang="cs-CZ" sz="2000" dirty="0" smtClean="0"/>
              <a:t> </a:t>
            </a:r>
            <a:r>
              <a:rPr lang="cs-CZ" sz="2000" dirty="0" err="1" smtClean="0"/>
              <a:t>Territorial</a:t>
            </a:r>
            <a:r>
              <a:rPr lang="cs-CZ" sz="2000" dirty="0" smtClean="0"/>
              <a:t> </a:t>
            </a:r>
            <a:r>
              <a:rPr lang="cs-CZ" sz="2000" dirty="0" err="1" smtClean="0"/>
              <a:t>Statisctics</a:t>
            </a:r>
            <a:r>
              <a:rPr lang="cs-CZ" sz="2000" dirty="0" smtClean="0"/>
              <a:t>) </a:t>
            </a:r>
          </a:p>
          <a:p>
            <a:r>
              <a:rPr lang="cs-CZ" sz="2000" dirty="0" smtClean="0"/>
              <a:t>Jednotkou NUTS I je celá Česká republika </a:t>
            </a:r>
          </a:p>
          <a:p>
            <a:r>
              <a:rPr lang="cs-CZ" sz="2000" dirty="0" smtClean="0"/>
              <a:t>Jednotky NUTS II vyžadují alespoň 1 milion obyvatel (tzv. regiony soudržnosti) </a:t>
            </a:r>
          </a:p>
          <a:p>
            <a:r>
              <a:rPr lang="cs-CZ" sz="2000" dirty="0" smtClean="0"/>
              <a:t>Proto se u nás podobají staršímu členění do 8 krajů </a:t>
            </a:r>
          </a:p>
          <a:p>
            <a:r>
              <a:rPr lang="cs-CZ" sz="2000" dirty="0" smtClean="0"/>
              <a:t>NUTS III = 14 současných českých krajů </a:t>
            </a:r>
            <a:endParaRPr lang="cs-CZ" sz="2000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3930" y="4001294"/>
            <a:ext cx="4660761" cy="26659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107098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sz="3600" dirty="0" smtClean="0"/>
              <a:t>NUTS členění krajů</a:t>
            </a:r>
            <a:endParaRPr lang="cs-CZ" sz="36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2000" dirty="0"/>
              <a:t>Severozápad (</a:t>
            </a:r>
            <a:r>
              <a:rPr lang="cs-CZ" sz="2000" b="1" dirty="0"/>
              <a:t>kraje</a:t>
            </a:r>
            <a:r>
              <a:rPr lang="cs-CZ" sz="2000" dirty="0"/>
              <a:t> Karlovarský a Ústecký)</a:t>
            </a:r>
          </a:p>
          <a:p>
            <a:r>
              <a:rPr lang="cs-CZ" sz="2000" dirty="0"/>
              <a:t>Jihozápad (Plzeňský a Jihočeský </a:t>
            </a:r>
            <a:r>
              <a:rPr lang="cs-CZ" sz="2000" b="1" dirty="0"/>
              <a:t>kraj</a:t>
            </a:r>
            <a:r>
              <a:rPr lang="cs-CZ" sz="2000" dirty="0"/>
              <a:t>)</a:t>
            </a:r>
          </a:p>
          <a:p>
            <a:r>
              <a:rPr lang="cs-CZ" sz="2000" dirty="0"/>
              <a:t>Střední Čechy (Středočeský </a:t>
            </a:r>
            <a:r>
              <a:rPr lang="cs-CZ" sz="2000" b="1" dirty="0"/>
              <a:t>kraj</a:t>
            </a:r>
            <a:r>
              <a:rPr lang="cs-CZ" sz="2000" dirty="0"/>
              <a:t>)</a:t>
            </a:r>
          </a:p>
          <a:p>
            <a:r>
              <a:rPr lang="cs-CZ" sz="2000" dirty="0"/>
              <a:t>Severovýchod (Liberecký, Královéhradecký a Pardubický </a:t>
            </a:r>
            <a:r>
              <a:rPr lang="cs-CZ" sz="2000" b="1" dirty="0"/>
              <a:t>kraj</a:t>
            </a:r>
            <a:r>
              <a:rPr lang="cs-CZ" sz="2000" dirty="0"/>
              <a:t>)</a:t>
            </a:r>
          </a:p>
          <a:p>
            <a:r>
              <a:rPr lang="cs-CZ" sz="2000" dirty="0"/>
              <a:t>Jihovýchod (</a:t>
            </a:r>
            <a:r>
              <a:rPr lang="cs-CZ" sz="2000" b="1" dirty="0"/>
              <a:t>kraj</a:t>
            </a:r>
            <a:r>
              <a:rPr lang="cs-CZ" sz="2000" dirty="0"/>
              <a:t> Vysočina a Jihomoravský </a:t>
            </a:r>
            <a:r>
              <a:rPr lang="cs-CZ" sz="2000" b="1" dirty="0"/>
              <a:t>kraj</a:t>
            </a:r>
            <a:r>
              <a:rPr lang="cs-CZ" sz="2000" dirty="0"/>
              <a:t>)</a:t>
            </a:r>
          </a:p>
          <a:p>
            <a:r>
              <a:rPr lang="cs-CZ" sz="2000" dirty="0"/>
              <a:t>Střední Morava (Olomoucký a Zlínský </a:t>
            </a:r>
            <a:r>
              <a:rPr lang="cs-CZ" sz="2000" b="1" dirty="0"/>
              <a:t>kraj</a:t>
            </a:r>
            <a:r>
              <a:rPr lang="cs-CZ" sz="2000" dirty="0"/>
              <a:t>)</a:t>
            </a:r>
          </a:p>
          <a:p>
            <a:r>
              <a:rPr lang="cs-CZ" sz="2000" dirty="0" err="1"/>
              <a:t>Moravskoslezsko</a:t>
            </a:r>
            <a:r>
              <a:rPr lang="cs-CZ" sz="2000" dirty="0"/>
              <a:t> (Moravskoslezský </a:t>
            </a:r>
            <a:r>
              <a:rPr lang="cs-CZ" sz="2000" b="1" dirty="0"/>
              <a:t>kraj</a:t>
            </a:r>
            <a:r>
              <a:rPr lang="cs-CZ" sz="2000" dirty="0"/>
              <a:t>)</a:t>
            </a:r>
          </a:p>
          <a:p>
            <a:r>
              <a:rPr lang="cs-CZ" sz="2000" dirty="0" smtClean="0"/>
              <a:t>Praha</a:t>
            </a:r>
            <a:endParaRPr lang="cs-CZ" sz="2000" dirty="0"/>
          </a:p>
          <a:p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0796" y="3467595"/>
            <a:ext cx="4736659" cy="2709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810046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sz="3600" dirty="0" smtClean="0"/>
              <a:t>Energetický mix Česka</a:t>
            </a:r>
            <a:endParaRPr lang="cs-CZ" sz="36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2000" dirty="0" smtClean="0"/>
              <a:t>Energetický mix Česka (2016) – podle zdrojů energie </a:t>
            </a:r>
          </a:p>
          <a:p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7659" y="2824420"/>
            <a:ext cx="5694874" cy="30657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971157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sz="3600" dirty="0"/>
              <a:t>Videa I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000" dirty="0"/>
              <a:t>Krakonošova zahrada pod zkratkou KRNAP (28 minut) </a:t>
            </a:r>
          </a:p>
          <a:p>
            <a:r>
              <a:rPr lang="cs-CZ" sz="2000" dirty="0">
                <a:hlinkClick r:id="rId2"/>
              </a:rPr>
              <a:t>http://www.ceskatelevize.cz/ivysilani/10430569197-krakonosova-zahrada-pod-zkratkou-krnap/</a:t>
            </a:r>
            <a:r>
              <a:rPr lang="cs-CZ" sz="2000" dirty="0"/>
              <a:t> </a:t>
            </a:r>
          </a:p>
          <a:p>
            <a:endParaRPr lang="cs-CZ" sz="2000" dirty="0"/>
          </a:p>
          <a:p>
            <a:r>
              <a:rPr lang="cs-CZ" sz="2000" dirty="0"/>
              <a:t>Klenoty české krajiny: Beskydy (26 minut) </a:t>
            </a:r>
          </a:p>
          <a:p>
            <a:r>
              <a:rPr lang="cs-CZ" sz="2000" dirty="0">
                <a:hlinkClick r:id="rId3"/>
              </a:rPr>
              <a:t>http://www.ceskatelevize.cz/porady/10582479956-klenoty-nasi-krajiny/413235100151001-beskydy/</a:t>
            </a:r>
            <a:r>
              <a:rPr lang="cs-CZ" sz="2000" dirty="0"/>
              <a:t> </a:t>
            </a:r>
          </a:p>
          <a:p>
            <a:endParaRPr lang="cs-CZ" sz="2000" dirty="0"/>
          </a:p>
          <a:p>
            <a:r>
              <a:rPr lang="cs-CZ" sz="2000" dirty="0"/>
              <a:t>Státní symboly – historický vývoj (28 minut) </a:t>
            </a:r>
          </a:p>
          <a:p>
            <a:r>
              <a:rPr lang="cs-CZ" sz="2000" dirty="0">
                <a:hlinkClick r:id="rId4"/>
              </a:rPr>
              <a:t>https://www.youtube.com/watch?v=xPxZ-eoQw1k</a:t>
            </a:r>
            <a:r>
              <a:rPr lang="cs-CZ" sz="2000" dirty="0"/>
              <a:t> </a:t>
            </a:r>
          </a:p>
          <a:p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340369830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sz="3600" dirty="0"/>
              <a:t>Videa II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2000" dirty="0"/>
              <a:t>Klenoty naší krajiny: Jeseníky (26 minut) </a:t>
            </a:r>
          </a:p>
          <a:p>
            <a:r>
              <a:rPr lang="cs-CZ" sz="2000" dirty="0">
                <a:hlinkClick r:id="rId2"/>
              </a:rPr>
              <a:t>http://www.ceskatelevize.cz/porady/10582479956-klenoty-nasi-krajiny/415235100151006-jeseniky/</a:t>
            </a:r>
            <a:r>
              <a:rPr lang="cs-CZ" sz="2000" dirty="0"/>
              <a:t> </a:t>
            </a:r>
          </a:p>
          <a:p>
            <a:endParaRPr lang="cs-CZ" sz="2000" dirty="0"/>
          </a:p>
          <a:p>
            <a:r>
              <a:rPr lang="cs-CZ" sz="2000" dirty="0"/>
              <a:t>Klenoty naší krajiny: Šumava (26 minut) </a:t>
            </a:r>
          </a:p>
          <a:p>
            <a:r>
              <a:rPr lang="cs-CZ" sz="2000" dirty="0">
                <a:hlinkClick r:id="rId3"/>
              </a:rPr>
              <a:t>https://www.ceskatelevize.cz/ivysilani/10582479956-klenoty-nasi-krajiny/416235100151008-sumava</a:t>
            </a:r>
            <a:r>
              <a:rPr lang="cs-CZ" sz="2000" dirty="0"/>
              <a:t> </a:t>
            </a:r>
          </a:p>
          <a:p>
            <a:endParaRPr lang="cs-CZ" sz="2000" dirty="0"/>
          </a:p>
          <a:p>
            <a:r>
              <a:rPr lang="cs-CZ" sz="2000" dirty="0"/>
              <a:t>Orchidejové hory (Bílé Karpaty), 26 minut  </a:t>
            </a:r>
          </a:p>
          <a:p>
            <a:r>
              <a:rPr lang="cs-CZ" sz="2000" dirty="0">
                <a:hlinkClick r:id="rId4"/>
              </a:rPr>
              <a:t>https://www.youtube.com/watch?v=n7GIgE2aAnk</a:t>
            </a:r>
            <a:r>
              <a:rPr lang="cs-CZ" sz="2000" dirty="0"/>
              <a:t> 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42967032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sz="3600" dirty="0"/>
              <a:t>Videa III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000" dirty="0"/>
              <a:t>Krkonoše: Hory bez hranic (6 minut) </a:t>
            </a:r>
          </a:p>
          <a:p>
            <a:r>
              <a:rPr lang="cs-CZ" sz="2000" dirty="0">
                <a:hlinkClick r:id="rId2"/>
              </a:rPr>
              <a:t>https://www.youtube.com/watch?v=yVMTvZHRRHY</a:t>
            </a:r>
            <a:r>
              <a:rPr lang="cs-CZ" sz="2000" dirty="0"/>
              <a:t> </a:t>
            </a:r>
          </a:p>
          <a:p>
            <a:endParaRPr lang="cs-CZ" sz="2000" dirty="0"/>
          </a:p>
          <a:p>
            <a:r>
              <a:rPr lang="cs-CZ" sz="2000" dirty="0"/>
              <a:t>Mapy krajiny: Český ráj (27 minut) </a:t>
            </a:r>
          </a:p>
          <a:p>
            <a:r>
              <a:rPr lang="cs-CZ" sz="2000" dirty="0">
                <a:hlinkClick r:id="rId3"/>
              </a:rPr>
              <a:t>https://www.ceskatelevize.cz/porady/10309859621-mapy-krajiny/</a:t>
            </a:r>
            <a:r>
              <a:rPr lang="cs-CZ" sz="2000" dirty="0"/>
              <a:t> </a:t>
            </a:r>
          </a:p>
          <a:p>
            <a:endParaRPr lang="cs-CZ" sz="2000" dirty="0"/>
          </a:p>
          <a:p>
            <a:r>
              <a:rPr lang="cs-CZ" sz="2000" dirty="0"/>
              <a:t>Bermudský poetický trojúhelník nad Vysočinou (52 minut) </a:t>
            </a:r>
          </a:p>
          <a:p>
            <a:r>
              <a:rPr lang="cs-CZ" sz="2000" dirty="0">
                <a:hlinkClick r:id="rId4"/>
              </a:rPr>
              <a:t>https://www.ceskatelevize.cz/porady/10389951691-bermudsky-poeticky-trojuhelnik-nad-vysocinou/21356226462/</a:t>
            </a:r>
            <a:r>
              <a:rPr lang="cs-CZ" sz="2000" dirty="0"/>
              <a:t> </a:t>
            </a:r>
          </a:p>
          <a:p>
            <a:endParaRPr lang="cs-CZ" sz="2000" dirty="0"/>
          </a:p>
          <a:p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343075728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sz="3600" dirty="0"/>
              <a:t>Videa IV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000" dirty="0"/>
              <a:t>Minuty z přírody: Prameny Labe (1 minuta) </a:t>
            </a:r>
          </a:p>
          <a:p>
            <a:r>
              <a:rPr lang="cs-CZ" sz="2000" dirty="0">
                <a:hlinkClick r:id="rId2"/>
              </a:rPr>
              <a:t>https://www.ceskatelevize.cz/porady/11126999091-minuty-z-prirody/215562220300009-prameny-labe/</a:t>
            </a:r>
            <a:r>
              <a:rPr lang="cs-CZ" sz="2000" dirty="0"/>
              <a:t> </a:t>
            </a:r>
          </a:p>
          <a:p>
            <a:endParaRPr lang="cs-CZ" sz="2000" dirty="0"/>
          </a:p>
          <a:p>
            <a:r>
              <a:rPr lang="cs-CZ" sz="2000" dirty="0"/>
              <a:t>Vodácká putování: Vltava (14 minut) </a:t>
            </a:r>
          </a:p>
          <a:p>
            <a:r>
              <a:rPr lang="cs-CZ" sz="2000" dirty="0">
                <a:hlinkClick r:id="rId3"/>
              </a:rPr>
              <a:t>https://www.ceskatelevize.cz/porady/10130001296-vodacka-putovani/407233100141002-vltava/</a:t>
            </a:r>
            <a:r>
              <a:rPr lang="cs-CZ" sz="2000" dirty="0"/>
              <a:t> </a:t>
            </a:r>
          </a:p>
          <a:p>
            <a:endParaRPr lang="cs-CZ" sz="2000" dirty="0"/>
          </a:p>
          <a:p>
            <a:r>
              <a:rPr lang="cs-CZ" sz="2000" dirty="0"/>
              <a:t>Návraty k divočině: Národní park Podyjí (25 minut) </a:t>
            </a:r>
          </a:p>
          <a:p>
            <a:r>
              <a:rPr lang="cs-CZ" sz="2000" dirty="0">
                <a:hlinkClick r:id="rId4"/>
              </a:rPr>
              <a:t>http://www.ceskatelevize.cz/ivysilani/10316514721-navraty-k-divocine/411236100221005-narodni-park-podyji</a:t>
            </a:r>
            <a:r>
              <a:rPr lang="cs-CZ" sz="2000" dirty="0"/>
              <a:t> </a:t>
            </a:r>
          </a:p>
          <a:p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147903529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sz="3600" dirty="0"/>
              <a:t>Videa V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2000" dirty="0"/>
              <a:t>Vyprávění o lese (28 minut) </a:t>
            </a:r>
          </a:p>
          <a:p>
            <a:r>
              <a:rPr lang="cs-CZ" sz="2000" dirty="0">
                <a:hlinkClick r:id="rId2"/>
              </a:rPr>
              <a:t>http://www.ceskatelevize.cz/porady/10319917977-vypraveni-o-lese/</a:t>
            </a:r>
            <a:r>
              <a:rPr lang="cs-CZ" sz="2000" dirty="0"/>
              <a:t> </a:t>
            </a:r>
          </a:p>
          <a:p>
            <a:endParaRPr lang="cs-CZ" dirty="0"/>
          </a:p>
          <a:p>
            <a:r>
              <a:rPr lang="cs-CZ" sz="2000" dirty="0" err="1"/>
              <a:t>Ropáci</a:t>
            </a:r>
            <a:r>
              <a:rPr lang="cs-CZ" sz="2000" dirty="0"/>
              <a:t> (Studentský film, fiktivní dokument Jana Svěráka, 20 minut) </a:t>
            </a:r>
          </a:p>
          <a:p>
            <a:r>
              <a:rPr lang="cs-CZ" sz="2000" dirty="0">
                <a:hlinkClick r:id="rId3"/>
              </a:rPr>
              <a:t>https://www.youtube.com/watch?v=5OIr7ABvhIc</a:t>
            </a:r>
            <a:r>
              <a:rPr lang="cs-CZ" sz="2000" dirty="0"/>
              <a:t> </a:t>
            </a:r>
            <a:endParaRPr lang="cs-CZ" sz="2000" dirty="0" smtClean="0"/>
          </a:p>
          <a:p>
            <a:endParaRPr lang="cs-CZ" sz="2000" dirty="0"/>
          </a:p>
          <a:p>
            <a:r>
              <a:rPr lang="cs-CZ" sz="2000" dirty="0" smtClean="0"/>
              <a:t>Pevnosti: Olomouc (17 minut) </a:t>
            </a:r>
          </a:p>
          <a:p>
            <a:r>
              <a:rPr lang="cs-CZ" sz="2000" dirty="0">
                <a:hlinkClick r:id="rId4"/>
              </a:rPr>
              <a:t>https://www.ceskatelevize.cz/porady/10282383287-pevnosti/310294340020008-olomouc</a:t>
            </a:r>
            <a:r>
              <a:rPr lang="cs-CZ" sz="2000" dirty="0" smtClean="0">
                <a:hlinkClick r:id="rId4"/>
              </a:rPr>
              <a:t>/</a:t>
            </a:r>
            <a:r>
              <a:rPr lang="cs-CZ" sz="2000" dirty="0" smtClean="0"/>
              <a:t> </a:t>
            </a:r>
            <a:endParaRPr lang="cs-CZ" sz="2000" dirty="0"/>
          </a:p>
          <a:p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297678673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sz="3600" dirty="0">
                <a:cs typeface="Times New Roman" panose="02020603050405020304" pitchFamily="18" charset="0"/>
              </a:rPr>
              <a:t>Videa </a:t>
            </a:r>
            <a:r>
              <a:rPr lang="cs-CZ" sz="3600" dirty="0" smtClean="0">
                <a:cs typeface="Times New Roman" panose="02020603050405020304" pitchFamily="18" charset="0"/>
              </a:rPr>
              <a:t>VI </a:t>
            </a:r>
            <a:endParaRPr lang="cs-CZ" sz="3600" dirty="0">
              <a:cs typeface="Times New Roman" panose="02020603050405020304" pitchFamily="18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000" dirty="0" smtClean="0"/>
              <a:t>Poutní místa: Olomouc (17 minut) </a:t>
            </a:r>
          </a:p>
          <a:p>
            <a:r>
              <a:rPr lang="cs-CZ" sz="2000" dirty="0" smtClean="0">
                <a:hlinkClick r:id="rId2"/>
              </a:rPr>
              <a:t>https</a:t>
            </a:r>
            <a:r>
              <a:rPr lang="cs-CZ" sz="2000" dirty="0">
                <a:hlinkClick r:id="rId2"/>
              </a:rPr>
              <a:t>://www.ceskatelevize.cz/porady/1185264473-poutni-mista/308298380210012-olomouc</a:t>
            </a:r>
            <a:r>
              <a:rPr lang="cs-CZ" sz="2000" dirty="0" smtClean="0">
                <a:hlinkClick r:id="rId2"/>
              </a:rPr>
              <a:t>/</a:t>
            </a:r>
            <a:r>
              <a:rPr lang="cs-CZ" sz="2000" dirty="0" smtClean="0"/>
              <a:t> </a:t>
            </a:r>
          </a:p>
          <a:p>
            <a:endParaRPr lang="cs-CZ" sz="2000" dirty="0"/>
          </a:p>
          <a:p>
            <a:r>
              <a:rPr lang="cs-CZ" sz="2000" dirty="0" smtClean="0"/>
              <a:t>Poutní místa: Velehrad (18 minut) – Zlínský kraj </a:t>
            </a:r>
          </a:p>
          <a:p>
            <a:r>
              <a:rPr lang="cs-CZ" sz="2000" dirty="0">
                <a:hlinkClick r:id="rId3"/>
              </a:rPr>
              <a:t>https://www.ceskatelevize.cz/porady/1185264473-poutni-mista/302259352410002-velehrad</a:t>
            </a:r>
            <a:r>
              <a:rPr lang="cs-CZ" sz="2000" dirty="0" smtClean="0">
                <a:hlinkClick r:id="rId3"/>
              </a:rPr>
              <a:t>/</a:t>
            </a:r>
            <a:r>
              <a:rPr lang="cs-CZ" sz="2000" dirty="0" smtClean="0"/>
              <a:t> </a:t>
            </a:r>
          </a:p>
          <a:p>
            <a:endParaRPr lang="cs-CZ" sz="2000" dirty="0"/>
          </a:p>
          <a:p>
            <a:r>
              <a:rPr lang="cs-CZ" sz="2000" dirty="0" smtClean="0"/>
              <a:t>Šumná Ostrava (26 minut) </a:t>
            </a:r>
          </a:p>
          <a:p>
            <a:r>
              <a:rPr lang="cs-CZ" sz="2000" dirty="0">
                <a:hlinkClick r:id="rId4"/>
              </a:rPr>
              <a:t>https://</a:t>
            </a:r>
            <a:r>
              <a:rPr lang="cs-CZ" sz="2000" dirty="0" smtClean="0">
                <a:hlinkClick r:id="rId4"/>
              </a:rPr>
              <a:t>www.youtube.com/watch?v=c0drYglU0Js</a:t>
            </a:r>
            <a:r>
              <a:rPr lang="cs-CZ" sz="2000" dirty="0" smtClean="0"/>
              <a:t> </a:t>
            </a:r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261175096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16982E0-DFBE-4043-B55A-39109067E8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sz="3600" dirty="0"/>
              <a:t>Použité informační zdroje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E5C249C-EA90-40FB-8658-DBF388C117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86018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2400" dirty="0"/>
              <a:t>Zeměpis České </a:t>
            </a:r>
            <a:r>
              <a:rPr lang="cs-CZ" sz="2400" dirty="0" smtClean="0"/>
              <a:t>republiky (učebnice pro SŠ), </a:t>
            </a:r>
            <a:r>
              <a:rPr lang="cs-CZ" sz="2400" dirty="0"/>
              <a:t>Nakl. ČGS, Praha 2009 </a:t>
            </a:r>
          </a:p>
          <a:p>
            <a:pPr marL="0" indent="0">
              <a:buNone/>
            </a:pPr>
            <a:r>
              <a:rPr lang="cs-CZ" sz="2400" dirty="0"/>
              <a:t>Školní atlas: Česká republika a Evropa, </a:t>
            </a:r>
            <a:r>
              <a:rPr lang="cs-CZ" sz="2400" dirty="0" err="1"/>
              <a:t>Shocart</a:t>
            </a:r>
            <a:r>
              <a:rPr lang="cs-CZ" sz="2400" dirty="0"/>
              <a:t> </a:t>
            </a:r>
          </a:p>
          <a:p>
            <a:pPr marL="0" indent="0">
              <a:buNone/>
            </a:pPr>
            <a:r>
              <a:rPr lang="cs-CZ" sz="2400" dirty="0"/>
              <a:t>Hoffmann, J.: Prezentace ze základů přírodních věd </a:t>
            </a:r>
          </a:p>
          <a:p>
            <a:pPr marL="0" indent="0">
              <a:buNone/>
            </a:pPr>
            <a:r>
              <a:rPr lang="cs-CZ" sz="2400" dirty="0">
                <a:hlinkClick r:id="rId2"/>
              </a:rPr>
              <a:t>http://www.zemepis.com </a:t>
            </a:r>
          </a:p>
          <a:p>
            <a:pPr marL="0" indent="0">
              <a:buNone/>
            </a:pPr>
            <a:r>
              <a:rPr lang="cs-CZ" sz="2400" dirty="0">
                <a:hlinkClick r:id="rId2"/>
              </a:rPr>
              <a:t>http://polacek.wgz.cz </a:t>
            </a:r>
          </a:p>
          <a:p>
            <a:pPr marL="0" indent="0">
              <a:buNone/>
            </a:pPr>
            <a:r>
              <a:rPr lang="cs-CZ" sz="2400" dirty="0">
                <a:hlinkClick r:id="rId2"/>
              </a:rPr>
              <a:t>http://beckotc.webnode.cz </a:t>
            </a:r>
          </a:p>
          <a:p>
            <a:pPr marL="0" indent="0">
              <a:buNone/>
            </a:pPr>
            <a:r>
              <a:rPr lang="cs-CZ" sz="2400" dirty="0">
                <a:hlinkClick r:id="rId2"/>
              </a:rPr>
              <a:t>http://cs.wikipedia.org</a:t>
            </a:r>
            <a:r>
              <a:rPr lang="cs-CZ" sz="2400" dirty="0"/>
              <a:t> </a:t>
            </a:r>
          </a:p>
          <a:p>
            <a:pPr marL="0" indent="0">
              <a:buNone/>
            </a:pPr>
            <a:r>
              <a:rPr lang="cs-CZ" sz="2400" dirty="0">
                <a:hlinkClick r:id="rId3"/>
              </a:rPr>
              <a:t>http://www.kudyznudy.cz</a:t>
            </a:r>
            <a:r>
              <a:rPr lang="cs-CZ" sz="2400" dirty="0"/>
              <a:t> </a:t>
            </a:r>
          </a:p>
          <a:p>
            <a:pPr marL="0" indent="0">
              <a:buNone/>
            </a:pPr>
            <a:r>
              <a:rPr lang="cs-CZ" sz="2400" dirty="0"/>
              <a:t>Google </a:t>
            </a:r>
            <a:r>
              <a:rPr lang="cs-CZ" sz="2400" dirty="0" err="1"/>
              <a:t>Images</a:t>
            </a:r>
            <a:r>
              <a:rPr lang="cs-CZ" sz="2400" dirty="0"/>
              <a:t> 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0551037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sz="3600" dirty="0"/>
              <a:t>Krajské uspořádání České republiky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Kraje s počtem obyvatel nad 1 milion: 1. Středočeský kraj, 2. Hlavní město Praha, 3. Moravskoslezský kraj, 4. Jihomoravský kraj </a:t>
            </a:r>
          </a:p>
          <a:p>
            <a:r>
              <a:rPr lang="cs-CZ" dirty="0"/>
              <a:t>Kraje mezi 600 tisíci a 1 milionem: 5. Ústecký, 6. Jihočeský, 7. Olomoucký </a:t>
            </a:r>
          </a:p>
          <a:p>
            <a:r>
              <a:rPr lang="cs-CZ" dirty="0"/>
              <a:t>Kraje mezi 500 a 600 tisíci: 8. Plzeňský, 9. Zlínský, 10. Královéhradecký, 11. Pardubický, 12. Vysočina </a:t>
            </a:r>
          </a:p>
          <a:p>
            <a:r>
              <a:rPr lang="cs-CZ" dirty="0"/>
              <a:t>Kraje menší než 500 tisíc: 13. Liberecký, 14. Karlovarský </a:t>
            </a:r>
          </a:p>
        </p:txBody>
      </p:sp>
    </p:spTree>
    <p:extLst>
      <p:ext uri="{BB962C8B-B14F-4D97-AF65-F5344CB8AC3E}">
        <p14:creationId xmlns:p14="http://schemas.microsoft.com/office/powerpoint/2010/main" val="14483168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sz="3600" dirty="0"/>
              <a:t>Mapa krajů Česka</a:t>
            </a:r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2143" y="1350685"/>
            <a:ext cx="9499394" cy="5661639"/>
          </a:xfrm>
        </p:spPr>
      </p:pic>
    </p:spTree>
    <p:extLst>
      <p:ext uri="{BB962C8B-B14F-4D97-AF65-F5344CB8AC3E}">
        <p14:creationId xmlns:p14="http://schemas.microsoft.com/office/powerpoint/2010/main" val="21987006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sz="3600" dirty="0"/>
              <a:t>Kraje Česka a jejich znaky</a:t>
            </a:r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6334" y="1500683"/>
            <a:ext cx="8322060" cy="4879754"/>
          </a:xfrm>
        </p:spPr>
      </p:pic>
    </p:spTree>
    <p:extLst>
      <p:ext uri="{BB962C8B-B14F-4D97-AF65-F5344CB8AC3E}">
        <p14:creationId xmlns:p14="http://schemas.microsoft.com/office/powerpoint/2010/main" val="31136701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sz="3600" dirty="0" smtClean="0"/>
              <a:t>Královéhradecký kraj</a:t>
            </a:r>
            <a:endParaRPr lang="cs-CZ" sz="3600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2597" y="1512174"/>
            <a:ext cx="6670779" cy="5087442"/>
          </a:xfrm>
        </p:spPr>
      </p:pic>
    </p:spTree>
    <p:extLst>
      <p:ext uri="{BB962C8B-B14F-4D97-AF65-F5344CB8AC3E}">
        <p14:creationId xmlns:p14="http://schemas.microsoft.com/office/powerpoint/2010/main" val="31477990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sz="3600" dirty="0"/>
              <a:t>Královéhradecký kraj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000" dirty="0" smtClean="0"/>
              <a:t>Krajské město: Hradec Králové </a:t>
            </a:r>
          </a:p>
          <a:p>
            <a:r>
              <a:rPr lang="cs-CZ" sz="2000" dirty="0" smtClean="0"/>
              <a:t>Rozlohou i počtem obyvatel 9. kraj, průměrná hustota zalidnění </a:t>
            </a:r>
          </a:p>
          <a:p>
            <a:r>
              <a:rPr lang="cs-CZ" sz="2000" dirty="0" smtClean="0"/>
              <a:t>Velké výškové rozdíly mezi hornatým pohraničím a rovinatým vnitrozemím </a:t>
            </a:r>
          </a:p>
          <a:p>
            <a:r>
              <a:rPr lang="cs-CZ" sz="2000" dirty="0" smtClean="0"/>
              <a:t>202 m (koryto řeky Cidliny) až 1603 m (vrchol Sněžky) </a:t>
            </a:r>
          </a:p>
          <a:p>
            <a:r>
              <a:rPr lang="cs-CZ" sz="2000" dirty="0" smtClean="0"/>
              <a:t>Strojírenství, textilní průmysl, potravinářství </a:t>
            </a:r>
          </a:p>
          <a:p>
            <a:r>
              <a:rPr lang="cs-CZ" sz="2000" dirty="0" smtClean="0"/>
              <a:t>Zemědělství v Polabí </a:t>
            </a:r>
          </a:p>
          <a:p>
            <a:r>
              <a:rPr lang="cs-CZ" sz="2000" dirty="0" smtClean="0"/>
              <a:t>Dobré podmínky pro turistický ruch (Krkonoše, Orlické hory, Broumovsko, Jičínsko, Dvůr Králové nad Labem, Babiččino údolí) </a:t>
            </a: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575" y="215106"/>
            <a:ext cx="1371724" cy="1646069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6072" y="230188"/>
            <a:ext cx="2146712" cy="14382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06508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sz="3600" dirty="0" smtClean="0"/>
              <a:t>Pardubický kraj</a:t>
            </a:r>
            <a:endParaRPr lang="cs-CZ" sz="3600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5104" y="1291234"/>
            <a:ext cx="8234548" cy="4869963"/>
          </a:xfrm>
        </p:spPr>
      </p:pic>
    </p:spTree>
    <p:extLst>
      <p:ext uri="{BB962C8B-B14F-4D97-AF65-F5344CB8AC3E}">
        <p14:creationId xmlns:p14="http://schemas.microsoft.com/office/powerpoint/2010/main" val="103539644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sz="3600" dirty="0" smtClean="0"/>
              <a:t>Pardubický kraj</a:t>
            </a:r>
            <a:endParaRPr lang="cs-CZ" sz="36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000" dirty="0" smtClean="0"/>
              <a:t>Krajské město: Pardubice </a:t>
            </a:r>
          </a:p>
          <a:p>
            <a:r>
              <a:rPr lang="cs-CZ" sz="2000" dirty="0" smtClean="0"/>
              <a:t>Rozlohou i počtem obyvatel o trochu menší než Královéhradecký kraj </a:t>
            </a:r>
          </a:p>
          <a:p>
            <a:r>
              <a:rPr lang="cs-CZ" sz="2000" dirty="0" smtClean="0"/>
              <a:t>Podobná výšková rozmanitost, ale větší podíl úrodných nížin (zejména Polabí) </a:t>
            </a:r>
          </a:p>
          <a:p>
            <a:r>
              <a:rPr lang="cs-CZ" sz="2000" dirty="0" smtClean="0"/>
              <a:t>Strojírenství, chemický průmysl, elektrotechnika, potravinářství </a:t>
            </a:r>
          </a:p>
          <a:p>
            <a:r>
              <a:rPr lang="cs-CZ" sz="2000" dirty="0" smtClean="0"/>
              <a:t>Zemědělství v Polabí </a:t>
            </a:r>
          </a:p>
          <a:p>
            <a:r>
              <a:rPr lang="cs-CZ" sz="2000" dirty="0" smtClean="0"/>
              <a:t>Problémem kraje je napojení na silniční síť </a:t>
            </a:r>
            <a:endParaRPr lang="cs-CZ" sz="2000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574" y="230188"/>
            <a:ext cx="1169843" cy="1520796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64829" y="304829"/>
            <a:ext cx="2574225" cy="17247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9938842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399</TotalTime>
  <Words>944</Words>
  <Application>Microsoft Office PowerPoint</Application>
  <PresentationFormat>Širokoúhlá obrazovka</PresentationFormat>
  <Paragraphs>162</Paragraphs>
  <Slides>29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29</vt:i4>
      </vt:variant>
    </vt:vector>
  </HeadingPairs>
  <TitlesOfParts>
    <vt:vector size="34" baseType="lpstr">
      <vt:lpstr>Arial</vt:lpstr>
      <vt:lpstr>Calibri</vt:lpstr>
      <vt:lpstr>Calibri Light</vt:lpstr>
      <vt:lpstr>Times New Roman</vt:lpstr>
      <vt:lpstr>Motiv Office</vt:lpstr>
      <vt:lpstr>Rozložení obyvatelstva Česka</vt:lpstr>
      <vt:lpstr>Jádrové oblasti Česka</vt:lpstr>
      <vt:lpstr>Krajské uspořádání České republiky</vt:lpstr>
      <vt:lpstr>Mapa krajů Česka</vt:lpstr>
      <vt:lpstr>Kraje Česka a jejich znaky</vt:lpstr>
      <vt:lpstr>Královéhradecký kraj</vt:lpstr>
      <vt:lpstr>Královéhradecký kraj</vt:lpstr>
      <vt:lpstr>Pardubický kraj</vt:lpstr>
      <vt:lpstr>Pardubický kraj</vt:lpstr>
      <vt:lpstr>Kraj Vysočina</vt:lpstr>
      <vt:lpstr>Kraj Vysočina</vt:lpstr>
      <vt:lpstr>Jihomoravský kraj</vt:lpstr>
      <vt:lpstr>Jihomoravský kraj</vt:lpstr>
      <vt:lpstr>Olomoucký kraj</vt:lpstr>
      <vt:lpstr>Olomoucký kraj</vt:lpstr>
      <vt:lpstr>Zlínský kraj</vt:lpstr>
      <vt:lpstr>Zlínský kraj</vt:lpstr>
      <vt:lpstr>Moravskoslezský kraj</vt:lpstr>
      <vt:lpstr>Moravskoslezský kraj</vt:lpstr>
      <vt:lpstr>NUTS členění</vt:lpstr>
      <vt:lpstr>NUTS členění krajů</vt:lpstr>
      <vt:lpstr>Energetický mix Česka</vt:lpstr>
      <vt:lpstr>Videa I</vt:lpstr>
      <vt:lpstr>Videa II</vt:lpstr>
      <vt:lpstr>Videa III</vt:lpstr>
      <vt:lpstr>Videa IV</vt:lpstr>
      <vt:lpstr>Videa V</vt:lpstr>
      <vt:lpstr>Videa VI </vt:lpstr>
      <vt:lpstr>Použité informační zdroje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Česká republika v rámci Evropy a světa</dc:title>
  <dc:creator>Martin</dc:creator>
  <cp:lastModifiedBy>Jan Hoffmann</cp:lastModifiedBy>
  <cp:revision>43</cp:revision>
  <cp:lastPrinted>2020-12-14T11:36:04Z</cp:lastPrinted>
  <dcterms:created xsi:type="dcterms:W3CDTF">2020-11-25T08:37:39Z</dcterms:created>
  <dcterms:modified xsi:type="dcterms:W3CDTF">2020-12-30T12:50:33Z</dcterms:modified>
</cp:coreProperties>
</file>