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72"/>
  </p:handoutMasterIdLst>
  <p:sldIdLst>
    <p:sldId id="256" r:id="rId2"/>
    <p:sldId id="257" r:id="rId3"/>
    <p:sldId id="323" r:id="rId4"/>
    <p:sldId id="324" r:id="rId5"/>
    <p:sldId id="259" r:id="rId6"/>
    <p:sldId id="261" r:id="rId7"/>
    <p:sldId id="260" r:id="rId8"/>
    <p:sldId id="258" r:id="rId9"/>
    <p:sldId id="262" r:id="rId10"/>
    <p:sldId id="263" r:id="rId11"/>
    <p:sldId id="264" r:id="rId12"/>
    <p:sldId id="265" r:id="rId13"/>
    <p:sldId id="306" r:id="rId14"/>
    <p:sldId id="266" r:id="rId15"/>
    <p:sldId id="270" r:id="rId16"/>
    <p:sldId id="271" r:id="rId17"/>
    <p:sldId id="327" r:id="rId18"/>
    <p:sldId id="272" r:id="rId19"/>
    <p:sldId id="273" r:id="rId20"/>
    <p:sldId id="274" r:id="rId21"/>
    <p:sldId id="279" r:id="rId22"/>
    <p:sldId id="278" r:id="rId23"/>
    <p:sldId id="267" r:id="rId24"/>
    <p:sldId id="268" r:id="rId25"/>
    <p:sldId id="269" r:id="rId26"/>
    <p:sldId id="275" r:id="rId27"/>
    <p:sldId id="276" r:id="rId28"/>
    <p:sldId id="325" r:id="rId29"/>
    <p:sldId id="277" r:id="rId30"/>
    <p:sldId id="307" r:id="rId31"/>
    <p:sldId id="308" r:id="rId32"/>
    <p:sldId id="309" r:id="rId33"/>
    <p:sldId id="281" r:id="rId34"/>
    <p:sldId id="328" r:id="rId35"/>
    <p:sldId id="282" r:id="rId36"/>
    <p:sldId id="290" r:id="rId37"/>
    <p:sldId id="292" r:id="rId38"/>
    <p:sldId id="291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3" r:id="rId47"/>
    <p:sldId id="294" r:id="rId48"/>
    <p:sldId id="295" r:id="rId49"/>
    <p:sldId id="296" r:id="rId50"/>
    <p:sldId id="297" r:id="rId51"/>
    <p:sldId id="310" r:id="rId52"/>
    <p:sldId id="311" r:id="rId53"/>
    <p:sldId id="298" r:id="rId54"/>
    <p:sldId id="304" r:id="rId55"/>
    <p:sldId id="305" r:id="rId56"/>
    <p:sldId id="316" r:id="rId57"/>
    <p:sldId id="317" r:id="rId58"/>
    <p:sldId id="322" r:id="rId59"/>
    <p:sldId id="299" r:id="rId60"/>
    <p:sldId id="300" r:id="rId61"/>
    <p:sldId id="302" r:id="rId62"/>
    <p:sldId id="303" r:id="rId63"/>
    <p:sldId id="318" r:id="rId64"/>
    <p:sldId id="315" r:id="rId65"/>
    <p:sldId id="319" r:id="rId66"/>
    <p:sldId id="314" r:id="rId67"/>
    <p:sldId id="320" r:id="rId68"/>
    <p:sldId id="321" r:id="rId69"/>
    <p:sldId id="326" r:id="rId70"/>
    <p:sldId id="312" r:id="rId71"/>
  </p:sldIdLst>
  <p:sldSz cx="9144000" cy="6858000" type="screen4x3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28" d="100"/>
          <a:sy n="28" d="100"/>
        </p:scale>
        <p:origin x="-1266" y="-6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84C2A7E-9BBC-4169-A784-D23272A9C91D}" type="datetimeFigureOut">
              <a:rPr lang="cs-CZ"/>
              <a:pPr>
                <a:defRPr/>
              </a:pPr>
              <a:t>30.12.2020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F0A88D-CC16-4854-95B9-69DE61D12B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923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FAB74-F56A-42EB-90A6-AF8ACBF7EFE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5460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8C9F5-43D4-487E-86AD-5EADBBBBA5A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2761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0B6AD-D155-440C-A157-C5D8220233A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4790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92592-D369-4463-A672-2F39EBF55C7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7932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5B51-F8ED-423F-9A76-376A2E6BA58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4787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224CB-B9B3-4E42-884D-62A535EE1B4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1836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31932-0F22-49C7-9E5B-78EC6C413D4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1171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23FD4-AF50-425C-964B-716087E75DE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1012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14715-3170-4669-ACFE-62511B4CA40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6701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52F6B-476B-4361-8F03-7E86341A1A1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0893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902B0-CFA5-4B92-B853-77A59597E93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5539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 předlohy nadpisu.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styly předlohy textu.</a:t>
            </a:r>
          </a:p>
          <a:p>
            <a:pPr lvl="1"/>
            <a:r>
              <a:rPr lang="en-CA" altLang="cs-CZ"/>
              <a:t>Druhá úroveň</a:t>
            </a:r>
          </a:p>
          <a:p>
            <a:pPr lvl="2"/>
            <a:r>
              <a:rPr lang="en-CA" altLang="cs-CZ"/>
              <a:t>Třetí úroveň</a:t>
            </a:r>
          </a:p>
          <a:p>
            <a:pPr lvl="3"/>
            <a:r>
              <a:rPr lang="en-CA" altLang="cs-CZ"/>
              <a:t>Čtvrtá úroveň</a:t>
            </a:r>
          </a:p>
          <a:p>
            <a:pPr lvl="4"/>
            <a:r>
              <a:rPr lang="en-CA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72D39B9-2B5E-44A0-9378-3CFA5CEC2FB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CrD9N_3Jkw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7nz-JMInM" TargetMode="External"/><Relationship Id="rId2" Type="http://schemas.openxmlformats.org/officeDocument/2006/relationships/hyperlink" Target="https://www.youtube.com/watch?v=z6LtC-qHrD8&amp;list=PLbt36do_WfuBm5Biel8DvOT2h66RDZheG&amp;index=2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cs.wikipedia.org/wiki/Kmit%C3%A1n%C3%AD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4tbk5w2eog" TargetMode="Externa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u.cz/tema/zivotni-prostredi/prevence-a-ochrana-pred-hluke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/>
              <a:t>Vlnění a optika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u="sng" dirty="0"/>
              <a:t>Mechanické kmitání 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(Kyvadla, pružiny, …) </a:t>
            </a:r>
          </a:p>
          <a:p>
            <a:r>
              <a:rPr lang="cs-CZ" altLang="cs-CZ" sz="2000" u="sng" dirty="0"/>
              <a:t>Zvukové vlnění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(Infrazvuk, ultrazvuk, vlastnosti zvuku, hluk a souvislosti) </a:t>
            </a:r>
          </a:p>
          <a:p>
            <a:r>
              <a:rPr lang="cs-CZ" altLang="cs-CZ" sz="2000" u="sng" dirty="0"/>
              <a:t>Druhy elektromagnetického záření </a:t>
            </a:r>
            <a:endParaRPr lang="cs-CZ" altLang="cs-CZ" sz="2000" dirty="0"/>
          </a:p>
          <a:p>
            <a:r>
              <a:rPr lang="cs-CZ" altLang="cs-CZ" sz="2000" dirty="0"/>
              <a:t>(Viditelné světlo, gama záření, IR/UV světlo, rádiové vlny) </a:t>
            </a:r>
          </a:p>
          <a:p>
            <a:r>
              <a:rPr lang="cs-CZ" altLang="cs-CZ" sz="2000" u="sng" dirty="0"/>
              <a:t>Optické přístroje </a:t>
            </a:r>
            <a:endParaRPr lang="cs-CZ" altLang="cs-CZ" sz="2000" dirty="0"/>
          </a:p>
          <a:p>
            <a:r>
              <a:rPr lang="cs-CZ" altLang="cs-CZ" sz="2000" dirty="0"/>
              <a:t>(Zrcadla, čočky, periskopy, lom světla, lidské oko) 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Měření mechanického kmitání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dirty="0"/>
              <a:t>Základní pojmy: Kmit, perioda, frekvence. </a:t>
            </a:r>
          </a:p>
          <a:p>
            <a:r>
              <a:rPr lang="cs-CZ" altLang="cs-CZ" sz="2000" dirty="0"/>
              <a:t>Kmit: Děj, během kterého se poloha, rychlost a zrychlení vrátí k původním hodnotám.</a:t>
            </a:r>
          </a:p>
          <a:p>
            <a:r>
              <a:rPr lang="cs-CZ" altLang="cs-CZ" sz="2000" dirty="0"/>
              <a:t>Perioda T: Doba kmitu - časový úsek, během kterého proběhne kmit. Tedy ,,za jak dlouho vypadá pro pozorovatele všechno stejně´´. </a:t>
            </a:r>
          </a:p>
          <a:p>
            <a:r>
              <a:rPr lang="cs-CZ" altLang="cs-CZ" sz="2000" dirty="0"/>
              <a:t>Frekvence f: Počet kmitů, které oscilátor (nebo jeho těžiště) vykoná za jednotku času. </a:t>
            </a:r>
          </a:p>
          <a:p>
            <a:endParaRPr lang="cs-CZ" altLang="cs-CZ" sz="1600" dirty="0"/>
          </a:p>
          <a:p>
            <a:endParaRPr lang="cs-CZ" altLang="cs-CZ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/>
              <a:t>Měření mechanického kmitání - otázky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/>
              <a:t>V jakých jednotkách měříme periodu? (Perioda = Časová délka jednoho kmitu) </a:t>
            </a:r>
          </a:p>
          <a:p>
            <a:r>
              <a:rPr lang="cs-CZ" altLang="cs-CZ" sz="2000"/>
              <a:t>V jakých jednotkách měříme frekvenci? (Frekvence = Počet kmitů za sekundu)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/>
              <a:t>Frekvence (kmitočet)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/>
              <a:t>Zatímco periodu </a:t>
            </a:r>
            <a:r>
              <a:rPr lang="cs-CZ" altLang="cs-CZ" sz="2000" i="1"/>
              <a:t>T</a:t>
            </a:r>
            <a:r>
              <a:rPr lang="cs-CZ" altLang="cs-CZ" sz="2000"/>
              <a:t> měříme v sekundách </a:t>
            </a:r>
            <a:r>
              <a:rPr lang="cs-CZ" altLang="cs-CZ" sz="2000" i="1"/>
              <a:t>s, </a:t>
            </a:r>
            <a:r>
              <a:rPr lang="cs-CZ" altLang="cs-CZ" sz="2000"/>
              <a:t>frekvenci (kmitočet) počítáme pomocí vzorce</a:t>
            </a:r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r>
              <a:rPr lang="cs-CZ" altLang="cs-CZ" sz="2000"/>
              <a:t>Proto je jednotkou                   , pro kterou používáme název </a:t>
            </a:r>
            <a:r>
              <a:rPr lang="cs-CZ" altLang="cs-CZ" sz="2000" i="1"/>
              <a:t>Hz</a:t>
            </a:r>
            <a:r>
              <a:rPr lang="cs-CZ" altLang="cs-CZ" sz="2000"/>
              <a:t> (1 hertz)  </a:t>
            </a:r>
          </a:p>
          <a:p>
            <a:endParaRPr lang="cs-CZ" altLang="cs-CZ" sz="160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476375" y="2636838"/>
          <a:ext cx="7620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Rovnice" r:id="rId3" imgW="10363200" imgH="9448800" progId="">
                  <p:embed/>
                </p:oleObj>
              </mc:Choice>
              <mc:Fallback>
                <p:oleObj name="Rovnice" r:id="rId3" imgW="10363200" imgH="94488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636838"/>
                        <a:ext cx="762000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3419475" y="3716338"/>
          <a:ext cx="54451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Rovnice" r:id="rId5" imgW="10668000" imgH="9448800" progId="">
                  <p:embed/>
                </p:oleObj>
              </mc:Choice>
              <mc:Fallback>
                <p:oleObj name="Rovnice" r:id="rId5" imgW="10668000" imgH="944880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716338"/>
                        <a:ext cx="544513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Mechanické vlnění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Mechanické vlnění vzniká systematickým kmitáním velkého množství bodů </a:t>
            </a:r>
          </a:p>
          <a:p>
            <a:endParaRPr lang="cs-CZ" altLang="cs-CZ" sz="2000"/>
          </a:p>
          <a:p>
            <a:r>
              <a:rPr lang="cs-CZ" altLang="cs-CZ" sz="2000"/>
              <a:t>Vlnění vodní hladiny </a:t>
            </a:r>
          </a:p>
          <a:p>
            <a:r>
              <a:rPr lang="cs-CZ" altLang="cs-CZ" sz="2000"/>
              <a:t>Zvuk </a:t>
            </a:r>
          </a:p>
          <a:p>
            <a:r>
              <a:rPr lang="cs-CZ" altLang="cs-CZ" sz="2000"/>
              <a:t>Elektromagnetické vlny (např. světlo) </a:t>
            </a:r>
          </a:p>
          <a:p>
            <a:endParaRPr lang="cs-CZ" altLang="cs-CZ" sz="2000"/>
          </a:p>
          <a:p>
            <a:r>
              <a:rPr lang="cs-CZ" altLang="cs-CZ" sz="2000"/>
              <a:t>Při kmitání se přenáší mechanická energie (pomocí chování látky), ale nepřenáší se látka </a:t>
            </a:r>
          </a:p>
          <a:p>
            <a:pPr>
              <a:buFontTx/>
              <a:buNone/>
            </a:pPr>
            <a:endParaRPr lang="cs-CZ" altLang="cs-CZ" sz="1600"/>
          </a:p>
          <a:p>
            <a:pPr>
              <a:buFontTx/>
              <a:buNone/>
            </a:pPr>
            <a:endParaRPr lang="cs-CZ" altLang="cs-CZ"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/>
              <a:t>Zvuk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dirty="0"/>
              <a:t>Co je zvuk? Pokuste se vysvětlit pojmy: </a:t>
            </a:r>
          </a:p>
          <a:p>
            <a:r>
              <a:rPr lang="cs-CZ" altLang="cs-CZ" sz="2000" dirty="0"/>
              <a:t>- Zvuk </a:t>
            </a:r>
          </a:p>
          <a:p>
            <a:r>
              <a:rPr lang="cs-CZ" altLang="cs-CZ" sz="2000" dirty="0"/>
              <a:t>- Výška zvuku </a:t>
            </a:r>
          </a:p>
          <a:p>
            <a:r>
              <a:rPr lang="cs-CZ" altLang="cs-CZ" sz="2000" dirty="0"/>
              <a:t>- Frekvence zvuku </a:t>
            </a:r>
          </a:p>
          <a:p>
            <a:r>
              <a:rPr lang="cs-CZ" altLang="cs-CZ" sz="2000" dirty="0"/>
              <a:t>- Perioda zvuku </a:t>
            </a:r>
          </a:p>
          <a:p>
            <a:r>
              <a:rPr lang="cs-CZ" altLang="cs-CZ" sz="2000" dirty="0"/>
              <a:t>- Infrazvuk, ultrazvuk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/>
              <a:t>Zvuk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dirty="0"/>
              <a:t>Zvuk je chvění vzduchu, které nám naráží na ušní bubínky a jsme schopni ho vnímat. </a:t>
            </a:r>
          </a:p>
          <a:p>
            <a:r>
              <a:rPr lang="cs-CZ" altLang="cs-CZ" sz="2000" dirty="0"/>
              <a:t>Akustika = Děje související se vznikem zvuku, jeho šířením a vnímáním </a:t>
            </a:r>
          </a:p>
          <a:p>
            <a:r>
              <a:rPr lang="cs-CZ" altLang="cs-CZ" sz="2000" dirty="0"/>
              <a:t>Akustika = Také celá věda zabývající se těmito ději </a:t>
            </a:r>
          </a:p>
          <a:p>
            <a:endParaRPr lang="cs-CZ" altLang="cs-CZ" sz="2000" dirty="0"/>
          </a:p>
          <a:p>
            <a:r>
              <a:rPr lang="cs-CZ" altLang="cs-CZ" sz="2000" dirty="0"/>
              <a:t>Obecně je zvukem jakékoliv mechanické vlnění v látkovém </a:t>
            </a:r>
            <a:r>
              <a:rPr lang="cs-CZ" altLang="cs-CZ" sz="2000" dirty="0" err="1"/>
              <a:t>přostředí</a:t>
            </a:r>
            <a:r>
              <a:rPr lang="cs-CZ" altLang="cs-CZ" sz="2000" dirty="0"/>
              <a:t> - proto existuje např. i zvuk ve vodě apod. </a:t>
            </a:r>
          </a:p>
          <a:p>
            <a:r>
              <a:rPr lang="cs-CZ" altLang="cs-CZ" sz="2000" dirty="0"/>
              <a:t>Jak počítáte vzdálenost blesku? Umíte z této metody odvodit rychlost zvuku ve vzduchu? 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Rychlost zvuku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dirty="0"/>
              <a:t>Rychlost zvuku ve vzduchu je zhruba 1 km za 3 sekundy, tedy přibližně 333 m/s  </a:t>
            </a:r>
          </a:p>
          <a:p>
            <a:r>
              <a:rPr lang="cs-CZ" altLang="cs-CZ" sz="2000" dirty="0"/>
              <a:t>Přesnější hodnota zvuku se pohybuje mezi 330 a 350 m/s, v závislosti na podmínkách - v teplém vzduchu je šíření zvuku rychlejší </a:t>
            </a:r>
          </a:p>
          <a:p>
            <a:r>
              <a:rPr lang="cs-CZ" altLang="cs-CZ" sz="2000" dirty="0"/>
              <a:t>V těžších plynech se zvuk šíří pomaleji, v lehčích plynech rychleji </a:t>
            </a:r>
          </a:p>
          <a:p>
            <a:r>
              <a:rPr lang="cs-CZ" altLang="cs-CZ" sz="2000" dirty="0"/>
              <a:t>V kapalinách se zvuk šíří rychleji než v plynech </a:t>
            </a:r>
          </a:p>
          <a:p>
            <a:r>
              <a:rPr lang="cs-CZ" altLang="cs-CZ" sz="2000" dirty="0"/>
              <a:t>Nejrychleji se zvuk šíří v pevných látkách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/>
              <a:t>Mechanické kmitání a vlnění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dirty="0"/>
              <a:t>Hlubší video k tématu (13 minut): Vlnění, kmitání, rezonance  </a:t>
            </a:r>
          </a:p>
          <a:p>
            <a:r>
              <a:rPr lang="cs-CZ" altLang="cs-CZ" sz="2000" dirty="0"/>
              <a:t>https://www.youtube.com/watch?v=ld5Yl0dPbbk  </a:t>
            </a:r>
          </a:p>
          <a:p>
            <a:r>
              <a:rPr lang="cs-CZ" altLang="cs-CZ" sz="2000" dirty="0"/>
              <a:t>Bójka na vodě, ladicí vidlice: 3:06 – 5:06 </a:t>
            </a:r>
          </a:p>
          <a:p>
            <a:endParaRPr lang="cs-CZ" altLang="cs-CZ" sz="2000" dirty="0"/>
          </a:p>
          <a:p>
            <a:r>
              <a:rPr lang="cs-CZ" altLang="cs-CZ" sz="2000" dirty="0"/>
              <a:t>Fyzika ze všech stran: Zvukové vlnění (2 minuty) </a:t>
            </a:r>
          </a:p>
          <a:p>
            <a:r>
              <a:rPr lang="cs-CZ" altLang="cs-CZ" sz="2000" dirty="0"/>
              <a:t>https://www.youtube.com/watch?v=p4tbk5w2eog </a:t>
            </a:r>
          </a:p>
        </p:txBody>
      </p:sp>
    </p:spTree>
    <p:extLst>
      <p:ext uri="{BB962C8B-B14F-4D97-AF65-F5344CB8AC3E}">
        <p14:creationId xmlns:p14="http://schemas.microsoft.com/office/powerpoint/2010/main" val="823033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Výška zvuku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dirty="0"/>
              <a:t>Jednou ze základních charakteristik zvuku je jeho výška. </a:t>
            </a:r>
          </a:p>
          <a:p>
            <a:r>
              <a:rPr lang="cs-CZ" altLang="cs-CZ" sz="2000" dirty="0"/>
              <a:t>Jaké jsou základní hlasy u zpěváků a pěvců? Které jsou nejhlubší a které nejvyšší? V čem spočívá výška zvuku? </a:t>
            </a:r>
          </a:p>
          <a:p>
            <a:endParaRPr lang="cs-CZ" altLang="cs-CZ" sz="2000" dirty="0"/>
          </a:p>
          <a:p>
            <a:r>
              <a:rPr lang="cs-CZ" altLang="cs-CZ" sz="2000" dirty="0"/>
              <a:t>Jak se tvoří zvuk? (8 minut) </a:t>
            </a:r>
            <a:endParaRPr lang="cs-CZ" altLang="cs-CZ" sz="2000" dirty="0" smtClean="0"/>
          </a:p>
          <a:p>
            <a:r>
              <a:rPr lang="cs-CZ" altLang="cs-CZ" sz="2000" dirty="0" smtClean="0"/>
              <a:t>Pokusy nás baví – Český rozhlas </a:t>
            </a:r>
            <a:endParaRPr lang="cs-CZ" altLang="cs-CZ" sz="2000" dirty="0"/>
          </a:p>
          <a:p>
            <a:r>
              <a:rPr lang="cs-CZ" altLang="cs-CZ" sz="2000" dirty="0"/>
              <a:t>https://www.youtube.com/watch?v=CpX7RS4tldo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Výška zvuku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dirty="0"/>
              <a:t>Nízký/hluboký zvuk - nižší frekvence (málo kmitů za sekundu) </a:t>
            </a:r>
          </a:p>
          <a:p>
            <a:r>
              <a:rPr lang="cs-CZ" altLang="cs-CZ" sz="2000" dirty="0"/>
              <a:t>Vyšší zvuk - vyšší frekvence (hodně kmitů za sekundu) </a:t>
            </a:r>
          </a:p>
          <a:p>
            <a:r>
              <a:rPr lang="cs-CZ" altLang="cs-CZ" sz="2000" dirty="0"/>
              <a:t>Infrazvuk - frekvence pod 16 Hz, ještě nejsme schopni vnímat </a:t>
            </a:r>
          </a:p>
          <a:p>
            <a:r>
              <a:rPr lang="cs-CZ" altLang="cs-CZ" sz="2000" dirty="0"/>
              <a:t>(Mez lidské slyšitelnosti kolísá mezi 16 a 20 Hz.) </a:t>
            </a:r>
          </a:p>
          <a:p>
            <a:r>
              <a:rPr lang="cs-CZ" altLang="cs-CZ" sz="2000" dirty="0"/>
              <a:t>Ultrazvuk - frekvence nad 20 kHz, už nejsme schopni vnímat </a:t>
            </a:r>
          </a:p>
          <a:p>
            <a:r>
              <a:rPr lang="cs-CZ" altLang="cs-CZ" sz="2000" dirty="0"/>
              <a:t>(Mez lidské slyšitelnosti opět mírně kolísá.) </a:t>
            </a:r>
          </a:p>
          <a:p>
            <a:r>
              <a:rPr lang="cs-CZ" altLang="cs-CZ" sz="2000" dirty="0"/>
              <a:t>Tzv. komorní </a:t>
            </a:r>
            <a:r>
              <a:rPr lang="cs-CZ" altLang="cs-CZ" sz="2000" i="1" dirty="0"/>
              <a:t>a </a:t>
            </a:r>
            <a:r>
              <a:rPr lang="cs-CZ" altLang="cs-CZ" sz="2000" dirty="0"/>
              <a:t>(jedna z norem slyšitelného zvuku) je 440 Hz </a:t>
            </a:r>
          </a:p>
          <a:p>
            <a:r>
              <a:rPr lang="cs-CZ" altLang="cs-CZ" sz="2000" dirty="0"/>
              <a:t>Kmit vzduchového sloupce pro komorní </a:t>
            </a:r>
            <a:r>
              <a:rPr lang="cs-CZ" altLang="cs-CZ" sz="2000" i="1" dirty="0"/>
              <a:t>a</a:t>
            </a:r>
            <a:r>
              <a:rPr lang="cs-CZ" altLang="cs-CZ" sz="2000" dirty="0"/>
              <a:t> trvá 2,27 </a:t>
            </a:r>
            <a:r>
              <a:rPr lang="cs-CZ" altLang="cs-CZ" sz="2000" dirty="0" err="1"/>
              <a:t>ms</a:t>
            </a:r>
            <a:r>
              <a:rPr lang="cs-CZ" altLang="cs-CZ" sz="2000" dirty="0"/>
              <a:t> (milisekundy) </a:t>
            </a:r>
          </a:p>
          <a:p>
            <a:r>
              <a:rPr lang="cs-CZ" altLang="cs-CZ" sz="2000" dirty="0"/>
              <a:t>K čemu lze využívat infrazvuk a ultrazvuk v praxi? </a:t>
            </a:r>
          </a:p>
          <a:p>
            <a:endParaRPr lang="cs-CZ" altLang="cs-CZ" sz="1600" dirty="0"/>
          </a:p>
          <a:p>
            <a:endParaRPr lang="cs-CZ" altLang="cs-CZ" sz="1600" dirty="0"/>
          </a:p>
          <a:p>
            <a:endParaRPr lang="cs-CZ" altLang="cs-CZ" sz="1600" dirty="0"/>
          </a:p>
          <a:p>
            <a:endParaRPr lang="cs-CZ" altLang="cs-CZ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/>
              <a:t>Mechanické kmitání a vlnění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dirty="0"/>
              <a:t>Zkuste popsat svými slovy, co si představíte pod pojmem kmitání (příklady, společné vlastnosti) </a:t>
            </a:r>
          </a:p>
          <a:p>
            <a:endParaRPr lang="cs-CZ" altLang="cs-CZ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Infrazvuk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060575"/>
            <a:ext cx="7772400" cy="4114800"/>
          </a:xfrm>
        </p:spPr>
        <p:txBody>
          <a:bodyPr/>
          <a:lstStyle/>
          <a:p>
            <a:r>
              <a:rPr lang="cs-CZ" altLang="cs-CZ" sz="2000" dirty="0"/>
              <a:t>Zvuková děla ve vojenství – malý dosah </a:t>
            </a:r>
          </a:p>
          <a:p>
            <a:r>
              <a:rPr lang="cs-CZ" altLang="cs-CZ" sz="2000" dirty="0"/>
              <a:t>Infrazvukem komunikují mnohá zvířata </a:t>
            </a:r>
          </a:p>
          <a:p>
            <a:r>
              <a:rPr lang="cs-CZ" altLang="cs-CZ" sz="2000" dirty="0"/>
              <a:t>Příklady: Velryby, sloni, hroši, nosorožci, okapi, aligátoři </a:t>
            </a:r>
          </a:p>
          <a:p>
            <a:endParaRPr lang="cs-CZ" altLang="cs-CZ" sz="1600" dirty="0"/>
          </a:p>
        </p:txBody>
      </p:sp>
      <p:pic>
        <p:nvPicPr>
          <p:cNvPr id="21508" name="Obrázek 3" descr="258px-Okapia_johnstoni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2520950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Ultrazvuk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4294967295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sz="2000" dirty="0"/>
              <a:t>Echolokace: Vysílaný zvuk se od předmětu odrazí do místa vysílání, kde je zpětně zachycen </a:t>
            </a:r>
          </a:p>
          <a:p>
            <a:r>
              <a:rPr lang="cs-CZ" altLang="cs-CZ" sz="2000" dirty="0"/>
              <a:t>Používá se ve vojenství, u zvířat např. netopýři a delfíni</a:t>
            </a:r>
          </a:p>
          <a:p>
            <a:r>
              <a:rPr lang="cs-CZ" altLang="cs-CZ" sz="2000" dirty="0"/>
              <a:t>Sonar (</a:t>
            </a:r>
            <a:r>
              <a:rPr lang="cs-CZ" altLang="cs-CZ" sz="2000" dirty="0" err="1"/>
              <a:t>echolokátor</a:t>
            </a:r>
            <a:r>
              <a:rPr lang="cs-CZ" altLang="cs-CZ" sz="2000" dirty="0"/>
              <a:t>) – zařízení na principu </a:t>
            </a:r>
            <a:r>
              <a:rPr lang="cs-CZ" altLang="cs-CZ" sz="2000" dirty="0" err="1"/>
              <a:t>radru</a:t>
            </a:r>
            <a:r>
              <a:rPr lang="cs-CZ" altLang="cs-CZ" sz="2000" dirty="0"/>
              <a:t> využívající odraz ultrazvuku </a:t>
            </a:r>
          </a:p>
          <a:p>
            <a:r>
              <a:rPr lang="cs-CZ" altLang="cs-CZ" sz="2000" dirty="0"/>
              <a:t>https://www.youtube.com/watch?v=jlXrm6gjGq8 </a:t>
            </a:r>
          </a:p>
          <a:p>
            <a:endParaRPr lang="cs-CZ" alt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65104"/>
            <a:ext cx="2677865" cy="150501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65104"/>
            <a:ext cx="2724967" cy="14604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Ultrazvuk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4294967295"/>
          </p:nvPr>
        </p:nvSpPr>
        <p:spPr>
          <a:xfrm>
            <a:off x="685800" y="1981200"/>
            <a:ext cx="7772400" cy="4616152"/>
          </a:xfrm>
        </p:spPr>
        <p:txBody>
          <a:bodyPr/>
          <a:lstStyle/>
          <a:p>
            <a:r>
              <a:rPr lang="cs-CZ" altLang="cs-CZ" sz="2000" dirty="0"/>
              <a:t>Lékařská vyšetření </a:t>
            </a:r>
          </a:p>
          <a:p>
            <a:r>
              <a:rPr lang="cs-CZ" altLang="cs-CZ" sz="2000" dirty="0"/>
              <a:t>Zvlhčování vzduchu </a:t>
            </a:r>
          </a:p>
          <a:p>
            <a:r>
              <a:rPr lang="cs-CZ" altLang="cs-CZ" sz="2000" dirty="0"/>
              <a:t>Čištění ultrazvukem </a:t>
            </a:r>
          </a:p>
          <a:p>
            <a:endParaRPr lang="cs-CZ" altLang="cs-CZ" sz="2000" dirty="0"/>
          </a:p>
          <a:p>
            <a:pPr marL="0" indent="0">
              <a:buNone/>
            </a:pPr>
            <a:r>
              <a:rPr lang="cs-CZ" altLang="cs-CZ" sz="2000" dirty="0"/>
              <a:t>Netopýři I</a:t>
            </a:r>
          </a:p>
          <a:p>
            <a:pPr marL="0" indent="0">
              <a:buNone/>
            </a:pPr>
            <a:r>
              <a:rPr lang="cs-CZ" altLang="cs-CZ" sz="2000" dirty="0"/>
              <a:t>https://www.youtube.com/watch?v=vRHaFQo6fmk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dirty="0">
                <a:solidFill>
                  <a:schemeClr val="tx2"/>
                </a:solidFill>
              </a:rPr>
              <a:t>Delfíni </a:t>
            </a:r>
          </a:p>
          <a:p>
            <a:pPr marL="0" indent="0">
              <a:buNone/>
            </a:pPr>
            <a:r>
              <a:rPr lang="cs-CZ" altLang="cs-CZ" sz="2000" dirty="0">
                <a:solidFill>
                  <a:schemeClr val="tx2"/>
                </a:solidFill>
              </a:rPr>
              <a:t>https://www.youtube.com/watch?v=RWSLn1dggoU </a:t>
            </a:r>
          </a:p>
          <a:p>
            <a:pPr marL="0" indent="0">
              <a:buNone/>
            </a:pPr>
            <a:endParaRPr lang="cs-CZ" altLang="cs-CZ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altLang="cs-CZ" sz="2000" dirty="0">
                <a:solidFill>
                  <a:schemeClr val="tx2"/>
                </a:solidFill>
              </a:rPr>
              <a:t>Netopýři II </a:t>
            </a:r>
          </a:p>
          <a:p>
            <a:pPr marL="0" indent="0">
              <a:buNone/>
            </a:pPr>
            <a:r>
              <a:rPr lang="cs-CZ" altLang="cs-CZ" sz="2000" dirty="0"/>
              <a:t>https://www.youtube.com/watch?v=gZxLUNHEmPw</a:t>
            </a:r>
          </a:p>
          <a:p>
            <a:pPr marL="0" indent="0">
              <a:buNone/>
            </a:pPr>
            <a:endParaRPr lang="cs-CZ" altLang="cs-CZ" sz="2000" b="1" dirty="0"/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Barva zvuku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dirty="0"/>
              <a:t>Barva zvuku je podíl vyšších harmonických tónů ve složeném kmitání </a:t>
            </a:r>
          </a:p>
          <a:p>
            <a:r>
              <a:rPr lang="cs-CZ" altLang="cs-CZ" sz="2000" dirty="0"/>
              <a:t>K zostření (ochlazení) zvuku dochází tehdy, když vyšší harmonické tóny jsou lichým násobkem základního tónu (typické pro žesťové nástroje) </a:t>
            </a:r>
          </a:p>
          <a:p>
            <a:r>
              <a:rPr lang="cs-CZ" altLang="cs-CZ" sz="2000" dirty="0"/>
              <a:t>Ke zjemnění (oteplení) zvuku dochází tehdy, když vyšší harmonické tóny jsou sudým násobkem základního tónu (typické pro dřevěné dechové nástroje)  </a:t>
            </a:r>
          </a:p>
          <a:p>
            <a:endParaRPr lang="cs-CZ" altLang="cs-CZ" sz="1600" dirty="0"/>
          </a:p>
          <a:p>
            <a:endParaRPr lang="cs-CZ" altLang="cs-CZ" sz="1600" dirty="0"/>
          </a:p>
          <a:p>
            <a:endParaRPr lang="cs-CZ" altLang="cs-CZ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Hlasitost zvuku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dirty="0"/>
              <a:t>Hlasitost zvuku odpovídá akustickému tlaku – tlaku vyvolanému zvukovým vlněním vzduchového sloupce </a:t>
            </a:r>
          </a:p>
          <a:p>
            <a:r>
              <a:rPr lang="cs-CZ" altLang="cs-CZ" sz="2000" dirty="0"/>
              <a:t>Zvedne-li se akustický tlak vyvolaný zvukem 10x, dojde ke zvýšení o 20 decibelů (logaritmická stupnice, </a:t>
            </a:r>
            <a:r>
              <a:rPr lang="cs-CZ" altLang="cs-CZ" sz="2000" dirty="0" err="1"/>
              <a:t>přenásobená</a:t>
            </a:r>
            <a:r>
              <a:rPr lang="cs-CZ" altLang="cs-CZ" sz="2000" dirty="0"/>
              <a:t> 20x) </a:t>
            </a:r>
          </a:p>
          <a:p>
            <a:r>
              <a:rPr lang="cs-CZ" altLang="cs-CZ" sz="2000" dirty="0"/>
              <a:t>Zvedne-li se akustický tlak vyvolaný zvukem 100x (tj. 10x a znovu 10x), dojde ke zvýšení o 40 decibelů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Intenzita zvuku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dirty="0"/>
              <a:t>Intenzita zvuku - popisuje energii přenášenou zvukem (akustickým tlakem) </a:t>
            </a:r>
          </a:p>
          <a:p>
            <a:r>
              <a:rPr lang="cs-CZ" altLang="cs-CZ" sz="2000" dirty="0"/>
              <a:t>Odvozuje se od energie dopadající na plochu, úzce souvisí s hlasitostí </a:t>
            </a:r>
          </a:p>
          <a:p>
            <a:r>
              <a:rPr lang="cs-CZ" altLang="cs-CZ" sz="2000" dirty="0"/>
              <a:t>Zvedne-li se energie dopadající na plochu 10x, dojde ke zvýšení o 10 decibelů (logaritmická stupnice, </a:t>
            </a:r>
            <a:r>
              <a:rPr lang="cs-CZ" altLang="cs-CZ" sz="2000" dirty="0" err="1"/>
              <a:t>přenásobená</a:t>
            </a:r>
            <a:r>
              <a:rPr lang="cs-CZ" altLang="cs-CZ" sz="2000" dirty="0"/>
              <a:t> 10x) </a:t>
            </a:r>
          </a:p>
          <a:p>
            <a:r>
              <a:rPr lang="cs-CZ" altLang="cs-CZ" sz="2000" dirty="0"/>
              <a:t>Zvedne-li se energie dopadající na plochu 100x (tj. 10x a znovu 10x), dojde ke zvýšení o 20 decibelů </a:t>
            </a:r>
          </a:p>
          <a:p>
            <a:endParaRPr lang="cs-CZ" altLang="cs-CZ" sz="1600" dirty="0"/>
          </a:p>
          <a:p>
            <a:endParaRPr lang="cs-CZ" altLang="cs-CZ" sz="1600" dirty="0"/>
          </a:p>
          <a:p>
            <a:endParaRPr lang="cs-CZ" altLang="cs-CZ" sz="1600" dirty="0"/>
          </a:p>
          <a:p>
            <a:endParaRPr lang="cs-CZ" altLang="cs-CZ" sz="1600" dirty="0"/>
          </a:p>
          <a:p>
            <a:endParaRPr lang="cs-CZ" altLang="cs-CZ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Hlasitost zvuku - příklady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dirty="0"/>
              <a:t>Práh slyšitelnosti - 0 dB </a:t>
            </a:r>
          </a:p>
          <a:p>
            <a:r>
              <a:rPr lang="cs-CZ" altLang="cs-CZ" sz="2000" dirty="0"/>
              <a:t>Tichý pokoj - cca 33 dB </a:t>
            </a:r>
          </a:p>
          <a:p>
            <a:r>
              <a:rPr lang="cs-CZ" altLang="cs-CZ" sz="2000" dirty="0"/>
              <a:t>Tikot hodin - cca 35 dB </a:t>
            </a:r>
          </a:p>
          <a:p>
            <a:r>
              <a:rPr lang="cs-CZ" altLang="cs-CZ" sz="2000" dirty="0"/>
              <a:t>Šum ve studiu - cca 40 dB</a:t>
            </a:r>
          </a:p>
          <a:p>
            <a:r>
              <a:rPr lang="cs-CZ" altLang="cs-CZ" sz="2000" dirty="0"/>
              <a:t>Šepot z 10 cm - cca 50 dB </a:t>
            </a:r>
          </a:p>
          <a:p>
            <a:r>
              <a:rPr lang="cs-CZ" altLang="cs-CZ" sz="2000" dirty="0"/>
              <a:t>Šelest listí - cca 60 dB </a:t>
            </a:r>
          </a:p>
          <a:p>
            <a:r>
              <a:rPr lang="cs-CZ" altLang="cs-CZ" sz="2000" dirty="0"/>
              <a:t>Kytara z 40 cm - cca 70 dB </a:t>
            </a:r>
          </a:p>
          <a:p>
            <a:r>
              <a:rPr lang="cs-CZ" altLang="cs-CZ" sz="2000" dirty="0"/>
              <a:t>Silný provoz - cca 80 dB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Hlasitost zvuku - příklady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dirty="0"/>
              <a:t>Saxofon z 40 cm - cca 92 dB</a:t>
            </a:r>
          </a:p>
          <a:p>
            <a:r>
              <a:rPr lang="cs-CZ" altLang="cs-CZ" sz="2000" dirty="0"/>
              <a:t>Klavír ze 40 cm - cca 93 dB</a:t>
            </a:r>
          </a:p>
          <a:p>
            <a:r>
              <a:rPr lang="cs-CZ" altLang="cs-CZ" sz="2000" dirty="0"/>
              <a:t>Hlasitý výkřik - cca 96 dB</a:t>
            </a:r>
          </a:p>
          <a:p>
            <a:r>
              <a:rPr lang="cs-CZ" altLang="cs-CZ" sz="2000" dirty="0"/>
              <a:t>Práh bolestivosti - cca 102 dB</a:t>
            </a:r>
          </a:p>
          <a:p>
            <a:r>
              <a:rPr lang="cs-CZ" altLang="cs-CZ" sz="2000" dirty="0"/>
              <a:t>Vzlet tryskového letadla - cca 116 dB</a:t>
            </a:r>
          </a:p>
          <a:p>
            <a:r>
              <a:rPr lang="cs-CZ" altLang="cs-CZ" sz="2000" dirty="0"/>
              <a:t>Výstřel z děla - cca 120 dB</a:t>
            </a:r>
          </a:p>
          <a:p>
            <a:r>
              <a:rPr lang="cs-CZ" altLang="cs-CZ" sz="2000" dirty="0"/>
              <a:t>Výbuch dělostřeleckého granátu - cca 132 dB</a:t>
            </a:r>
          </a:p>
          <a:p>
            <a:endParaRPr lang="cs-CZ" altLang="cs-CZ" sz="1600" dirty="0"/>
          </a:p>
          <a:p>
            <a:endParaRPr lang="cs-CZ" altLang="cs-CZ" sz="1600" dirty="0"/>
          </a:p>
          <a:p>
            <a:endParaRPr lang="cs-CZ" altLang="cs-CZ" sz="1600" dirty="0"/>
          </a:p>
          <a:p>
            <a:endParaRPr lang="cs-CZ" altLang="cs-CZ" sz="1600" dirty="0"/>
          </a:p>
          <a:p>
            <a:endParaRPr lang="cs-CZ" altLang="cs-CZ" sz="1600" dirty="0"/>
          </a:p>
          <a:p>
            <a:endParaRPr lang="cs-CZ" altLang="cs-CZ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Poměr kmitočtů v hudbě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Vysvětlující video (patrně poměr kmitočtů různých strun) </a:t>
            </a:r>
          </a:p>
          <a:p>
            <a:r>
              <a:rPr lang="cs-CZ" sz="2000" dirty="0">
                <a:hlinkClick r:id="rId2"/>
              </a:rPr>
              <a:t>https://www.youtube.com/watch?v=pCrD9N_3Jkw</a:t>
            </a:r>
            <a:r>
              <a:rPr lang="cs-CZ" sz="2000" dirty="0"/>
              <a:t>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63995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Nepříznivé dopady hluku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dirty="0"/>
              <a:t>Poškození sluchového aparátu: Může k němu bezprostředně dojít při hluku 130 - 140 dB </a:t>
            </a:r>
          </a:p>
          <a:p>
            <a:r>
              <a:rPr lang="cs-CZ" altLang="cs-CZ" sz="2000" dirty="0"/>
              <a:t>(Poranění bubínku, sluchových kůstek nebo zvukového labyrintu) </a:t>
            </a:r>
          </a:p>
          <a:p>
            <a:r>
              <a:rPr lang="cs-CZ" altLang="cs-CZ" sz="2000" dirty="0"/>
              <a:t>Problémy mohou nastávat při dlouhodobé expozici hluku silnějšímu než 70 dB </a:t>
            </a:r>
          </a:p>
          <a:p>
            <a:endParaRPr lang="cs-CZ" altLang="cs-CZ" sz="2000" dirty="0"/>
          </a:p>
          <a:p>
            <a:r>
              <a:rPr lang="cs-CZ" altLang="cs-CZ" sz="2000" dirty="0"/>
              <a:t>Vliv na kardiovaskulární systém (srdce a cévy): Hluk vede ke zvýšení tepu a tlaku. Může vést k trvalým </a:t>
            </a:r>
            <a:r>
              <a:rPr lang="cs-CZ" altLang="cs-CZ" sz="2000" dirty="0" err="1"/>
              <a:t>potízím</a:t>
            </a:r>
            <a:r>
              <a:rPr lang="cs-CZ" altLang="cs-CZ" sz="2000" dirty="0"/>
              <a:t> s vysokým tlakem. </a:t>
            </a:r>
          </a:p>
          <a:p>
            <a:endParaRPr lang="cs-CZ" altLang="cs-CZ" sz="2000" dirty="0"/>
          </a:p>
          <a:p>
            <a:r>
              <a:rPr lang="cs-CZ" altLang="cs-CZ" sz="2000" dirty="0"/>
              <a:t>Narušení spánku, které může vést až k trvalým poruchám spánku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Mechanické kmitání a vlnění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Zkuste popsat svými slovy, co si představíte pod pojmem kmitání (příklady, společné vlastnosti) 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Ochrana před hlukem - pracoviště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Odstranění zdrojů hluku v pracovním prostředí (např. inovace hlučného zařízení méně hlučným) </a:t>
            </a:r>
          </a:p>
          <a:p>
            <a:r>
              <a:rPr lang="cs-CZ" altLang="cs-CZ" sz="2000" dirty="0"/>
              <a:t>Uzavření zdroje vhodným krytem (např. obezdění kompresoru, vytvoření příčky) </a:t>
            </a:r>
          </a:p>
          <a:p>
            <a:r>
              <a:rPr lang="cs-CZ" altLang="cs-CZ" sz="2000" dirty="0"/>
              <a:t>Oddělení exponovaného pracovníka od zdroje hluku </a:t>
            </a:r>
          </a:p>
          <a:p>
            <a:r>
              <a:rPr lang="cs-CZ" altLang="cs-CZ" sz="2000" dirty="0"/>
              <a:t>Omezení délky hlukové expozice </a:t>
            </a:r>
          </a:p>
          <a:p>
            <a:r>
              <a:rPr lang="cs-CZ" altLang="cs-CZ" sz="2000" dirty="0"/>
              <a:t>Používání ochranných pomůcek </a:t>
            </a:r>
          </a:p>
          <a:p>
            <a:endParaRPr lang="cs-CZ" altLang="cs-CZ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Ochrana před hlukem – civilní zásady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Omezit četnost návštěv diskoték a hlasitých představení </a:t>
            </a:r>
          </a:p>
          <a:p>
            <a:r>
              <a:rPr lang="cs-CZ" altLang="cs-CZ" sz="2000" dirty="0"/>
              <a:t>Omezit hlasitost poslechu hudby i televizního vysílání </a:t>
            </a:r>
          </a:p>
          <a:p>
            <a:r>
              <a:rPr lang="cs-CZ" altLang="cs-CZ" sz="2000" dirty="0"/>
              <a:t>Zkracovat dobu pobytu v hlučném prostředí </a:t>
            </a:r>
          </a:p>
          <a:p>
            <a:r>
              <a:rPr lang="cs-CZ" altLang="cs-CZ" sz="2000" dirty="0"/>
              <a:t>Nevykonávat hlučné činnosti v malém prostoru (odrazem hluku od stěn se zvyšuje jeho hladina) </a:t>
            </a:r>
          </a:p>
          <a:p>
            <a:r>
              <a:rPr lang="cs-CZ" altLang="cs-CZ" sz="2000" dirty="0"/>
              <a:t>Hlučné činnosti (vrtání, opravy v bytě, vysávání apod.) je vhodné přesunout na denní dobu </a:t>
            </a:r>
          </a:p>
          <a:p>
            <a:r>
              <a:rPr lang="cs-CZ" altLang="cs-CZ" sz="2000" dirty="0"/>
              <a:t>Ohleduplnost ke spolubydlícím a sousedům </a:t>
            </a:r>
          </a:p>
          <a:p>
            <a:endParaRPr lang="cs-CZ" altLang="cs-CZ" sz="1600" dirty="0"/>
          </a:p>
          <a:p>
            <a:endParaRPr lang="cs-CZ" altLang="cs-CZ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Potíže s hlukem – občanská sebeobrana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Občan může podat podnět na Krajskou hygienickou stanici (KHS) </a:t>
            </a:r>
          </a:p>
          <a:p>
            <a:r>
              <a:rPr lang="cs-CZ" altLang="cs-CZ" sz="2000" dirty="0"/>
              <a:t>KHS postupuje podle správního řádu a v případě potřeby zadá kontrolní měření příslušné laboratoři </a:t>
            </a:r>
          </a:p>
          <a:p>
            <a:r>
              <a:rPr lang="cs-CZ" altLang="cs-CZ" sz="2000" dirty="0"/>
              <a:t>Překročení hygienických limitů daných prováděcím předpisem Zákona č. 258/2000 Sb. ve znění pozdějších zákonů ----&gt; Provozovatel daného zdroje hluku povinen zajistit v termínu uvedeném v rozhodnutí příslušného úřadu nápravu stavu k hodnotám hlučnosti, které nepoškozují zdraví </a:t>
            </a:r>
          </a:p>
          <a:p>
            <a:r>
              <a:rPr lang="cs-CZ" altLang="cs-CZ" sz="2000" dirty="0"/>
              <a:t>Kontakty na KHS jsou na webových stránkách Ministerstva zdravotnictví ČR </a:t>
            </a:r>
          </a:p>
          <a:p>
            <a:endParaRPr lang="cs-CZ" altLang="cs-CZ" sz="1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Elektromagnetické vlnění (záření)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4294967295"/>
          </p:nvPr>
        </p:nvSpPr>
        <p:spPr>
          <a:xfrm>
            <a:off x="685800" y="1981200"/>
            <a:ext cx="7772400" cy="4472136"/>
          </a:xfrm>
        </p:spPr>
        <p:txBody>
          <a:bodyPr/>
          <a:lstStyle/>
          <a:p>
            <a:r>
              <a:rPr lang="cs-CZ" altLang="cs-CZ" sz="2000" dirty="0"/>
              <a:t>Elektromagnetické vlnění (záření) je široký pojem, který zahrnuje veškeré vlnění elektromagnetického pole </a:t>
            </a:r>
          </a:p>
          <a:p>
            <a:r>
              <a:rPr lang="cs-CZ" altLang="cs-CZ" sz="2000" dirty="0"/>
              <a:t>Jde o děj, kdy se vlní elektrické a magnetické pole </a:t>
            </a:r>
          </a:p>
          <a:p>
            <a:r>
              <a:rPr lang="cs-CZ" altLang="cs-CZ" sz="2000" dirty="0"/>
              <a:t>Základním prvkem elektromagnetického vlnění je foton, jeho </a:t>
            </a:r>
            <a:r>
              <a:rPr lang="cs-CZ" altLang="cs-CZ" sz="2000" dirty="0" smtClean="0"/>
              <a:t>podstata </a:t>
            </a:r>
            <a:r>
              <a:rPr lang="cs-CZ" altLang="cs-CZ" sz="2000" dirty="0"/>
              <a:t>je </a:t>
            </a:r>
            <a:r>
              <a:rPr lang="cs-CZ" altLang="cs-CZ" sz="2000" dirty="0" err="1"/>
              <a:t>částicově</a:t>
            </a:r>
            <a:r>
              <a:rPr lang="cs-CZ" altLang="cs-CZ" sz="2000" dirty="0"/>
              <a:t>-vlnová </a:t>
            </a:r>
          </a:p>
          <a:p>
            <a:r>
              <a:rPr lang="cs-CZ" altLang="cs-CZ" sz="2000" dirty="0"/>
              <a:t>Toto elektromagnetické vlnění nemusí nutně souviset s působením elektřiny a magnetismu </a:t>
            </a:r>
          </a:p>
          <a:p>
            <a:endParaRPr lang="cs-CZ" altLang="cs-CZ" sz="2000" dirty="0"/>
          </a:p>
          <a:p>
            <a:endParaRPr lang="cs-CZ" altLang="cs-CZ" sz="2000" dirty="0"/>
          </a:p>
          <a:p>
            <a:endParaRPr lang="cs-CZ" alt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601702"/>
            <a:ext cx="3456384" cy="185163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Elektromagnetické vlnění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/>
              <a:t>Elektromagnetické vlnění popisujeme pomocí čtyř Maxwellových rovnic </a:t>
            </a:r>
          </a:p>
          <a:p>
            <a:endParaRPr lang="cs-CZ" sz="1800" dirty="0" smtClean="0"/>
          </a:p>
          <a:p>
            <a:r>
              <a:rPr lang="cs-CZ" sz="1800" dirty="0" smtClean="0"/>
              <a:t>Byl </a:t>
            </a:r>
            <a:r>
              <a:rPr lang="cs-CZ" sz="1800" dirty="0"/>
              <a:t>jednou jeden vynálezce (19/26): </a:t>
            </a:r>
            <a:r>
              <a:rPr lang="cs-CZ" sz="1800" dirty="0" err="1"/>
              <a:t>Marconi</a:t>
            </a:r>
            <a:r>
              <a:rPr lang="cs-CZ" sz="1800" dirty="0"/>
              <a:t> a elektromagnetické vlny (26 minut) </a:t>
            </a:r>
            <a:endParaRPr lang="cs-CZ" sz="1800" dirty="0">
              <a:hlinkClick r:id="rId2"/>
            </a:endParaRPr>
          </a:p>
          <a:p>
            <a:r>
              <a:rPr lang="cs-CZ" sz="1800" dirty="0">
                <a:hlinkClick r:id="rId2"/>
              </a:rPr>
              <a:t>https://www.youtube.com/watch?v=z6LtC-qHrD8&amp;list=PLbt36do_WfuBm5Biel8DvOT2h66RDZheG&amp;index=24</a:t>
            </a:r>
            <a:r>
              <a:rPr lang="cs-CZ" sz="1800" dirty="0"/>
              <a:t> </a:t>
            </a:r>
          </a:p>
          <a:p>
            <a:endParaRPr lang="cs-CZ" sz="1800" dirty="0" smtClean="0"/>
          </a:p>
          <a:p>
            <a:r>
              <a:rPr lang="cs-CZ" sz="1800" dirty="0" smtClean="0"/>
              <a:t>Nezkreslená věda: Co je světlo? (11,5 minuty) </a:t>
            </a:r>
            <a:endParaRPr lang="cs-CZ" sz="1800" dirty="0"/>
          </a:p>
          <a:p>
            <a:r>
              <a:rPr lang="cs-CZ" sz="1800" dirty="0">
                <a:hlinkClick r:id="rId3"/>
              </a:rPr>
              <a:t>https://www.youtube.com/watch?v=jp7nz-JMInM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66784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Rozmanitost elektromagnetického vlnění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4294967295"/>
          </p:nvPr>
        </p:nvSpPr>
        <p:spPr>
          <a:xfrm>
            <a:off x="685800" y="1981200"/>
            <a:ext cx="7772400" cy="4472136"/>
          </a:xfrm>
        </p:spPr>
        <p:txBody>
          <a:bodyPr/>
          <a:lstStyle/>
          <a:p>
            <a:r>
              <a:rPr lang="cs-CZ" altLang="cs-CZ" sz="2000" dirty="0"/>
              <a:t>Elektromagnetické vlnění zahrnuje rozmanité druhy – od dlouhých (nízkoenergetických, nízkofrekvenční) rádiových vln po krátké (vysokoenergetické, vysokofrekvenční) gama záření </a:t>
            </a:r>
          </a:p>
          <a:p>
            <a:r>
              <a:rPr lang="cs-CZ" altLang="cs-CZ" sz="2000" dirty="0"/>
              <a:t>S elektromagnetickým vlněním se můžeme setkat v mnoha souvislostech: </a:t>
            </a:r>
          </a:p>
          <a:p>
            <a:r>
              <a:rPr lang="cs-CZ" altLang="cs-CZ" sz="2000" dirty="0"/>
              <a:t>Rozhlas </a:t>
            </a:r>
          </a:p>
          <a:p>
            <a:r>
              <a:rPr lang="cs-CZ" altLang="cs-CZ" sz="2000" dirty="0"/>
              <a:t>Televizor </a:t>
            </a:r>
          </a:p>
          <a:p>
            <a:r>
              <a:rPr lang="cs-CZ" altLang="cs-CZ" sz="2000" dirty="0"/>
              <a:t>Mobilní telefon </a:t>
            </a:r>
          </a:p>
          <a:p>
            <a:r>
              <a:rPr lang="cs-CZ" altLang="cs-CZ" sz="2000" dirty="0"/>
              <a:t>Mikrovlnná trouba </a:t>
            </a:r>
          </a:p>
          <a:p>
            <a:r>
              <a:rPr lang="cs-CZ" altLang="cs-CZ" sz="2000" dirty="0"/>
              <a:t>Rentgen u lékaře </a:t>
            </a:r>
          </a:p>
          <a:p>
            <a:r>
              <a:rPr lang="cs-CZ" altLang="cs-CZ" sz="2000" dirty="0"/>
              <a:t>Ozařování nádorů </a:t>
            </a:r>
          </a:p>
          <a:p>
            <a:r>
              <a:rPr lang="cs-CZ" altLang="cs-CZ" sz="2000" dirty="0"/>
              <a:t>Zamoření prostředí po jaderném výbuchu </a:t>
            </a:r>
          </a:p>
          <a:p>
            <a:endParaRPr lang="cs-CZ" altLang="cs-CZ" sz="1600" dirty="0"/>
          </a:p>
          <a:p>
            <a:endParaRPr lang="cs-CZ" altLang="cs-CZ" sz="1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 dirty="0"/>
              <a:t>Elektromagnetické vlnění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71988"/>
          </a:xfrm>
        </p:spPr>
        <p:txBody>
          <a:bodyPr/>
          <a:lstStyle/>
          <a:p>
            <a:r>
              <a:rPr lang="cs-CZ" altLang="en-US" sz="1600" dirty="0"/>
              <a:t>V roce 1865 došel skotský fyzik James </a:t>
            </a:r>
            <a:r>
              <a:rPr lang="cs-CZ" altLang="en-US" sz="1600" dirty="0" err="1"/>
              <a:t>Clark</a:t>
            </a:r>
            <a:r>
              <a:rPr lang="cs-CZ" altLang="en-US" sz="1600" dirty="0"/>
              <a:t> Maxwell k závěru, že viditelné světlo je jen jedním z projevů elektromagnetického vlnění kolem nás </a:t>
            </a:r>
          </a:p>
          <a:p>
            <a:r>
              <a:rPr lang="cs-CZ" altLang="en-US" sz="1600" dirty="0"/>
              <a:t>Rychlost světla – je také rychlostí veškerého elektromagnetického vlnění </a:t>
            </a:r>
          </a:p>
          <a:p>
            <a:r>
              <a:rPr lang="cs-CZ" altLang="en-US" sz="1600" dirty="0"/>
              <a:t>Rychlost světla se udává jako 300 000 km/s, v základních jednotkách 300 000 000 m/s, anebo jinak zapsáno </a:t>
            </a:r>
          </a:p>
          <a:p>
            <a:endParaRPr lang="cs-CZ" altLang="en-US" sz="1600" dirty="0"/>
          </a:p>
          <a:p>
            <a:r>
              <a:rPr lang="cs-CZ" altLang="en-US" sz="1600" dirty="0"/>
              <a:t>Různé formy elektromagnetického vlnění charakterizujeme: </a:t>
            </a:r>
          </a:p>
          <a:p>
            <a:r>
              <a:rPr lang="cs-CZ" altLang="en-US" sz="1600" dirty="0"/>
              <a:t>A) Způsobem vzniku </a:t>
            </a:r>
          </a:p>
          <a:p>
            <a:r>
              <a:rPr lang="cs-CZ" altLang="en-US" sz="1600" dirty="0"/>
              <a:t>B) Vlnovou délkou </a:t>
            </a:r>
          </a:p>
          <a:p>
            <a:endParaRPr lang="cs-CZ" altLang="en-US" sz="1600" dirty="0"/>
          </a:p>
          <a:p>
            <a:r>
              <a:rPr lang="cs-CZ" altLang="en-US" sz="1600" dirty="0"/>
              <a:t>Cvičení 1: Paprsek vyslaný ze Země na Měsíc (či v opačném směru) letí 1,28 sekundy. Spočtěte vzdálenost mezi Zemí a Měsícem. </a:t>
            </a:r>
          </a:p>
          <a:p>
            <a:r>
              <a:rPr lang="cs-CZ" altLang="en-US" sz="1600" dirty="0"/>
              <a:t>Cvičení 2: Jak dlouho letí sluneční světlo od Slunce k Zemi, jestliže vzdálenost je 150 milionů km? </a:t>
            </a:r>
          </a:p>
        </p:txBody>
      </p:sp>
      <p:graphicFrame>
        <p:nvGraphicFramePr>
          <p:cNvPr id="36868" name="Object 2"/>
          <p:cNvGraphicFramePr>
            <a:graphicFrameLocks noChangeAspect="1"/>
          </p:cNvGraphicFramePr>
          <p:nvPr/>
        </p:nvGraphicFramePr>
        <p:xfrm>
          <a:off x="1908175" y="3284538"/>
          <a:ext cx="93503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" name="Rovnice" r:id="rId3" imgW="15849600" imgH="4876800" progId="">
                  <p:embed/>
                </p:oleObj>
              </mc:Choice>
              <mc:Fallback>
                <p:oleObj name="Rovnice" r:id="rId3" imgW="15849600" imgH="487680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284538"/>
                        <a:ext cx="935038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 dirty="0"/>
              <a:t>Vlnová délka - vzorce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2000" dirty="0"/>
              <a:t>Rychlost světla</a:t>
            </a:r>
          </a:p>
          <a:p>
            <a:endParaRPr lang="cs-CZ" altLang="en-US" sz="2000" dirty="0"/>
          </a:p>
          <a:p>
            <a:endParaRPr lang="cs-CZ" altLang="en-US" sz="2000" dirty="0"/>
          </a:p>
          <a:p>
            <a:endParaRPr lang="cs-CZ" altLang="en-US" sz="2000" dirty="0"/>
          </a:p>
          <a:p>
            <a:r>
              <a:rPr lang="cs-CZ" altLang="en-US" sz="2000" dirty="0"/>
              <a:t>Vlnová délka  </a:t>
            </a:r>
          </a:p>
        </p:txBody>
      </p:sp>
      <p:graphicFrame>
        <p:nvGraphicFramePr>
          <p:cNvPr id="378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185970"/>
              </p:ext>
            </p:extLst>
          </p:nvPr>
        </p:nvGraphicFramePr>
        <p:xfrm>
          <a:off x="2896683" y="2033226"/>
          <a:ext cx="21336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6" name="Rovnice" r:id="rId3" imgW="25298400" imgH="4267200" progId="">
                  <p:embed/>
                </p:oleObj>
              </mc:Choice>
              <mc:Fallback>
                <p:oleObj name="Rovnice" r:id="rId3" imgW="25298400" imgH="426720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683" y="2033226"/>
                        <a:ext cx="213360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250481"/>
              </p:ext>
            </p:extLst>
          </p:nvPr>
        </p:nvGraphicFramePr>
        <p:xfrm>
          <a:off x="2880519" y="2395536"/>
          <a:ext cx="251936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7" name="Rovnice" r:id="rId5" imgW="29260800" imgH="4267200" progId="">
                  <p:embed/>
                </p:oleObj>
              </mc:Choice>
              <mc:Fallback>
                <p:oleObj name="Rovnice" r:id="rId5" imgW="29260800" imgH="4267200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519" y="2395536"/>
                        <a:ext cx="2519362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838406"/>
              </p:ext>
            </p:extLst>
          </p:nvPr>
        </p:nvGraphicFramePr>
        <p:xfrm>
          <a:off x="2896683" y="2738436"/>
          <a:ext cx="21732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8" name="Rovnice" r:id="rId7" imgW="21031200" imgH="4876800" progId="">
                  <p:embed/>
                </p:oleObj>
              </mc:Choice>
              <mc:Fallback>
                <p:oleObj name="Rovnice" r:id="rId7" imgW="21031200" imgH="487680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683" y="2738436"/>
                        <a:ext cx="21732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94687"/>
              </p:ext>
            </p:extLst>
          </p:nvPr>
        </p:nvGraphicFramePr>
        <p:xfrm>
          <a:off x="2846966" y="3268302"/>
          <a:ext cx="7921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9" name="Rovnice" r:id="rId9" imgW="10058400" imgH="10058400" progId="">
                  <p:embed/>
                </p:oleObj>
              </mc:Choice>
              <mc:Fallback>
                <p:oleObj name="Rovnice" r:id="rId9" imgW="10058400" imgH="1005840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966" y="3268302"/>
                        <a:ext cx="792162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 dirty="0"/>
              <a:t>Vlnová délka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2000" dirty="0"/>
              <a:t>Příklad: Střední rádiová vlna má frekvenci 1 MHz, jaká je její vlnová délka? </a:t>
            </a:r>
          </a:p>
          <a:p>
            <a:r>
              <a:rPr lang="cs-CZ" altLang="en-US" sz="2000" dirty="0"/>
              <a:t>Řešení: 1 MHz znamená 1 000 000 Hz, což znamená 1 000 000 kmitů za sekundu. Jestliže za sekundu uletí elektromagnetické záření 300 000 km, znamená to, že jeden kmit má délku 300 000 / 1 000 000 = 0,3 km = 300 m. Vlnová délka tedy činí 300 metrů. </a:t>
            </a:r>
          </a:p>
          <a:p>
            <a:endParaRPr lang="cs-CZ" altLang="en-US" sz="2000" dirty="0"/>
          </a:p>
          <a:p>
            <a:r>
              <a:rPr lang="cs-CZ" altLang="en-US" sz="2000" dirty="0"/>
              <a:t>Poznámka: Vysílač </a:t>
            </a:r>
            <a:r>
              <a:rPr lang="cs-CZ" altLang="en-US" sz="2000" dirty="0" err="1"/>
              <a:t>ČRo</a:t>
            </a:r>
            <a:r>
              <a:rPr lang="cs-CZ" altLang="en-US" sz="2000" dirty="0"/>
              <a:t> Radiožurnálu v Praze – Mahlerových sadech má 94,6 MHz, což odpovídá vlnové délce 3,17 metru. </a:t>
            </a:r>
          </a:p>
          <a:p>
            <a:endParaRPr lang="cs-CZ" altLang="en-US" sz="2000" dirty="0"/>
          </a:p>
          <a:p>
            <a:r>
              <a:rPr lang="cs-CZ" altLang="en-US" sz="1800" dirty="0"/>
              <a:t>Oranžové světlo má vlnovou délku 600 nanometrů, jaká je jeho frekvence? </a:t>
            </a:r>
          </a:p>
          <a:p>
            <a:r>
              <a:rPr lang="cs-CZ" altLang="en-US" sz="1800" dirty="0"/>
              <a:t>Řešení: Za sekundu uletí oranžové světlo 300 000 000 metrů, přitom délka vlny je 0,000 000 6 metru. Proto frekvence je 300 000 000 / 0,000 000 6 = 500 000 000 000 000, což je 500 </a:t>
            </a:r>
            <a:r>
              <a:rPr lang="cs-CZ" altLang="en-US" sz="1800" dirty="0" err="1"/>
              <a:t>THz</a:t>
            </a:r>
            <a:r>
              <a:rPr lang="cs-CZ" altLang="en-US" sz="1800" dirty="0"/>
              <a:t> (</a:t>
            </a:r>
            <a:r>
              <a:rPr lang="cs-CZ" altLang="en-US" sz="1800" dirty="0" err="1"/>
              <a:t>terahertzů</a:t>
            </a:r>
            <a:r>
              <a:rPr lang="cs-CZ" altLang="en-US" sz="1800" dirty="0"/>
              <a:t>). 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Nejdelší vlny: Rádiové vlny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000" dirty="0"/>
              <a:t>Vlnové délky od 1 milimetru po tisíce kilometrů </a:t>
            </a:r>
          </a:p>
          <a:p>
            <a:r>
              <a:rPr lang="cs-CZ" altLang="cs-CZ" sz="2000" dirty="0"/>
              <a:t>Lze jej dále rozdělit: dlouhé vlny, střední vlny, krátké vlny, velmi krátké vlny, ultra krátké vlny, mikrovlnné záření </a:t>
            </a:r>
          </a:p>
          <a:p>
            <a:r>
              <a:rPr lang="cs-CZ" altLang="cs-CZ" sz="2000" dirty="0"/>
              <a:t>Využití: Přenos rádiového signálu, mikrovlnná trouba </a:t>
            </a:r>
          </a:p>
          <a:p>
            <a:r>
              <a:rPr lang="cs-CZ" altLang="cs-CZ" sz="2000" dirty="0"/>
              <a:t>Vynálezce přenosu rádiového signálu: </a:t>
            </a:r>
            <a:r>
              <a:rPr lang="cs-CZ" altLang="cs-CZ" sz="2000" dirty="0" err="1"/>
              <a:t>Guglielmo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Marconi</a:t>
            </a:r>
            <a:r>
              <a:rPr lang="cs-CZ" altLang="cs-CZ" sz="2000" dirty="0"/>
              <a:t> (Itálie, 1874 - 1937), vynálezy na přelomu století  </a:t>
            </a:r>
          </a:p>
          <a:p>
            <a:endParaRPr lang="cs-CZ" altLang="cs-CZ" sz="2000" dirty="0"/>
          </a:p>
        </p:txBody>
      </p:sp>
      <p:pic>
        <p:nvPicPr>
          <p:cNvPr id="4" name="Obrázek 3" descr="800px-Guglielmo_Marco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77072"/>
            <a:ext cx="1893169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Mechanické kmitání a vlnění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Kmitání (oscilace, kmitavý děj) je změna libovolné veličiny, která vykazuje opakování </a:t>
            </a:r>
          </a:p>
          <a:p>
            <a:r>
              <a:rPr lang="cs-CZ" altLang="cs-CZ" sz="2000" dirty="0"/>
              <a:t>Opakující se změna polohy = kmitání bodu (mechanické kmitání) </a:t>
            </a:r>
          </a:p>
          <a:p>
            <a:r>
              <a:rPr lang="cs-CZ" altLang="cs-CZ" sz="2000" dirty="0"/>
              <a:t>Vlnění = přenos kmitání prostorem </a:t>
            </a:r>
          </a:p>
          <a:p>
            <a:r>
              <a:rPr lang="cs-CZ" altLang="cs-CZ" sz="2000" dirty="0"/>
              <a:t>Mechanické kmitání = Kyvadlo, pružina, houpačka </a:t>
            </a:r>
          </a:p>
          <a:p>
            <a:r>
              <a:rPr lang="cs-CZ" altLang="cs-CZ" sz="2000" dirty="0">
                <a:hlinkClick r:id="rId2"/>
              </a:rPr>
              <a:t>https://cs.wikipedia.org/wiki/Kmit%C3%A1n%C3%AD#/media/File:Simple_harmonic_oscillator.gif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r>
              <a:rPr lang="cs-CZ" altLang="cs-CZ" sz="2000" dirty="0"/>
              <a:t>Jiné typy kmitání: Ekonomický cyklus, elektrický obvod, </a:t>
            </a:r>
          </a:p>
          <a:p>
            <a:r>
              <a:rPr lang="cs-CZ" altLang="cs-CZ" sz="2000" dirty="0"/>
              <a:t>optika, další oblasti… </a:t>
            </a:r>
          </a:p>
        </p:txBody>
      </p:sp>
      <p:pic>
        <p:nvPicPr>
          <p:cNvPr id="6148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13100"/>
            <a:ext cx="11049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Dlouhé vlny: </a:t>
            </a:r>
            <a:r>
              <a:rPr lang="cs-CZ" altLang="cs-CZ" sz="3600" dirty="0" err="1"/>
              <a:t>Terahertzové</a:t>
            </a:r>
            <a:r>
              <a:rPr lang="cs-CZ" altLang="cs-CZ" sz="3600" dirty="0"/>
              <a:t> záření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000" dirty="0"/>
              <a:t>Oblast mezi mikrovlnným a infračerveným zářením</a:t>
            </a:r>
          </a:p>
          <a:p>
            <a:r>
              <a:rPr lang="cs-CZ" altLang="cs-CZ" sz="2000" dirty="0"/>
              <a:t>Vlnová délka 1 mm – 100 mikrometrů </a:t>
            </a:r>
          </a:p>
          <a:p>
            <a:r>
              <a:rPr lang="cs-CZ" altLang="cs-CZ" sz="2000" dirty="0"/>
              <a:t>Aplikace: Spektroskopie, astronomie, telekomunikace, medicína </a:t>
            </a:r>
          </a:p>
          <a:p>
            <a:endParaRPr lang="cs-CZ" altLang="cs-CZ" sz="2000" dirty="0"/>
          </a:p>
        </p:txBody>
      </p:sp>
      <p:pic>
        <p:nvPicPr>
          <p:cNvPr id="4" name="Obrázek 3" descr="744px-Spectre_Terahertz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212976"/>
            <a:ext cx="4703057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Delší vlny než viditelné světlo: Infračervené záření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000" dirty="0"/>
              <a:t>Vlnová délka o něco delší než světlo, 760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 – 1 mm (1 000 – 1 250 000 kmitů na 1 metru) </a:t>
            </a:r>
          </a:p>
          <a:p>
            <a:r>
              <a:rPr lang="cs-CZ" altLang="cs-CZ" sz="2000" dirty="0"/>
              <a:t>Bývá vyzařována zejména předměty s vyšší teplotou </a:t>
            </a:r>
          </a:p>
          <a:p>
            <a:r>
              <a:rPr lang="cs-CZ" altLang="cs-CZ" sz="2000" dirty="0"/>
              <a:t>Infračervený snímek psa </a:t>
            </a:r>
          </a:p>
          <a:p>
            <a:endParaRPr lang="cs-CZ" altLang="cs-CZ" sz="1600" dirty="0"/>
          </a:p>
        </p:txBody>
      </p:sp>
      <p:pic>
        <p:nvPicPr>
          <p:cNvPr id="41988" name="Picture 4" descr="D:\1Vlnění a optika (prvák)\332px-Infrared_d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35814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Světlo (viditelné)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000" dirty="0"/>
              <a:t>Elektromagnetické záření o vlnové délce 390 – 790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Tedy 1,25 milionu – 2,5 milionů kmitů na 1 metru </a:t>
            </a:r>
          </a:p>
          <a:p>
            <a:r>
              <a:rPr lang="cs-CZ" altLang="cs-CZ" sz="2000" dirty="0"/>
              <a:t>Různé frekvence světla - barvy </a:t>
            </a:r>
          </a:p>
          <a:p>
            <a:r>
              <a:rPr lang="cs-CZ" altLang="cs-CZ" sz="2000" dirty="0"/>
              <a:t>Nízké frekvence - odstíny červené barvy </a:t>
            </a:r>
          </a:p>
          <a:p>
            <a:r>
              <a:rPr lang="cs-CZ" altLang="cs-CZ" sz="2000" dirty="0"/>
              <a:t>Střední frekvence - odstíny žluté, zelené a modré </a:t>
            </a:r>
          </a:p>
          <a:p>
            <a:r>
              <a:rPr lang="cs-CZ" altLang="cs-CZ" sz="2000" dirty="0"/>
              <a:t>Vysoké frekvence - odstíny fialové barvy </a:t>
            </a:r>
          </a:p>
          <a:p>
            <a:endParaRPr lang="cs-CZ" altLang="cs-CZ" sz="1600" dirty="0"/>
          </a:p>
        </p:txBody>
      </p:sp>
      <p:pic>
        <p:nvPicPr>
          <p:cNvPr id="43012" name="Picture 4" descr="D:\1Vlnění a optika (prvák)\Srgbspectr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5697538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Kratší vlny než viditelné světlo: Ultrafialové (UV) záření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000" dirty="0"/>
              <a:t>Vlnová délka kratší než u viditelného světla </a:t>
            </a:r>
          </a:p>
          <a:p>
            <a:r>
              <a:rPr lang="cs-CZ" altLang="cs-CZ" sz="2000" dirty="0"/>
              <a:t>Vlnová délka 400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 (nanometrů) – 1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 (2,5 milionu – 1 miliarda kmitů na 1 metru) </a:t>
            </a:r>
          </a:p>
          <a:p>
            <a:r>
              <a:rPr lang="cs-CZ" altLang="cs-CZ" sz="2000" dirty="0"/>
              <a:t>Přichází do atmosféry z vesmíru, bývá převážně filtrováno atmosférickými plyny (klíčový je ozón) </a:t>
            </a:r>
          </a:p>
          <a:p>
            <a:r>
              <a:rPr lang="cs-CZ" altLang="cs-CZ" sz="2000" dirty="0"/>
              <a:t>Jeho působení způsobuje pigmentové skvrny, případně je i rakovinotvorné </a:t>
            </a:r>
          </a:p>
          <a:p>
            <a:r>
              <a:rPr lang="cs-CZ" altLang="cs-CZ" sz="2000" dirty="0"/>
              <a:t>Prevence jeho dopadu na zemský povrch: Uvážlivé opalování, opalovací krémy s UV filtrem </a:t>
            </a:r>
          </a:p>
          <a:p>
            <a:r>
              <a:rPr lang="cs-CZ" altLang="cs-CZ" sz="2000" dirty="0"/>
              <a:t>Využití: Opalování (složka UVA není škodlivá), svítidla na kontrolu kreditních karet a legitimací, dezinfekce, archeologie (čtení poškozených papyrů)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Krátké vlny s velkou energií: Rentgenové (RTG) záření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4294967295"/>
          </p:nvPr>
        </p:nvSpPr>
        <p:spPr>
          <a:xfrm>
            <a:off x="685800" y="1981200"/>
            <a:ext cx="7772400" cy="4544144"/>
          </a:xfrm>
        </p:spPr>
        <p:txBody>
          <a:bodyPr/>
          <a:lstStyle/>
          <a:p>
            <a:r>
              <a:rPr lang="cs-CZ" altLang="cs-CZ" sz="2000" dirty="0"/>
              <a:t>Vlnové délky 10 nanometrů – 1 </a:t>
            </a:r>
            <a:r>
              <a:rPr lang="cs-CZ" altLang="cs-CZ" sz="2000" dirty="0" err="1"/>
              <a:t>pikometr</a:t>
            </a:r>
            <a:r>
              <a:rPr lang="cs-CZ" altLang="cs-CZ" sz="2000" dirty="0"/>
              <a:t> (100 milionů – 1 bilión kmitů na 1 metru) </a:t>
            </a:r>
          </a:p>
          <a:p>
            <a:r>
              <a:rPr lang="cs-CZ" altLang="cs-CZ" sz="2000" dirty="0"/>
              <a:t>Výroba v tzv. rentgence </a:t>
            </a:r>
          </a:p>
          <a:p>
            <a:endParaRPr lang="cs-CZ" altLang="cs-CZ" sz="2000" dirty="0" smtClean="0"/>
          </a:p>
          <a:p>
            <a:endParaRPr lang="cs-CZ" altLang="cs-CZ" sz="2000" dirty="0" smtClean="0"/>
          </a:p>
          <a:p>
            <a:r>
              <a:rPr lang="cs-CZ" altLang="cs-CZ" sz="2000" dirty="0" smtClean="0"/>
              <a:t>Využití</a:t>
            </a:r>
            <a:r>
              <a:rPr lang="cs-CZ" altLang="cs-CZ" sz="2000" dirty="0"/>
              <a:t>: Lékařská diagnostika (radiologie jako specializovaný lékařský obor) </a:t>
            </a:r>
          </a:p>
          <a:p>
            <a:r>
              <a:rPr lang="cs-CZ" altLang="cs-CZ" sz="2000" dirty="0"/>
              <a:t>Rizika: Při delší a pravidelnější expozici </a:t>
            </a:r>
          </a:p>
          <a:p>
            <a:r>
              <a:rPr lang="cs-CZ" altLang="cs-CZ" sz="2000" dirty="0"/>
              <a:t>Záření objeveno německým fyzikem Wilhelmem </a:t>
            </a:r>
            <a:r>
              <a:rPr lang="cs-CZ" altLang="cs-CZ" sz="2000" dirty="0" err="1"/>
              <a:t>Conradem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Röntgenem</a:t>
            </a:r>
            <a:r>
              <a:rPr lang="cs-CZ" altLang="cs-CZ" sz="2000" dirty="0"/>
              <a:t> (1845 - 1923), roku 1901 za objev záření získal první Nobelovu cenu za fyziku </a:t>
            </a:r>
          </a:p>
          <a:p>
            <a:r>
              <a:rPr lang="cs-CZ" altLang="cs-CZ" sz="2000" dirty="0"/>
              <a:t>Jedním z prvních propagátorů lékařského využití RTG záření byl slovenský lékař Vojtech Alexander, který působil v </a:t>
            </a:r>
            <a:r>
              <a:rPr lang="cs-CZ" altLang="cs-CZ" sz="2000" dirty="0" err="1"/>
              <a:t>Kežmarku</a:t>
            </a:r>
            <a:r>
              <a:rPr lang="cs-CZ" altLang="cs-CZ" sz="2000" dirty="0"/>
              <a:t> 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132856"/>
            <a:ext cx="2689318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 dirty="0"/>
              <a:t>Nejvíce nebezpečné: Gama záření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000" dirty="0"/>
              <a:t>Vlnová délka kratší než 124 </a:t>
            </a:r>
            <a:r>
              <a:rPr lang="cs-CZ" altLang="cs-CZ" sz="2000" dirty="0" err="1"/>
              <a:t>pikometrů</a:t>
            </a:r>
            <a:r>
              <a:rPr lang="cs-CZ" altLang="cs-CZ" sz="2000" dirty="0"/>
              <a:t> (aspoň 8 miliard kmitů na 1 metru) </a:t>
            </a:r>
          </a:p>
          <a:p>
            <a:r>
              <a:rPr lang="cs-CZ" altLang="cs-CZ" sz="2000" dirty="0"/>
              <a:t>Vzniká při (některých) radioaktivních, jaderných a </a:t>
            </a:r>
            <a:r>
              <a:rPr lang="cs-CZ" altLang="cs-CZ" sz="2000" dirty="0" err="1"/>
              <a:t>subjaderných</a:t>
            </a:r>
            <a:r>
              <a:rPr lang="cs-CZ" altLang="cs-CZ" sz="2000" dirty="0"/>
              <a:t> dějích </a:t>
            </a:r>
          </a:p>
          <a:p>
            <a:r>
              <a:rPr lang="cs-CZ" altLang="cs-CZ" sz="2000" dirty="0"/>
              <a:t>Extrémně krátká vlna, extrémně vysoká frekvence, extrémně vysoká energie </a:t>
            </a:r>
          </a:p>
          <a:p>
            <a:r>
              <a:rPr lang="cs-CZ" altLang="cs-CZ" sz="2000" dirty="0"/>
              <a:t>Rizika: Extrémně vysoká - popáleniny, rakovina, genové mutace </a:t>
            </a:r>
          </a:p>
          <a:p>
            <a:r>
              <a:rPr lang="cs-CZ" altLang="cs-CZ" sz="2000" dirty="0"/>
              <a:t>Využití: Leksellův gama nůž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Elektromagnetické záření - shrnutí</a:t>
            </a:r>
            <a:endParaRPr lang="en-US" altLang="cs-CZ" sz="3600" dirty="0"/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Elektromagnetické záření – široký pojem zahrnující světlo i jiná vlnění elektromagnetického pole </a:t>
            </a:r>
          </a:p>
          <a:p>
            <a:r>
              <a:rPr lang="cs-CZ" altLang="cs-CZ" sz="2000" dirty="0"/>
              <a:t>Lze jej charakterizovat jako vlnění i jako pohyb částic </a:t>
            </a:r>
          </a:p>
          <a:p>
            <a:r>
              <a:rPr lang="cs-CZ" altLang="cs-CZ" sz="2000" dirty="0"/>
              <a:t>Částice elektromagnetického vlnění se nazývají fotony </a:t>
            </a:r>
          </a:p>
          <a:p>
            <a:r>
              <a:rPr lang="cs-CZ" altLang="cs-CZ" sz="2000" dirty="0"/>
              <a:t>Základní rozdělení záření: </a:t>
            </a:r>
          </a:p>
          <a:p>
            <a:r>
              <a:rPr lang="cs-CZ" altLang="cs-CZ" sz="2000" dirty="0"/>
              <a:t>1</a:t>
            </a:r>
            <a:r>
              <a:rPr lang="cs-CZ" altLang="cs-CZ" sz="2000"/>
              <a:t>) Nízkoenergetické </a:t>
            </a:r>
            <a:r>
              <a:rPr lang="cs-CZ" altLang="cs-CZ" sz="2000" dirty="0"/>
              <a:t>záření, nízká frekvence, velmi dlouhé vlny  </a:t>
            </a:r>
          </a:p>
          <a:p>
            <a:r>
              <a:rPr lang="cs-CZ" altLang="cs-CZ" sz="2000" dirty="0"/>
              <a:t>2) Světlo a podobné vlny, střední frekvence, střední energie </a:t>
            </a:r>
          </a:p>
          <a:p>
            <a:r>
              <a:rPr lang="cs-CZ" altLang="cs-CZ" sz="2000" dirty="0"/>
              <a:t>3) Vysokoenergetické záření, vysoká energie, velmi krátké vlny </a:t>
            </a:r>
            <a:endParaRPr lang="en-US" altLang="cs-CZ"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Nízkoenergetické záření</a:t>
            </a:r>
            <a:endParaRPr lang="en-US" alt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000" dirty="0"/>
              <a:t>Delší vlny mají nízkou frekvenci (nestihnou se tolikrát zavlnit) a také nízkou energii </a:t>
            </a:r>
          </a:p>
          <a:p>
            <a:pPr>
              <a:defRPr/>
            </a:pPr>
            <a:r>
              <a:rPr lang="cs-CZ" sz="2000" dirty="0"/>
              <a:t>Díky své nízké energii bývají považovány za neškodné člověku </a:t>
            </a:r>
          </a:p>
          <a:p>
            <a:pPr>
              <a:defRPr/>
            </a:pPr>
            <a:r>
              <a:rPr lang="cs-CZ" sz="2000" dirty="0"/>
              <a:t>Rádiové vlny: Slouží ke komunikaci (přenos signálu) </a:t>
            </a:r>
          </a:p>
          <a:p>
            <a:pPr>
              <a:defRPr/>
            </a:pPr>
            <a:r>
              <a:rPr lang="cs-CZ" sz="2000" dirty="0"/>
              <a:t>Mikrovlny: Často řazeny mezi rádiové vlny. Využívány k ohřevu potravin, ale také: Vysoušení knih/tkanin, obrábění materiálů, restaurování uměleckých děl, tavení skla… </a:t>
            </a:r>
          </a:p>
          <a:p>
            <a:pPr>
              <a:defRPr/>
            </a:pPr>
            <a:r>
              <a:rPr lang="cs-CZ" sz="2000" dirty="0" err="1"/>
              <a:t>Terahertzové</a:t>
            </a:r>
            <a:r>
              <a:rPr lang="cs-CZ" sz="2000" dirty="0"/>
              <a:t> záření: Biologie, medicína, astronomie, měření času </a:t>
            </a:r>
          </a:p>
          <a:p>
            <a:pPr marL="0" indent="0">
              <a:buFontTx/>
              <a:buNone/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Světlo a podobné vlny</a:t>
            </a:r>
            <a:endParaRPr lang="en-US" altLang="cs-CZ" sz="3600" dirty="0"/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Vlny, které se svou délkou podobají světlu, střední frekvence, střední energie </a:t>
            </a:r>
          </a:p>
          <a:p>
            <a:r>
              <a:rPr lang="cs-CZ" altLang="cs-CZ" sz="2000" dirty="0"/>
              <a:t>Infračervené (IR) záření: Noční vidění, přenos dat u starších mobilních telefonů </a:t>
            </a:r>
          </a:p>
          <a:p>
            <a:r>
              <a:rPr lang="cs-CZ" altLang="cs-CZ" sz="2000" dirty="0"/>
              <a:t>Viditelné světlo: Viditelný svět kolem nás, barvy látek vznikají podle odražené části světla. Budeme se jím zabývat v souvislosti s optickými jevy </a:t>
            </a:r>
          </a:p>
          <a:p>
            <a:r>
              <a:rPr lang="cs-CZ" altLang="cs-CZ" sz="2000" dirty="0"/>
              <a:t>Ultrafialové (UV) záření: Podle účinků na lidský organismus můžeme dělit na měkké UVA (blahodárné - opalování), tvrdší UVB (škodlivé, rakovinotvorné) a nejtvrdší UVC (vysoce škodlivé, projde i hlouběji do těla) </a:t>
            </a:r>
          </a:p>
          <a:p>
            <a:r>
              <a:rPr lang="cs-CZ" altLang="cs-CZ" sz="2000" dirty="0"/>
              <a:t>Další využití: Svítidla na kontrolu kreditních karet, dezinfekce, archeologie </a:t>
            </a:r>
          </a:p>
          <a:p>
            <a:endParaRPr lang="cs-CZ" altLang="cs-CZ" sz="1600" dirty="0"/>
          </a:p>
          <a:p>
            <a:endParaRPr lang="cs-CZ" altLang="cs-CZ" sz="1600" dirty="0"/>
          </a:p>
          <a:p>
            <a:endParaRPr lang="en-US" altLang="cs-CZ" sz="16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Vysokoenergetické záření</a:t>
            </a:r>
            <a:endParaRPr lang="en-US" altLang="cs-CZ" sz="3600" dirty="0"/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Často mluvíme též o tvrdém záření </a:t>
            </a:r>
          </a:p>
          <a:p>
            <a:r>
              <a:rPr lang="cs-CZ" altLang="cs-CZ" sz="2000" dirty="0"/>
              <a:t>Vysoce škodlivé pro organismus </a:t>
            </a:r>
          </a:p>
          <a:p>
            <a:r>
              <a:rPr lang="cs-CZ" altLang="cs-CZ" sz="2000" dirty="0"/>
              <a:t>Rentgenové (RTG) záření: Lékařská diagnostika, krystalografie. Výroba v katodové trubici (trubice s plynem, podobná zářivce) </a:t>
            </a:r>
          </a:p>
          <a:p>
            <a:r>
              <a:rPr lang="cs-CZ" altLang="cs-CZ" sz="2000" dirty="0"/>
              <a:t>Škodlivost: Při jednorázovém vyšetření nebezpečí nehrozí, pracovníci v oboru však musí býti chráněni – betonová či olověná zástěna – jinak by byli vystaveni opakovanému působení </a:t>
            </a:r>
          </a:p>
          <a:p>
            <a:r>
              <a:rPr lang="cs-CZ" altLang="cs-CZ" sz="2000" dirty="0"/>
              <a:t>Gama záření: Extrémně nebezpečné záření ničící živé organismy. </a:t>
            </a:r>
          </a:p>
          <a:p>
            <a:r>
              <a:rPr lang="cs-CZ" altLang="cs-CZ" sz="2000" dirty="0"/>
              <a:t>Využití gama záření: Sterilizace lékařských nástrojů, ošetření masa a zeleniny proti kazivosti, při vhodném použití v lékařství </a:t>
            </a:r>
          </a:p>
          <a:p>
            <a:r>
              <a:rPr lang="cs-CZ" altLang="cs-CZ" sz="2000" dirty="0"/>
              <a:t>Rizika: Onkologické choroby (rakovina, leukémie apod.), nemoci z ozáření </a:t>
            </a:r>
          </a:p>
          <a:p>
            <a:r>
              <a:rPr lang="cs-CZ" altLang="cs-CZ" sz="2000" dirty="0"/>
              <a:t>Prevence: Protiatomové obleky, protiatomové kryty, dozimetrie </a:t>
            </a:r>
          </a:p>
          <a:p>
            <a:endParaRPr lang="cs-CZ" altLang="cs-CZ" sz="1600" dirty="0"/>
          </a:p>
          <a:p>
            <a:endParaRPr lang="en-US" altLang="cs-CZ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/>
              <a:t>Ukázky mechanického kmitání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dirty="0"/>
              <a:t>Most </a:t>
            </a:r>
            <a:r>
              <a:rPr lang="cs-CZ" altLang="cs-CZ" sz="2000" dirty="0" err="1"/>
              <a:t>Tacoma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Narrows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https://www.youtube.com/watch?v=3mclp9QmCGs </a:t>
            </a:r>
          </a:p>
          <a:p>
            <a:r>
              <a:rPr lang="cs-CZ" altLang="cs-CZ" sz="2000" dirty="0"/>
              <a:t>https://www.youtube.com/watch?v=j-zczJXSxnw </a:t>
            </a:r>
          </a:p>
          <a:p>
            <a:endParaRPr lang="cs-CZ" altLang="cs-CZ" sz="2000" dirty="0"/>
          </a:p>
          <a:p>
            <a:r>
              <a:rPr lang="cs-CZ" altLang="cs-CZ" sz="2000" dirty="0"/>
              <a:t>Mechanické oscilátory (závaží na pružině, kyvadlo) … 4,5 minuty </a:t>
            </a:r>
            <a:endParaRPr lang="cs-CZ" altLang="cs-CZ" sz="2000" dirty="0" smtClean="0"/>
          </a:p>
          <a:p>
            <a:r>
              <a:rPr lang="cs-CZ" altLang="cs-CZ" sz="2000" dirty="0" smtClean="0"/>
              <a:t>Školské video </a:t>
            </a:r>
            <a:endParaRPr lang="cs-CZ" altLang="cs-CZ" sz="2000" dirty="0"/>
          </a:p>
          <a:p>
            <a:r>
              <a:rPr lang="cs-CZ" altLang="cs-CZ" sz="2000" dirty="0"/>
              <a:t>https://www.youtube.com/watch?v=PjLzLK7429s </a:t>
            </a:r>
          </a:p>
          <a:p>
            <a:endParaRPr lang="cs-CZ" altLang="cs-CZ" sz="2000" dirty="0"/>
          </a:p>
          <a:p>
            <a:r>
              <a:rPr lang="cs-CZ" altLang="cs-CZ" sz="2000" dirty="0"/>
              <a:t>Bungee jumping - speciální případ ,,závaží na pružině´´ </a:t>
            </a:r>
          </a:p>
          <a:p>
            <a:r>
              <a:rPr lang="cs-CZ" altLang="cs-CZ" sz="2000" dirty="0"/>
              <a:t>https://www.youtube.com/watch?v=kJ-slNvmFYA</a:t>
            </a:r>
          </a:p>
          <a:p>
            <a:r>
              <a:rPr lang="cs-CZ" altLang="cs-CZ" sz="2000" dirty="0"/>
              <a:t>https://www.youtube.com/watch?v=xY7x9gGYtx8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Optické jevy</a:t>
            </a:r>
            <a:endParaRPr lang="en-US" altLang="cs-CZ" sz="3600" dirty="0"/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Optické jevy zahrnují různé zajímavosti, které můžeme pozorovat v souvislosti s viditelným světlem </a:t>
            </a:r>
          </a:p>
          <a:p>
            <a:r>
              <a:rPr lang="cs-CZ" altLang="cs-CZ" sz="2000" dirty="0"/>
              <a:t>Odraz světla (zrcadla) </a:t>
            </a:r>
          </a:p>
          <a:p>
            <a:r>
              <a:rPr lang="cs-CZ" altLang="cs-CZ" sz="2000" dirty="0"/>
              <a:t>Lom světla </a:t>
            </a:r>
          </a:p>
          <a:p>
            <a:r>
              <a:rPr lang="cs-CZ" altLang="cs-CZ" sz="2000" dirty="0"/>
              <a:t>Rozklad světla (duha) </a:t>
            </a:r>
          </a:p>
          <a:p>
            <a:r>
              <a:rPr lang="cs-CZ" altLang="cs-CZ" sz="2000" dirty="0"/>
              <a:t>Barvy </a:t>
            </a:r>
          </a:p>
          <a:p>
            <a:r>
              <a:rPr lang="cs-CZ" altLang="cs-CZ" sz="2000" dirty="0"/>
              <a:t>Zrcadla </a:t>
            </a:r>
          </a:p>
          <a:p>
            <a:r>
              <a:rPr lang="cs-CZ" altLang="cs-CZ" sz="2000" dirty="0"/>
              <a:t>Čočky </a:t>
            </a:r>
            <a:endParaRPr lang="en-US" altLang="cs-CZ" sz="2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Odraz světla (zrcadla)</a:t>
            </a:r>
          </a:p>
        </p:txBody>
      </p:sp>
      <p:pic>
        <p:nvPicPr>
          <p:cNvPr id="5222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082800"/>
            <a:ext cx="3810000" cy="39116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Periskop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Periskop je optický přístroj sestavený ze dvou zrcadel odrážejících světlo </a:t>
            </a:r>
          </a:p>
          <a:p>
            <a:endParaRPr lang="cs-CZ" altLang="cs-CZ" sz="1600" dirty="0"/>
          </a:p>
        </p:txBody>
      </p:sp>
      <p:pic>
        <p:nvPicPr>
          <p:cNvPr id="53252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32050"/>
            <a:ext cx="28527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Lom světla</a:t>
            </a:r>
            <a:endParaRPr lang="en-US" altLang="cs-CZ" sz="3600" dirty="0"/>
          </a:p>
        </p:txBody>
      </p:sp>
      <p:pic>
        <p:nvPicPr>
          <p:cNvPr id="54275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484313"/>
            <a:ext cx="6335713" cy="4752975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Lom světla</a:t>
            </a:r>
          </a:p>
        </p:txBody>
      </p:sp>
      <p:pic>
        <p:nvPicPr>
          <p:cNvPr id="55299" name="Zástupný symbol pro obsah 3" descr="641px-Snelluv_zakon_svg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238" y="2347913"/>
            <a:ext cx="6632575" cy="3673475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Lom světla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600"/>
              <a:t>Snellův zákon </a:t>
            </a:r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r>
              <a:rPr lang="cs-CZ" altLang="cs-CZ" sz="1600"/>
              <a:t>Index lomu v prostředí 1, 2 (poměr zpomalení rychlosti světla v daném prostředí vůči rychlosti světla ve vakuu) </a:t>
            </a:r>
          </a:p>
          <a:p>
            <a:r>
              <a:rPr lang="cs-CZ" altLang="cs-CZ" sz="1600"/>
              <a:t>V hustších prostředích paprsek blíže ke kolmici na rozhraní </a:t>
            </a:r>
          </a:p>
        </p:txBody>
      </p:sp>
      <p:graphicFrame>
        <p:nvGraphicFramePr>
          <p:cNvPr id="56324" name="Object 2"/>
          <p:cNvGraphicFramePr>
            <a:graphicFrameLocks noChangeAspect="1"/>
          </p:cNvGraphicFramePr>
          <p:nvPr/>
        </p:nvGraphicFramePr>
        <p:xfrm>
          <a:off x="1187450" y="2349500"/>
          <a:ext cx="12493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6" name="Rovnice" r:id="rId3" imgW="17983200" imgH="10363200" progId="">
                  <p:embed/>
                </p:oleObj>
              </mc:Choice>
              <mc:Fallback>
                <p:oleObj name="Rovnice" r:id="rId3" imgW="17983200" imgH="103632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349500"/>
                        <a:ext cx="12493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3"/>
          <p:cNvGraphicFramePr>
            <a:graphicFrameLocks noChangeAspect="1"/>
          </p:cNvGraphicFramePr>
          <p:nvPr/>
        </p:nvGraphicFramePr>
        <p:xfrm>
          <a:off x="942975" y="3429000"/>
          <a:ext cx="11366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7" name="Rovnice" r:id="rId5" imgW="8229600" imgH="5181600" progId="">
                  <p:embed/>
                </p:oleObj>
              </mc:Choice>
              <mc:Fallback>
                <p:oleObj name="Rovnice" r:id="rId5" imgW="8229600" imgH="518160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429000"/>
                        <a:ext cx="11366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Index lomu</a:t>
            </a:r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600"/>
              <a:t>Index lomu – udává relativní zpomalení světla prostředím </a:t>
            </a:r>
          </a:p>
          <a:p>
            <a:r>
              <a:rPr lang="cs-CZ" altLang="cs-CZ" sz="1600"/>
              <a:t>Vzduch má index lomu asi 1, tzn. zpomalení vůči rychlosti světla ve vakuu je zanedbatelné </a:t>
            </a:r>
          </a:p>
          <a:p>
            <a:r>
              <a:rPr lang="cs-CZ" altLang="cs-CZ" sz="1600"/>
              <a:t>Voda má index lomu 1,33, tzn. zpomalí světlo na 300 000 / 1,33 = 22</a:t>
            </a:r>
            <a:r>
              <a:rPr lang="en-US" altLang="cs-CZ" sz="1600"/>
              <a:t>6</a:t>
            </a:r>
            <a:r>
              <a:rPr lang="cs-CZ" altLang="cs-CZ" sz="1600"/>
              <a:t> 000 km/s </a:t>
            </a:r>
          </a:p>
          <a:p>
            <a:r>
              <a:rPr lang="cs-CZ" altLang="cs-CZ" sz="1600"/>
              <a:t>Při dopadu světelného paprsku do vody se světlo láme ke kolmici (normále) na rozhraní </a:t>
            </a:r>
          </a:p>
          <a:p>
            <a:endParaRPr lang="cs-CZ" altLang="cs-CZ" sz="1600"/>
          </a:p>
        </p:txBody>
      </p:sp>
      <p:pic>
        <p:nvPicPr>
          <p:cNvPr id="57348" name="Obrázek 3" descr="Lom_vlnoplocha_rovinna_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346450"/>
            <a:ext cx="2852738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Lom světla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600"/>
              <a:t>Otázka I: Světelný paprsek dopadá ze vzduchu do vody a na rozhraní nastává lom. Určete: </a:t>
            </a:r>
          </a:p>
          <a:p>
            <a:r>
              <a:rPr lang="cs-CZ" altLang="cs-CZ" sz="1600"/>
              <a:t>A) Úhel lomu, je-li úhel dopadu 48°, </a:t>
            </a:r>
          </a:p>
          <a:p>
            <a:r>
              <a:rPr lang="cs-CZ" altLang="cs-CZ" sz="1600"/>
              <a:t>B) Úhel dopadu, je-li úhel lomu 25°.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Index lomu</a:t>
            </a:r>
          </a:p>
        </p:txBody>
      </p:sp>
      <p:sp>
        <p:nvSpPr>
          <p:cNvPr id="593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600"/>
              <a:t>Vakuum: Index lomu 1, rychlost světla cca 300 000 km/s </a:t>
            </a:r>
          </a:p>
          <a:p>
            <a:r>
              <a:rPr lang="cs-CZ" altLang="cs-CZ" sz="1600"/>
              <a:t>Vzduch: Index lomu téměř 1, rychlost světla cca 300 000 km/s </a:t>
            </a:r>
          </a:p>
          <a:p>
            <a:r>
              <a:rPr lang="cs-CZ" altLang="cs-CZ" sz="1600"/>
              <a:t>Voda: Index lomu 1,33; rychlost světla cca 22</a:t>
            </a:r>
            <a:r>
              <a:rPr lang="en-US" altLang="cs-CZ" sz="1600"/>
              <a:t>6</a:t>
            </a:r>
            <a:r>
              <a:rPr lang="cs-CZ" altLang="cs-CZ" sz="1600"/>
              <a:t> 000 km/s </a:t>
            </a:r>
          </a:p>
          <a:p>
            <a:r>
              <a:rPr lang="cs-CZ" altLang="cs-CZ" sz="1600"/>
              <a:t>Ethanol (líh): Index lomu 1,36; rychlost světla 300 000 / 1,36 </a:t>
            </a:r>
            <a:r>
              <a:rPr lang="en-US" altLang="cs-CZ" sz="1600"/>
              <a:t>~ 221 000 km/s </a:t>
            </a:r>
            <a:endParaRPr lang="cs-CZ" altLang="cs-CZ" sz="1600"/>
          </a:p>
          <a:p>
            <a:endParaRPr lang="cs-CZ" altLang="cs-CZ" sz="16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Rozklad světla (duha)</a:t>
            </a:r>
            <a:endParaRPr lang="en-US" altLang="cs-CZ" sz="3600" dirty="0"/>
          </a:p>
        </p:txBody>
      </p:sp>
      <p:pic>
        <p:nvPicPr>
          <p:cNvPr id="6041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752600"/>
            <a:ext cx="5492750" cy="36210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/>
              <a:t>Další příklady mechanického kmitání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dirty="0"/>
              <a:t>Kulička v důlku (kutálí se ze strany na stranu) </a:t>
            </a:r>
          </a:p>
          <a:p>
            <a:r>
              <a:rPr lang="cs-CZ" altLang="cs-CZ" sz="2000" dirty="0"/>
              <a:t>Pružné těleso ve svěráku (např. skokanské prkno) </a:t>
            </a:r>
          </a:p>
          <a:p>
            <a:r>
              <a:rPr lang="cs-CZ" altLang="cs-CZ" sz="2000" dirty="0"/>
              <a:t>Voda v trubici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Barvy</a:t>
            </a:r>
            <a:endParaRPr lang="en-US" altLang="cs-CZ" sz="3600" dirty="0"/>
          </a:p>
        </p:txBody>
      </p:sp>
      <p:pic>
        <p:nvPicPr>
          <p:cNvPr id="61443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6625" y="1981200"/>
            <a:ext cx="5389563" cy="4687888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Zrcadla (vypuklá)</a:t>
            </a:r>
            <a:endParaRPr lang="en-US" altLang="cs-CZ" sz="3600" dirty="0"/>
          </a:p>
        </p:txBody>
      </p:sp>
      <p:pic>
        <p:nvPicPr>
          <p:cNvPr id="6246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785938"/>
            <a:ext cx="5138738" cy="3227387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Zrcadla (dutá)</a:t>
            </a:r>
            <a:endParaRPr lang="en-US" altLang="cs-CZ" sz="3600" dirty="0"/>
          </a:p>
        </p:txBody>
      </p:sp>
      <p:pic>
        <p:nvPicPr>
          <p:cNvPr id="6349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2133600"/>
            <a:ext cx="4392612" cy="3952875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Čočky</a:t>
            </a:r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>
          <a:xfrm>
            <a:off x="755650" y="1844675"/>
            <a:ext cx="7772400" cy="4114800"/>
          </a:xfrm>
        </p:spPr>
        <p:txBody>
          <a:bodyPr/>
          <a:lstStyle/>
          <a:p>
            <a:r>
              <a:rPr lang="cs-CZ" altLang="cs-CZ" sz="1600"/>
              <a:t>Čočka je optická soustava dvou centrovaných ploch, nejčastěji kulových </a:t>
            </a:r>
          </a:p>
          <a:p>
            <a:r>
              <a:rPr lang="cs-CZ" altLang="cs-CZ" sz="1600"/>
              <a:t>Čočky v brýlích se používají ke korekci očních vad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Čočky</a:t>
            </a:r>
          </a:p>
        </p:txBody>
      </p:sp>
      <p:sp>
        <p:nvSpPr>
          <p:cNvPr id="655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600"/>
              <a:t>Spojky (1 – 4), rozptylky (5 – 8) </a:t>
            </a:r>
          </a:p>
          <a:p>
            <a:endParaRPr lang="cs-CZ" altLang="cs-CZ" sz="1600"/>
          </a:p>
        </p:txBody>
      </p:sp>
      <p:pic>
        <p:nvPicPr>
          <p:cNvPr id="65540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565400"/>
            <a:ext cx="52673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Oko a zrakové ústrojí</a:t>
            </a:r>
          </a:p>
        </p:txBody>
      </p:sp>
      <p:pic>
        <p:nvPicPr>
          <p:cNvPr id="66563" name="obrázek 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2565400"/>
            <a:ext cx="4824412" cy="3600450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Akomodace oka</a:t>
            </a: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Při sledování vzdáleného objektu oční čočka funguje jako slabší spojka  </a:t>
            </a:r>
          </a:p>
          <a:p>
            <a:r>
              <a:rPr lang="cs-CZ" altLang="cs-CZ" sz="2000" dirty="0"/>
              <a:t>Při sledování blízkého objektu  oční čočka funguje jako silnější spojka </a:t>
            </a:r>
          </a:p>
          <a:p>
            <a:endParaRPr lang="cs-CZ" altLang="cs-CZ" sz="1600" dirty="0"/>
          </a:p>
        </p:txBody>
      </p:sp>
      <p:pic>
        <p:nvPicPr>
          <p:cNvPr id="67588" name="obrázek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852738"/>
            <a:ext cx="30194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Korekce krátkozrakosti rozptylkou</a:t>
            </a:r>
          </a:p>
        </p:txBody>
      </p:sp>
      <p:pic>
        <p:nvPicPr>
          <p:cNvPr id="68611" name="Zástupný symbol pro obsah 3" descr="Kratkozrakost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7913" y="2257425"/>
            <a:ext cx="4448175" cy="3562350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Korekce dalekozrakosti spojkou</a:t>
            </a:r>
          </a:p>
        </p:txBody>
      </p:sp>
      <p:pic>
        <p:nvPicPr>
          <p:cNvPr id="69635" name="Zástupný symbol pro obsah 3" descr="Dalekozrakost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7913" y="2257425"/>
            <a:ext cx="4448175" cy="3562350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Astigmatismus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Při nepravidelném tvaru rohovky se obraz pokřiví nebo posune mimo ohnisko </a:t>
            </a:r>
          </a:p>
          <a:p>
            <a:endParaRPr lang="cs-CZ" sz="2000" dirty="0"/>
          </a:p>
        </p:txBody>
      </p:sp>
      <p:pic>
        <p:nvPicPr>
          <p:cNvPr id="4" name="obrázek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96952"/>
            <a:ext cx="3285649" cy="286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300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/>
              <a:t>Mechanické kmitání a vlnění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dirty="0"/>
              <a:t>Hlubší video k tématu (13 minut): Vlnění, kmitání, rezonance  </a:t>
            </a:r>
          </a:p>
          <a:p>
            <a:r>
              <a:rPr lang="cs-CZ" altLang="cs-CZ" sz="2000" dirty="0"/>
              <a:t>https://www.youtube.com/watch?v=ld5Yl0dPbbk  </a:t>
            </a:r>
          </a:p>
          <a:p>
            <a:r>
              <a:rPr lang="cs-CZ" altLang="cs-CZ" sz="2000" dirty="0"/>
              <a:t>Bójka na vodě, ladicí vidlice: 3:06 – 5:06 </a:t>
            </a:r>
          </a:p>
          <a:p>
            <a:endParaRPr lang="cs-CZ" altLang="cs-CZ" sz="2000" dirty="0"/>
          </a:p>
          <a:p>
            <a:r>
              <a:rPr lang="cs-CZ" altLang="cs-CZ" sz="2000" dirty="0"/>
              <a:t>Fyzika ze všech stran: Zvukové vlnění (2 minuty) </a:t>
            </a:r>
            <a:endParaRPr lang="cs-CZ" altLang="cs-CZ" sz="2000" dirty="0" smtClean="0"/>
          </a:p>
          <a:p>
            <a:r>
              <a:rPr lang="cs-CZ" altLang="cs-CZ" sz="2000" dirty="0" err="1" smtClean="0"/>
              <a:t>Reprák</a:t>
            </a:r>
            <a:r>
              <a:rPr lang="cs-CZ" altLang="cs-CZ" sz="2000" dirty="0" smtClean="0"/>
              <a:t> a mák </a:t>
            </a:r>
            <a:endParaRPr lang="cs-CZ" altLang="cs-CZ" sz="2000" dirty="0"/>
          </a:p>
          <a:p>
            <a:r>
              <a:rPr lang="cs-CZ" altLang="cs-CZ" sz="2000" dirty="0">
                <a:hlinkClick r:id="rId2"/>
              </a:rPr>
              <a:t>https://www.youtube.com/watch?v=p4tbk5w2eog</a:t>
            </a:r>
            <a:r>
              <a:rPr lang="cs-CZ" altLang="cs-CZ" sz="2000" dirty="0"/>
              <a:t>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Použité zdroje</a:t>
            </a:r>
          </a:p>
        </p:txBody>
      </p:sp>
      <p:sp>
        <p:nvSpPr>
          <p:cNvPr id="706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sz="2000" dirty="0" smtClean="0"/>
          </a:p>
          <a:p>
            <a:r>
              <a:rPr lang="cs-CZ" altLang="cs-CZ" sz="2000" dirty="0" smtClean="0"/>
              <a:t>Odmaturuj z fyziky, </a:t>
            </a:r>
            <a:r>
              <a:rPr lang="cs-CZ" altLang="cs-CZ" sz="2000" dirty="0" err="1" smtClean="0"/>
              <a:t>Didaktis</a:t>
            </a:r>
            <a:r>
              <a:rPr lang="cs-CZ" altLang="cs-CZ" sz="2000" dirty="0" smtClean="0"/>
              <a:t> </a:t>
            </a:r>
            <a:endParaRPr lang="cs-CZ" altLang="cs-CZ" sz="2000" dirty="0" smtClean="0"/>
          </a:p>
          <a:p>
            <a:r>
              <a:rPr lang="cs-CZ" altLang="cs-CZ" sz="2000" dirty="0" smtClean="0"/>
              <a:t>http</a:t>
            </a:r>
            <a:r>
              <a:rPr lang="cs-CZ" altLang="cs-CZ" sz="2000" dirty="0"/>
              <a:t>://</a:t>
            </a:r>
            <a:r>
              <a:rPr lang="cs-CZ" altLang="cs-CZ" sz="2000" dirty="0" smtClean="0"/>
              <a:t>cs.wikipedia.org</a:t>
            </a:r>
            <a:endParaRPr lang="cs-CZ" altLang="cs-CZ" sz="2000" dirty="0"/>
          </a:p>
          <a:p>
            <a:r>
              <a:rPr lang="cs-CZ" altLang="cs-CZ" sz="2000" dirty="0"/>
              <a:t>Státní zdravotní ústav </a:t>
            </a:r>
            <a:r>
              <a:rPr lang="cs-CZ" altLang="cs-CZ" sz="2000" dirty="0">
                <a:hlinkClick r:id="rId2"/>
              </a:rPr>
              <a:t>http://www.szu.cz/tema/zivotni-prostredi/prevence-a-ochrana-pred-hlukem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Gabriela </a:t>
            </a:r>
            <a:r>
              <a:rPr lang="cs-CZ" altLang="cs-CZ" sz="2000" dirty="0" err="1"/>
              <a:t>Hnutová</a:t>
            </a:r>
            <a:r>
              <a:rPr lang="cs-CZ" altLang="cs-CZ" sz="2000" dirty="0"/>
              <a:t> (nyní K3): Referát Oko a zrakové ústrojí, školní rok 2014/15 </a:t>
            </a:r>
          </a:p>
          <a:p>
            <a:r>
              <a:rPr lang="cs-CZ" altLang="cs-CZ" sz="2000" dirty="0"/>
              <a:t>Google </a:t>
            </a:r>
            <a:r>
              <a:rPr lang="cs-CZ" altLang="cs-CZ" sz="2000" dirty="0" err="1"/>
              <a:t>Images</a:t>
            </a:r>
            <a:r>
              <a:rPr lang="cs-CZ" altLang="cs-CZ" sz="2000" dirty="0"/>
              <a:t> </a:t>
            </a:r>
          </a:p>
          <a:p>
            <a:endParaRPr lang="cs-CZ" altLang="cs-CZ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/>
              <a:t>Mechanické kmitání: Základní pojmy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dirty="0"/>
              <a:t>Mechanické kmitání (kmitavý pohyb) je pohyb, při němž se těleso střídavě vychyluje v různých směrech od své rovnovážné polohy </a:t>
            </a:r>
          </a:p>
          <a:p>
            <a:r>
              <a:rPr lang="cs-CZ" altLang="cs-CZ" sz="2000" dirty="0"/>
              <a:t>Veličiny, kterými kmitání popisujeme (poloha, rychlost, zrychlení)  se s časem mění a tyto změny jsou převážně periodické </a:t>
            </a:r>
          </a:p>
          <a:p>
            <a:r>
              <a:rPr lang="cs-CZ" altLang="cs-CZ" sz="2000" dirty="0"/>
              <a:t>Mechanické kmity nazýváme též oscilace </a:t>
            </a:r>
          </a:p>
          <a:p>
            <a:endParaRPr lang="cs-CZ" altLang="cs-CZ" sz="2000" dirty="0"/>
          </a:p>
          <a:p>
            <a:r>
              <a:rPr lang="cs-CZ" altLang="cs-CZ" sz="2000" dirty="0"/>
              <a:t>Mechanický oscilátor = Jakákoliv soustava vykonávající kmitavý pohyb </a:t>
            </a:r>
          </a:p>
          <a:p>
            <a:r>
              <a:rPr lang="cs-CZ" altLang="cs-CZ" sz="2000" dirty="0"/>
              <a:t>Obecně se pod pojmem oscilátor může skrývat i soustava vykonávající kmitání jiné povahy než mechanické (např. kmity v elektrickém obvodu)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600"/>
              <a:t>Mechanické kmitání - otázky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/>
              <a:t>Jak charakterizujeme, zda mechanický oscilátor kmitá pomalu či rychle? </a:t>
            </a:r>
          </a:p>
          <a:p>
            <a:r>
              <a:rPr lang="cs-CZ" altLang="cs-CZ" sz="2000"/>
              <a:t>Jaké pojmy k tomu můžeme používat?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ázdná prezentace">
  <a:themeElements>
    <a:clrScheme name="Prázdná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ázdná prezenta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Prázdná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ázdná prezenta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Office\Sablony\Prázdná prezentace.pot</Template>
  <TotalTime>1114</TotalTime>
  <Words>3193</Words>
  <Application>Microsoft Office PowerPoint</Application>
  <PresentationFormat>Předvádění na obrazovce (4:3)</PresentationFormat>
  <Paragraphs>398</Paragraphs>
  <Slides>70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3" baseType="lpstr">
      <vt:lpstr>Times New Roman</vt:lpstr>
      <vt:lpstr>Prázdná prezentace</vt:lpstr>
      <vt:lpstr>Rovnice</vt:lpstr>
      <vt:lpstr>Vlnění a optika</vt:lpstr>
      <vt:lpstr>Mechanické kmitání a vlnění</vt:lpstr>
      <vt:lpstr>Mechanické kmitání a vlnění</vt:lpstr>
      <vt:lpstr>Mechanické kmitání a vlnění</vt:lpstr>
      <vt:lpstr>Ukázky mechanického kmitání</vt:lpstr>
      <vt:lpstr>Další příklady mechanického kmitání</vt:lpstr>
      <vt:lpstr>Mechanické kmitání a vlnění</vt:lpstr>
      <vt:lpstr>Mechanické kmitání: Základní pojmy </vt:lpstr>
      <vt:lpstr>Mechanické kmitání - otázky</vt:lpstr>
      <vt:lpstr>Měření mechanického kmitání</vt:lpstr>
      <vt:lpstr>Měření mechanického kmitání - otázky</vt:lpstr>
      <vt:lpstr>Frekvence (kmitočet)</vt:lpstr>
      <vt:lpstr>Mechanické vlnění</vt:lpstr>
      <vt:lpstr>Zvuk</vt:lpstr>
      <vt:lpstr>Zvuk</vt:lpstr>
      <vt:lpstr>Rychlost zvuku</vt:lpstr>
      <vt:lpstr>Mechanické kmitání a vlnění</vt:lpstr>
      <vt:lpstr>Výška zvuku</vt:lpstr>
      <vt:lpstr>Výška zvuku</vt:lpstr>
      <vt:lpstr>Infrazvuk</vt:lpstr>
      <vt:lpstr>Ultrazvuk</vt:lpstr>
      <vt:lpstr>Ultrazvuk</vt:lpstr>
      <vt:lpstr>Barva zvuku</vt:lpstr>
      <vt:lpstr>Hlasitost zvuku</vt:lpstr>
      <vt:lpstr>Intenzita zvuku</vt:lpstr>
      <vt:lpstr>Hlasitost zvuku - příklady</vt:lpstr>
      <vt:lpstr>Hlasitost zvuku - příklady</vt:lpstr>
      <vt:lpstr>Poměr kmitočtů v hudbě</vt:lpstr>
      <vt:lpstr>Nepříznivé dopady hluku</vt:lpstr>
      <vt:lpstr>Ochrana před hlukem - pracoviště</vt:lpstr>
      <vt:lpstr>Ochrana před hlukem – civilní zásady</vt:lpstr>
      <vt:lpstr>Potíže s hlukem – občanská sebeobrana</vt:lpstr>
      <vt:lpstr>Elektromagnetické vlnění (záření)</vt:lpstr>
      <vt:lpstr>Elektromagnetické vlnění</vt:lpstr>
      <vt:lpstr>Rozmanitost elektromagnetického vlnění</vt:lpstr>
      <vt:lpstr>Elektromagnetické vlnění</vt:lpstr>
      <vt:lpstr>Vlnová délka - vzorce</vt:lpstr>
      <vt:lpstr>Vlnová délka</vt:lpstr>
      <vt:lpstr>Nejdelší vlny: Rádiové vlny</vt:lpstr>
      <vt:lpstr>Dlouhé vlny: Terahertzové záření</vt:lpstr>
      <vt:lpstr>Delší vlny než viditelné světlo: Infračervené záření</vt:lpstr>
      <vt:lpstr>Světlo (viditelné)</vt:lpstr>
      <vt:lpstr>Kratší vlny než viditelné světlo: Ultrafialové (UV) záření</vt:lpstr>
      <vt:lpstr>Krátké vlny s velkou energií: Rentgenové (RTG) záření</vt:lpstr>
      <vt:lpstr>Nejvíce nebezpečné: Gama záření</vt:lpstr>
      <vt:lpstr>Elektromagnetické záření - shrnutí</vt:lpstr>
      <vt:lpstr>Nízkoenergetické záření</vt:lpstr>
      <vt:lpstr>Světlo a podobné vlny</vt:lpstr>
      <vt:lpstr>Vysokoenergetické záření</vt:lpstr>
      <vt:lpstr>Optické jevy</vt:lpstr>
      <vt:lpstr>Odraz světla (zrcadla)</vt:lpstr>
      <vt:lpstr>Periskop</vt:lpstr>
      <vt:lpstr>Lom světla</vt:lpstr>
      <vt:lpstr>Lom světla</vt:lpstr>
      <vt:lpstr>Lom světla</vt:lpstr>
      <vt:lpstr>Index lomu</vt:lpstr>
      <vt:lpstr>Lom světla</vt:lpstr>
      <vt:lpstr>Index lomu</vt:lpstr>
      <vt:lpstr>Rozklad světla (duha)</vt:lpstr>
      <vt:lpstr>Barvy</vt:lpstr>
      <vt:lpstr>Zrcadla (vypuklá)</vt:lpstr>
      <vt:lpstr>Zrcadla (dutá)</vt:lpstr>
      <vt:lpstr>Čočky</vt:lpstr>
      <vt:lpstr>Čočky</vt:lpstr>
      <vt:lpstr>Oko a zrakové ústrojí</vt:lpstr>
      <vt:lpstr>Akomodace oka</vt:lpstr>
      <vt:lpstr>Korekce krátkozrakosti rozptylkou</vt:lpstr>
      <vt:lpstr>Korekce dalekozrakosti spojkou</vt:lpstr>
      <vt:lpstr>Astigmatismus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honza</dc:creator>
  <cp:lastModifiedBy>Jan Hoffmann</cp:lastModifiedBy>
  <cp:revision>146</cp:revision>
  <cp:lastPrinted>2020-12-18T06:32:42Z</cp:lastPrinted>
  <dcterms:created xsi:type="dcterms:W3CDTF">2015-04-07T19:09:38Z</dcterms:created>
  <dcterms:modified xsi:type="dcterms:W3CDTF">2020-12-30T12:34:57Z</dcterms:modified>
</cp:coreProperties>
</file>