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43" r:id="rId16"/>
    <p:sldId id="271" r:id="rId17"/>
    <p:sldId id="283" r:id="rId18"/>
    <p:sldId id="272" r:id="rId19"/>
    <p:sldId id="273" r:id="rId20"/>
    <p:sldId id="276" r:id="rId21"/>
    <p:sldId id="274" r:id="rId22"/>
    <p:sldId id="277" r:id="rId23"/>
    <p:sldId id="279" r:id="rId24"/>
    <p:sldId id="280" r:id="rId25"/>
    <p:sldId id="284" r:id="rId26"/>
    <p:sldId id="285" r:id="rId27"/>
    <p:sldId id="281" r:id="rId28"/>
    <p:sldId id="282" r:id="rId29"/>
    <p:sldId id="286" r:id="rId30"/>
    <p:sldId id="287" r:id="rId31"/>
    <p:sldId id="346" r:id="rId32"/>
    <p:sldId id="288" r:id="rId33"/>
    <p:sldId id="289" r:id="rId34"/>
    <p:sldId id="290" r:id="rId35"/>
    <p:sldId id="291" r:id="rId36"/>
    <p:sldId id="345" r:id="rId37"/>
    <p:sldId id="293" r:id="rId38"/>
    <p:sldId id="292" r:id="rId39"/>
    <p:sldId id="294" r:id="rId40"/>
    <p:sldId id="299" r:id="rId41"/>
    <p:sldId id="296" r:id="rId42"/>
    <p:sldId id="303" r:id="rId43"/>
    <p:sldId id="304" r:id="rId44"/>
    <p:sldId id="302" r:id="rId45"/>
    <p:sldId id="305" r:id="rId46"/>
    <p:sldId id="306" r:id="rId47"/>
    <p:sldId id="308" r:id="rId48"/>
    <p:sldId id="347" r:id="rId49"/>
    <p:sldId id="295" r:id="rId50"/>
    <p:sldId id="297" r:id="rId51"/>
    <p:sldId id="348" r:id="rId52"/>
    <p:sldId id="298" r:id="rId53"/>
    <p:sldId id="300" r:id="rId54"/>
    <p:sldId id="301" r:id="rId55"/>
    <p:sldId id="307" r:id="rId56"/>
    <p:sldId id="318" r:id="rId57"/>
    <p:sldId id="309" r:id="rId58"/>
    <p:sldId id="310" r:id="rId59"/>
    <p:sldId id="311" r:id="rId60"/>
    <p:sldId id="312" r:id="rId61"/>
    <p:sldId id="349" r:id="rId62"/>
    <p:sldId id="350" r:id="rId63"/>
    <p:sldId id="314" r:id="rId64"/>
    <p:sldId id="315" r:id="rId65"/>
    <p:sldId id="316" r:id="rId66"/>
    <p:sldId id="275" r:id="rId67"/>
    <p:sldId id="278" r:id="rId68"/>
    <p:sldId id="319" r:id="rId69"/>
    <p:sldId id="324" r:id="rId70"/>
    <p:sldId id="326" r:id="rId71"/>
    <p:sldId id="327" r:id="rId72"/>
    <p:sldId id="353" r:id="rId73"/>
    <p:sldId id="322" r:id="rId74"/>
    <p:sldId id="323" r:id="rId75"/>
    <p:sldId id="351" r:id="rId76"/>
    <p:sldId id="325" r:id="rId77"/>
    <p:sldId id="352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7" r:id="rId87"/>
    <p:sldId id="338" r:id="rId88"/>
    <p:sldId id="336" r:id="rId89"/>
    <p:sldId id="339" r:id="rId90"/>
    <p:sldId id="340" r:id="rId91"/>
    <p:sldId id="341" r:id="rId92"/>
    <p:sldId id="342" r:id="rId93"/>
    <p:sldId id="258" r:id="rId94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8" autoAdjust="0"/>
    <p:restoredTop sz="86391" autoAdjust="0"/>
  </p:normalViewPr>
  <p:slideViewPr>
    <p:cSldViewPr snapToGrid="0">
      <p:cViewPr varScale="1">
        <p:scale>
          <a:sx n="83" d="100"/>
          <a:sy n="83" d="100"/>
        </p:scale>
        <p:origin x="90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0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445BAF-4123-46A7-A81E-E1071AFF67B1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3D0D57-8D0F-4A71-B7B8-B2EB2CEEBA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32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550C11-3E49-48A8-A97F-76F88FE11D8F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104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DAEA-A7C4-470B-BE0E-E29AB80F3F85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5BD2-1F6D-44AA-8E07-5FF65DFE62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76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5279-A28C-40A1-B774-3245BC849A1B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16EC-B795-4372-B5DC-6B3C775194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62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BD09-13A2-44DA-B1C1-D01E80ACB9CD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00A2-F8E1-4181-9D92-A1032C656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471C-C8CE-4FE3-A250-6500B49EF17C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83BE-315B-4BDA-B5D9-67274A5F26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80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F595-4598-4852-8B5C-C5A192A4D83E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2D9B7-614E-4D58-A408-1FDA717FE4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45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D6315-2FDC-4328-BABF-CA634418DEF0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9C75-E20C-4BA5-B964-35A2827D0C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8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1A1F-4723-4EC5-A006-0A0382CC0D31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B4FE-A93E-457B-BF5D-05C757AC13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94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0EDC1-5894-4054-B8ED-E235D2947FDA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58FD-2761-4218-894E-93B17C0B13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40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A4F2-8916-40DD-BD49-FB063CA237DE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E0524-2C57-44A4-A887-2451372465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05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6CEC-5D06-43F3-A07E-D62440C701FD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68088-E6E1-4E8D-9003-8CCC583768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88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6155-F96B-44DF-907B-FBFF9F124438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E8DB-7015-4B94-8D3A-3DD524A753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28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83E3BC-CF13-4106-93C2-D1F8610572D9}" type="datetimeFigureOut">
              <a:rPr lang="cs-CZ"/>
              <a:pPr>
                <a:defRPr/>
              </a:pPr>
              <a:t>25.01.2021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2FED4C-63D0-4ABA-9D8C-9655ED45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Tm4WQB2ch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ceskatelevize.cz/porady/1093836883-na-plovarne/213522160100008-na-plovarne-s-jaroslavem-flegre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ceskatelevize.cz/porady/10266610725-tancici-skaly/310298380170005-choreografie-evoluce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c_P8FwKCk" TargetMode="External"/><Relationship Id="rId2" Type="http://schemas.openxmlformats.org/officeDocument/2006/relationships/hyperlink" Target="http://www.ceskatelevize.cz/ivysilani/11198660962-mendel-otec-genetik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ser.mendelu.cz/urban/vsg1/mendel/klas_cyto6b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441294653-hyde-park-civilizace/215411058090418/" TargetMode="External"/><Relationship Id="rId2" Type="http://schemas.openxmlformats.org/officeDocument/2006/relationships/hyperlink" Target="http://www.ceskatelevize.cz/porady/10441294653-hyde-park-civilizace/216411058090924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XnvYL4EVPM" TargetMode="External"/><Relationship Id="rId2" Type="http://schemas.openxmlformats.org/officeDocument/2006/relationships/hyperlink" Target="http://www.ceskatelevize.cz/ivysilani/10095523948-prizma/208411058100049/obsah/129697-geneticky-modifikovane-potravi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EaZ9ngOuPE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porady/10169539755-dvaasedmdesat-jmen-ceske-historie/209572232200019-jan-evangelista-purkyne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Tm4WQB2ch0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c_P8FwKCk" TargetMode="External"/><Relationship Id="rId2" Type="http://schemas.openxmlformats.org/officeDocument/2006/relationships/hyperlink" Target="https://www.youtube.com/watch?v=fTm4WQB2ch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Cm6gXlua48&amp;feature=youtu.be" TargetMode="External"/><Relationship Id="rId4" Type="http://schemas.openxmlformats.org/officeDocument/2006/relationships/hyperlink" Target="https://www.youtube.com/watch?v=zxhgNmaCVAM&amp;feature=youtu.be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tika-biologie.cz/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skripta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Biologie</a:t>
            </a:r>
          </a:p>
        </p:txBody>
      </p:sp>
      <p:sp>
        <p:nvSpPr>
          <p:cNvPr id="307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Osnova </a:t>
            </a:r>
          </a:p>
          <a:p>
            <a:r>
              <a:rPr lang="cs-CZ" altLang="cs-CZ" sz="2000" dirty="0"/>
              <a:t>Prosinec: Úvod do předmětu, vývoj života, buňka </a:t>
            </a:r>
          </a:p>
          <a:p>
            <a:r>
              <a:rPr lang="cs-CZ" altLang="cs-CZ" sz="2000" dirty="0"/>
              <a:t>Leden: Botanika </a:t>
            </a:r>
          </a:p>
          <a:p>
            <a:r>
              <a:rPr lang="cs-CZ" altLang="cs-CZ" sz="2000" dirty="0"/>
              <a:t>Únor: Zoologie </a:t>
            </a:r>
          </a:p>
          <a:p>
            <a:r>
              <a:rPr lang="cs-CZ" altLang="cs-CZ" sz="2000" dirty="0"/>
              <a:t>Březen/duben/květen: Biologie člověka </a:t>
            </a:r>
          </a:p>
          <a:p>
            <a:r>
              <a:rPr lang="cs-CZ" altLang="cs-CZ" sz="2000" dirty="0"/>
              <a:t>Květen/červen: Péče o zdraví </a:t>
            </a:r>
          </a:p>
          <a:p>
            <a:r>
              <a:rPr lang="cs-CZ" altLang="cs-CZ" sz="2000" dirty="0"/>
              <a:t>Červen: Ochrana člověka za mimořádných situací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Starověký Řím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Plinius starší (23 – 79 n. l.): Válečník a filozof, autor přírodovědné encyklopedie Naturalis Historia </a:t>
            </a:r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r>
              <a:rPr lang="cs-CZ" altLang="cs-CZ" sz="2000"/>
              <a:t>Galén(os) (129 – 200 nebo 216 n. l.): Filozof, logik a starověký lékař </a:t>
            </a:r>
          </a:p>
          <a:p>
            <a:endParaRPr lang="cs-CZ" altLang="cs-CZ" sz="2000"/>
          </a:p>
        </p:txBody>
      </p:sp>
      <p:pic>
        <p:nvPicPr>
          <p:cNvPr id="12292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249488"/>
            <a:ext cx="142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4684713"/>
            <a:ext cx="1528762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Středověké lékařství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Ve středověku upadá evropská věda a těžiště lékařských výzkumů se přesouvá do muslimského světa (Arábie, Persie) </a:t>
            </a:r>
          </a:p>
          <a:p>
            <a:r>
              <a:rPr lang="cs-CZ" altLang="cs-CZ" sz="2000"/>
              <a:t>Avicenna (Ibn Síná) – žil v letech 980 – 1037 </a:t>
            </a:r>
          </a:p>
          <a:p>
            <a:r>
              <a:rPr lang="cs-CZ" altLang="cs-CZ" sz="2000"/>
              <a:t>Celým jménem Abú Alí al-Husajn ibn Abd Alláh ibn Al-Hasan ibn Ali ibn Síná </a:t>
            </a:r>
          </a:p>
          <a:p>
            <a:r>
              <a:rPr lang="cs-CZ" altLang="cs-CZ" sz="2000"/>
              <a:t>Perský polyhistor (oblast dnešního Íránu, ale také Střední Asie) </a:t>
            </a:r>
          </a:p>
          <a:p>
            <a:r>
              <a:rPr lang="cs-CZ" altLang="cs-CZ" sz="2000"/>
              <a:t>Spisy: Astronomie, alchymie, fyzika, geografie, geologie, psychologie, islámská teologie, logika, matematika, poezie </a:t>
            </a:r>
          </a:p>
          <a:p>
            <a:r>
              <a:rPr lang="cs-CZ" altLang="cs-CZ" sz="2000"/>
              <a:t>Kánon medicíny (1030): Sbírka arabské a řecké lékařské moudrosti </a:t>
            </a:r>
          </a:p>
          <a:p>
            <a:endParaRPr lang="cs-CZ" altLang="cs-CZ" sz="2000"/>
          </a:p>
          <a:p>
            <a:endParaRPr lang="cs-CZ" altLang="cs-CZ" sz="2000"/>
          </a:p>
        </p:txBody>
      </p:sp>
      <p:pic>
        <p:nvPicPr>
          <p:cNvPr id="13316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38" y="4335463"/>
            <a:ext cx="19431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Renesanční lékařství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Klíčový vynález mikroskopu </a:t>
            </a:r>
          </a:p>
          <a:p>
            <a:r>
              <a:rPr lang="cs-CZ" altLang="cs-CZ" sz="2000"/>
              <a:t>Holanďan Zacharias Janssen (1590), Ital Galileo Galilei (1610) </a:t>
            </a:r>
          </a:p>
          <a:p>
            <a:r>
              <a:rPr lang="cs-CZ" altLang="cs-CZ" sz="2000"/>
              <a:t>Nejvýznamnější průkopník Antoni van Leeuwenhoek – nizozemský amatérský přírodovědec </a:t>
            </a:r>
          </a:p>
        </p:txBody>
      </p:sp>
      <p:pic>
        <p:nvPicPr>
          <p:cNvPr id="14340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3417888"/>
            <a:ext cx="229393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Jans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5789" y="234245"/>
            <a:ext cx="1581201" cy="2125133"/>
          </a:xfrm>
          <a:prstGeom prst="rect">
            <a:avLst/>
          </a:prstGeom>
        </p:spPr>
      </p:pic>
      <p:pic>
        <p:nvPicPr>
          <p:cNvPr id="6" name="Obrázek 5" descr="Justus_Sustermans_-_Portrait_of_Galileo_Galilei,_16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9206" y="287880"/>
            <a:ext cx="1662572" cy="21084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Renesanční lékařství: Paracelsus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u="sng"/>
              <a:t>Paracelsus (1493 - 1541)</a:t>
            </a:r>
            <a:r>
              <a:rPr lang="cs-CZ" altLang="cs-CZ" sz="2000"/>
              <a:t> byl švýcarský polyhistor, zakladatel novodobého lékařství </a:t>
            </a:r>
          </a:p>
          <a:p>
            <a:r>
              <a:rPr lang="cs-CZ" altLang="cs-CZ" sz="2000"/>
              <a:t>Vlastním jménem </a:t>
            </a:r>
            <a:r>
              <a:rPr lang="cs-CZ" altLang="cs-CZ" sz="2000" i="1"/>
              <a:t>Philippus Aureolus Theophrastus Bombastus von Hohenheim</a:t>
            </a:r>
          </a:p>
          <a:p>
            <a:r>
              <a:rPr lang="cs-CZ" altLang="cs-CZ" sz="2000"/>
              <a:t>Alchymista, astrolog a lékař </a:t>
            </a:r>
          </a:p>
          <a:p>
            <a:r>
              <a:rPr lang="cs-CZ" altLang="cs-CZ" sz="2000"/>
              <a:t>Paracelsovo dělení nemocí – podle příčiny </a:t>
            </a:r>
          </a:p>
          <a:p>
            <a:r>
              <a:rPr lang="cs-CZ" altLang="cs-CZ" sz="2000"/>
              <a:t>Ens astrale (příčina kosmická): Příroda kolem nás </a:t>
            </a:r>
          </a:p>
          <a:p>
            <a:r>
              <a:rPr lang="cs-CZ" altLang="cs-CZ" sz="2000"/>
              <a:t>Ens veneni (příčina v jedu): Otravy </a:t>
            </a:r>
          </a:p>
          <a:p>
            <a:r>
              <a:rPr lang="cs-CZ" altLang="cs-CZ" sz="2000"/>
              <a:t>Ens naturale (příčina v konstituci): Osobní choroby, genetické dispozice  </a:t>
            </a:r>
          </a:p>
          <a:p>
            <a:r>
              <a:rPr lang="cs-CZ" altLang="cs-CZ" sz="2000"/>
              <a:t>Ens spirituale (příčina duchovní): Psychosomatické nemoci </a:t>
            </a:r>
          </a:p>
          <a:p>
            <a:r>
              <a:rPr lang="cs-CZ" altLang="cs-CZ" sz="2000"/>
              <a:t>Ens dei (příčina božská): Boží znamení, trest nebo očista  </a:t>
            </a:r>
          </a:p>
          <a:p>
            <a:endParaRPr lang="cs-CZ" altLang="cs-CZ" sz="2000"/>
          </a:p>
        </p:txBody>
      </p:sp>
      <p:pic>
        <p:nvPicPr>
          <p:cNvPr id="1536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2592388"/>
            <a:ext cx="285115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Další renesanční vědci zasahující do biologie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 err="1"/>
              <a:t>Leonardo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da</a:t>
            </a:r>
            <a:r>
              <a:rPr lang="cs-CZ" altLang="cs-CZ" sz="2000" dirty="0"/>
              <a:t> Vinci (1452 – 1519): Např. Kodex o letu ptáků </a:t>
            </a:r>
          </a:p>
          <a:p>
            <a:r>
              <a:rPr lang="cs-CZ" altLang="cs-CZ" sz="2000" dirty="0" err="1"/>
              <a:t>Andreas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Vesalius</a:t>
            </a:r>
            <a:r>
              <a:rPr lang="cs-CZ" altLang="cs-CZ" sz="2000" dirty="0"/>
              <a:t> (1514 - 1564): Vlámský anatom a chirurg </a:t>
            </a:r>
          </a:p>
        </p:txBody>
      </p:sp>
      <p:pic>
        <p:nvPicPr>
          <p:cNvPr id="4" name="Obrázek 3" descr="DaVin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978" y="2969817"/>
            <a:ext cx="3273778" cy="3716180"/>
          </a:xfrm>
          <a:prstGeom prst="rect">
            <a:avLst/>
          </a:prstGeom>
        </p:spPr>
      </p:pic>
      <p:pic>
        <p:nvPicPr>
          <p:cNvPr id="5" name="Obrázek 4" descr="andreas-vesalius-main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9655" y="2959805"/>
            <a:ext cx="7062611" cy="35313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Další renesanční vědci zasahující do biologie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William </a:t>
            </a:r>
            <a:r>
              <a:rPr lang="cs-CZ" altLang="cs-CZ" sz="2000" dirty="0" err="1"/>
              <a:t>Harvey</a:t>
            </a:r>
            <a:r>
              <a:rPr lang="cs-CZ" altLang="cs-CZ" sz="2000" dirty="0"/>
              <a:t> (1578 - 1657): Anglický lékař, objevitel krevního oběhu, zamítl teorii samooplození </a:t>
            </a:r>
          </a:p>
          <a:p>
            <a:r>
              <a:rPr lang="cs-CZ" altLang="cs-CZ" sz="2000" dirty="0"/>
              <a:t>Robert </a:t>
            </a:r>
            <a:r>
              <a:rPr lang="cs-CZ" altLang="cs-CZ" sz="2000" dirty="0" err="1"/>
              <a:t>Hooke</a:t>
            </a:r>
            <a:r>
              <a:rPr lang="cs-CZ" altLang="cs-CZ" sz="2000" dirty="0"/>
              <a:t> (1635 - 1703): Anglický fyzik a lékař, vynalezl mj.: Větroměr, teploměr, univerzální kloub, pružinové hodiny, zaměřovací kříž u dalekohledu a další… </a:t>
            </a:r>
          </a:p>
          <a:p>
            <a:endParaRPr lang="cs-CZ" dirty="0"/>
          </a:p>
        </p:txBody>
      </p:sp>
      <p:pic>
        <p:nvPicPr>
          <p:cNvPr id="4" name="Obrázek 3" descr="william-harvey-9330709-1-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644" y="2957690"/>
            <a:ext cx="3474155" cy="3474155"/>
          </a:xfrm>
          <a:prstGeom prst="rect">
            <a:avLst/>
          </a:prstGeom>
        </p:spPr>
      </p:pic>
      <p:pic>
        <p:nvPicPr>
          <p:cNvPr id="5" name="Obrázek 4" descr="Robert-Hooke_featu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8489" y="2946400"/>
            <a:ext cx="2799644" cy="34995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Živá příroda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Do živé přírody patří živé organismy </a:t>
            </a:r>
          </a:p>
          <a:p>
            <a:r>
              <a:rPr lang="cs-CZ" altLang="cs-CZ" sz="2000" dirty="0"/>
              <a:t>Organismus = Soustava ohraničená od okolí, časově omezená, schopná vykonávat všechny životní funkce </a:t>
            </a:r>
          </a:p>
          <a:p>
            <a:r>
              <a:rPr lang="cs-CZ" altLang="cs-CZ" sz="2000" dirty="0"/>
              <a:t>Patří sem živočichové, rostliny, houby, bakterie </a:t>
            </a:r>
          </a:p>
          <a:p>
            <a:r>
              <a:rPr lang="cs-CZ" altLang="cs-CZ" sz="2000" dirty="0"/>
              <a:t>V současné době se používá trochu jiné dělení (podle typu buněk) </a:t>
            </a:r>
          </a:p>
          <a:p>
            <a:r>
              <a:rPr lang="cs-CZ" altLang="cs-CZ" sz="2000" dirty="0"/>
              <a:t>Hraniční mezi živou a neživou přírodou jsou viry </a:t>
            </a:r>
          </a:p>
          <a:p>
            <a:r>
              <a:rPr lang="cs-CZ" altLang="cs-CZ" sz="2000" dirty="0"/>
              <a:t>Biologický druh = Soubor organismů podobných vlastností, schopných se navzájem rozmnožovat a mít plodné potomstvo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Obecné znaky organismů (nemusí platit všechny)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/>
          <a:lstStyle/>
          <a:p>
            <a:r>
              <a:rPr lang="cs-CZ" altLang="cs-CZ" sz="2000" dirty="0"/>
              <a:t>Látkové složení </a:t>
            </a:r>
          </a:p>
          <a:p>
            <a:r>
              <a:rPr lang="cs-CZ" altLang="cs-CZ" sz="2000" dirty="0"/>
              <a:t>Buněčná stavba </a:t>
            </a:r>
          </a:p>
          <a:p>
            <a:r>
              <a:rPr lang="cs-CZ" altLang="cs-CZ" sz="2000" dirty="0"/>
              <a:t>Metabolismus </a:t>
            </a:r>
          </a:p>
          <a:p>
            <a:r>
              <a:rPr lang="cs-CZ" altLang="cs-CZ" sz="2000" dirty="0"/>
              <a:t>Růst (kvantitativní změny) </a:t>
            </a:r>
          </a:p>
          <a:p>
            <a:r>
              <a:rPr lang="cs-CZ" altLang="cs-CZ" sz="2000" dirty="0"/>
              <a:t>Rozmnožování a dědičnost </a:t>
            </a:r>
          </a:p>
          <a:p>
            <a:r>
              <a:rPr lang="cs-CZ" altLang="cs-CZ" sz="2000" dirty="0"/>
              <a:t>Pohyb </a:t>
            </a:r>
          </a:p>
          <a:p>
            <a:r>
              <a:rPr lang="cs-CZ" altLang="cs-CZ" sz="2000" dirty="0"/>
              <a:t>Autoregulace: Teplota, tlak, pH (kyselost/zásaditost)  </a:t>
            </a:r>
          </a:p>
          <a:p>
            <a:r>
              <a:rPr lang="cs-CZ" altLang="cs-CZ" sz="2000" dirty="0"/>
              <a:t>Vývin jedince (ontogeneze) </a:t>
            </a:r>
          </a:p>
          <a:p>
            <a:r>
              <a:rPr lang="cs-CZ" altLang="cs-CZ" sz="2000" dirty="0"/>
              <a:t>Vývoj druhů (evoluce, fylogeneze) </a:t>
            </a:r>
          </a:p>
          <a:p>
            <a:r>
              <a:rPr lang="cs-CZ" altLang="cs-CZ" sz="2000" dirty="0"/>
              <a:t>Organizovanost: Výměna látek a signálů v živých systémech </a:t>
            </a:r>
          </a:p>
          <a:p>
            <a:r>
              <a:rPr lang="cs-CZ" altLang="cs-CZ" sz="2000" dirty="0"/>
              <a:t>Dráždivost: Schopnost reagovat na podněty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Vznik života na Zemi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Z neživé hmoty se stala živá, schopná rozmnožování (kopírování), vývoje a přeměny okolí </a:t>
            </a:r>
          </a:p>
          <a:p>
            <a:r>
              <a:rPr lang="cs-CZ" altLang="cs-CZ" sz="2000" dirty="0"/>
              <a:t>Chybí důkazy (zkameněliny, kosterní pozůstatky, …), jak to opravdu bylo </a:t>
            </a:r>
          </a:p>
          <a:p>
            <a:r>
              <a:rPr lang="cs-CZ" altLang="cs-CZ" sz="2000" dirty="0"/>
              <a:t>Podle převažujícího vědeckého poznání vznikl život na Zemi před 4,1 – 3,8 miliardami let </a:t>
            </a:r>
          </a:p>
          <a:p>
            <a:r>
              <a:rPr lang="cs-CZ" altLang="cs-CZ" sz="2000" dirty="0"/>
              <a:t>Nejstarší známé stopy živých organismů (izotopický uhlík) v západním Grónsku – před 3,85 miliardami let </a:t>
            </a:r>
          </a:p>
          <a:p>
            <a:r>
              <a:rPr lang="cs-CZ" altLang="cs-CZ" sz="2000" dirty="0"/>
              <a:t>Nejstarší všeobecně uznávané – před 3,5 miliardami let </a:t>
            </a:r>
          </a:p>
          <a:p>
            <a:r>
              <a:rPr lang="cs-CZ" altLang="cs-CZ" sz="2000" dirty="0"/>
              <a:t>Byla jednou jedna Země: Vznik a vývoj života na Zemi (25 minut) </a:t>
            </a:r>
          </a:p>
          <a:p>
            <a:r>
              <a:rPr lang="cs-CZ" altLang="cs-CZ" sz="2000" dirty="0">
                <a:hlinkClick r:id="rId2"/>
              </a:rPr>
              <a:t>https://www.youtube.com/watch?v=fTm4WQB2ch0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endParaRPr lang="cs-CZ" altLang="cs-CZ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Vznik Vesmíru a Země: Věda x Víra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Vznik života velkou otázkou filozofie a náboženství od dávných dob </a:t>
            </a:r>
          </a:p>
          <a:p>
            <a:r>
              <a:rPr lang="cs-CZ" altLang="cs-CZ" sz="2000" dirty="0"/>
              <a:t>Dnes především otázka vědeckého zkoumání a popisu </a:t>
            </a:r>
          </a:p>
          <a:p>
            <a:r>
              <a:rPr lang="cs-CZ" altLang="cs-CZ" sz="2000" u="sng" dirty="0"/>
              <a:t>Velká náboženství: </a:t>
            </a:r>
            <a:r>
              <a:rPr lang="cs-CZ" altLang="cs-CZ" sz="2000" dirty="0"/>
              <a:t>Dva myšlenkové přístupy, jak se vyrovnat s častými rozpory mezi vědeckými poznatky a literou posvátných knih </a:t>
            </a:r>
          </a:p>
          <a:p>
            <a:r>
              <a:rPr lang="cs-CZ" altLang="cs-CZ" sz="2000" u="sng" dirty="0"/>
              <a:t>Historicko-kritická metoda: </a:t>
            </a:r>
            <a:r>
              <a:rPr lang="cs-CZ" altLang="cs-CZ" sz="2000" dirty="0"/>
              <a:t>Náboženské texty jsou chápány jako dobové představy s filozofickou a teologickou hodnotou </a:t>
            </a:r>
          </a:p>
          <a:p>
            <a:r>
              <a:rPr lang="cs-CZ" altLang="cs-CZ" sz="2000" u="sng" dirty="0"/>
              <a:t>Kreacionismus:</a:t>
            </a:r>
            <a:r>
              <a:rPr lang="cs-CZ" altLang="cs-CZ" sz="2000" dirty="0"/>
              <a:t> Náboženské texty jsou chápány doslovně, účelové hledání problematických míst ve vědeckých teoriích a snaha o jejich zpochybnění </a:t>
            </a:r>
          </a:p>
          <a:p>
            <a:r>
              <a:rPr lang="cs-CZ" altLang="cs-CZ" sz="2000" dirty="0"/>
              <a:t>Velký vliv kreacionismu v USA (především mnoho nedávno vzniklých protestantských církví)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Biologie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Věda o životě, věda o živé přírodě  </a:t>
            </a:r>
          </a:p>
          <a:p>
            <a:r>
              <a:rPr lang="cs-CZ" altLang="cs-CZ" sz="2000" dirty="0"/>
              <a:t>Bio = život </a:t>
            </a:r>
          </a:p>
          <a:p>
            <a:r>
              <a:rPr lang="cs-CZ" altLang="cs-CZ" sz="2000" dirty="0"/>
              <a:t>Logos = slovo </a:t>
            </a:r>
          </a:p>
          <a:p>
            <a:r>
              <a:rPr lang="cs-CZ" altLang="cs-CZ" sz="2000" dirty="0"/>
              <a:t>Název biologie pochází z roku 1766, ještě později precizně vymezena </a:t>
            </a:r>
          </a:p>
          <a:p>
            <a:r>
              <a:rPr lang="cs-CZ" altLang="cs-CZ" sz="2000" dirty="0"/>
              <a:t>Do té doby se rozvíjela v rámci filozofie (poznávání světa včetně živého) a lékařství (aplikace biologie)  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Vznik života na Zemi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/>
              <a:t>1) Náboženské názory: Buď v duchu kreacionismu nebo historicko-kritické metody </a:t>
            </a:r>
          </a:p>
          <a:p>
            <a:endParaRPr lang="cs-CZ" altLang="cs-CZ" sz="1800" dirty="0"/>
          </a:p>
          <a:p>
            <a:r>
              <a:rPr lang="cs-CZ" altLang="cs-CZ" sz="1800" dirty="0"/>
              <a:t>2) Teorie samooplození: Myši vznikají z hlíny, červi z masa, moli ze šatů apod. Převažovala ve starověku, zastával ji </a:t>
            </a:r>
            <a:r>
              <a:rPr lang="cs-CZ" altLang="cs-CZ" sz="1800" dirty="0" err="1"/>
              <a:t>Aristotelés</a:t>
            </a:r>
            <a:r>
              <a:rPr lang="cs-CZ" altLang="cs-CZ" sz="1800" dirty="0"/>
              <a:t>. Postupně vyvrácena, mj. objevem sterilizace (Louis Pasteur) </a:t>
            </a:r>
          </a:p>
          <a:p>
            <a:endParaRPr lang="cs-CZ" altLang="cs-CZ" sz="1800" dirty="0"/>
          </a:p>
          <a:p>
            <a:r>
              <a:rPr lang="cs-CZ" altLang="cs-CZ" sz="1800" dirty="0"/>
              <a:t>3) </a:t>
            </a:r>
            <a:r>
              <a:rPr lang="cs-CZ" altLang="cs-CZ" sz="1800" dirty="0" err="1"/>
              <a:t>Panspermismus</a:t>
            </a:r>
            <a:r>
              <a:rPr lang="cs-CZ" altLang="cs-CZ" sz="1800" dirty="0"/>
              <a:t>: Zárodky života (panspermie) se na Zemi dostaly z vesmíru, kde jsou všeobecně rozšířeny. </a:t>
            </a:r>
          </a:p>
          <a:p>
            <a:r>
              <a:rPr lang="cs-CZ" altLang="cs-CZ" sz="1800" dirty="0"/>
              <a:t>Představitelé: </a:t>
            </a:r>
            <a:r>
              <a:rPr lang="cs-CZ" altLang="cs-CZ" sz="1800" dirty="0" err="1"/>
              <a:t>Svante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Arrhenius</a:t>
            </a:r>
            <a:r>
              <a:rPr lang="cs-CZ" altLang="cs-CZ" sz="1800" dirty="0"/>
              <a:t>, C. H. </a:t>
            </a:r>
            <a:r>
              <a:rPr lang="cs-CZ" altLang="cs-CZ" sz="1800" dirty="0" err="1"/>
              <a:t>Crick</a:t>
            </a:r>
            <a:r>
              <a:rPr lang="cs-CZ" altLang="cs-CZ" sz="1800" dirty="0"/>
              <a:t> </a:t>
            </a:r>
          </a:p>
          <a:p>
            <a:endParaRPr lang="cs-CZ" altLang="cs-CZ" sz="1800" dirty="0"/>
          </a:p>
          <a:p>
            <a:r>
              <a:rPr lang="cs-CZ" altLang="cs-CZ" sz="1800" dirty="0"/>
              <a:t>4) Teorie evoluční abiogeneze: Život vznikl na Zemi postupným vývojem z neživé hmoty v období prahor (za vhodných podmínek), v současné době vzniká pouze rozmnožováním organismů </a:t>
            </a:r>
          </a:p>
          <a:p>
            <a:r>
              <a:rPr lang="cs-CZ" altLang="cs-CZ" sz="1800" dirty="0"/>
              <a:t>Představitelé: A. </a:t>
            </a:r>
            <a:r>
              <a:rPr lang="cs-CZ" altLang="cs-CZ" sz="1800" dirty="0" err="1"/>
              <a:t>Oparin</a:t>
            </a:r>
            <a:r>
              <a:rPr lang="cs-CZ" altLang="cs-CZ" sz="1800" dirty="0"/>
              <a:t>, S. Miller, J. </a:t>
            </a:r>
            <a:r>
              <a:rPr lang="cs-CZ" altLang="cs-CZ" sz="1800" dirty="0" err="1"/>
              <a:t>Oró</a:t>
            </a:r>
            <a:r>
              <a:rPr lang="cs-CZ" altLang="cs-CZ" sz="1800" dirty="0"/>
              <a:t>, W. Fox </a:t>
            </a:r>
          </a:p>
          <a:p>
            <a:r>
              <a:rPr lang="cs-CZ" altLang="cs-CZ" sz="1800" dirty="0"/>
              <a:t>Tato teorie vychází z poznatků chemie, biochemie, fyziky, geologie, paleontologie, genetiky  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Vznik života na Zemi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Klíčové sloučeniny: Nukleové kyseliny RNA a DNA </a:t>
            </a:r>
          </a:p>
          <a:p>
            <a:r>
              <a:rPr lang="cs-CZ" altLang="cs-CZ" sz="2000" dirty="0"/>
              <a:t>Řídí reprodukci živé hmoty </a:t>
            </a:r>
          </a:p>
          <a:p>
            <a:r>
              <a:rPr lang="cs-CZ" altLang="cs-CZ" sz="2000" dirty="0"/>
              <a:t>Nukleové kyseliny pravděpodobně vznikly z jednodušších látek v extrémních podmínkách (elektrické výboje blesků, UV záření apod.) </a:t>
            </a:r>
          </a:p>
          <a:p>
            <a:r>
              <a:rPr lang="cs-CZ" altLang="cs-CZ" sz="2000" dirty="0"/>
              <a:t>Je pravděpodobné, že život vznikal na několikero pokusů 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Podmínky vzniku života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Vhodná atmosféra: amoniak, dusík, kyanovodík, oxid uhelnatý, oxid uhličitý, </a:t>
            </a:r>
            <a:r>
              <a:rPr lang="cs-CZ" altLang="cs-CZ" sz="2000" dirty="0" err="1"/>
              <a:t>methan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sulfan</a:t>
            </a:r>
            <a:r>
              <a:rPr lang="cs-CZ" altLang="cs-CZ" sz="2000" dirty="0"/>
              <a:t> (sirovodík), vodík… </a:t>
            </a:r>
          </a:p>
          <a:p>
            <a:r>
              <a:rPr lang="cs-CZ" altLang="cs-CZ" sz="2000" dirty="0"/>
              <a:t>Přítomnost vody! </a:t>
            </a:r>
          </a:p>
          <a:p>
            <a:r>
              <a:rPr lang="cs-CZ" altLang="cs-CZ" sz="2000" u="sng" dirty="0"/>
              <a:t>Zdroje  energie: </a:t>
            </a:r>
            <a:r>
              <a:rPr lang="cs-CZ" altLang="cs-CZ" sz="2000" dirty="0"/>
              <a:t>UV záření (nebyla vytvořena ozonosféra), elektrické výboje v atmosféře, žhavá láva, radioaktivní rozpad </a:t>
            </a:r>
          </a:p>
          <a:p>
            <a:r>
              <a:rPr lang="cs-CZ" altLang="cs-CZ" sz="2000" dirty="0"/>
              <a:t>Katalýza (urychlení reakcí) jílovými materiály a kovy, později prvními peptidy (sloučeninami aminokyselin, ,,</a:t>
            </a:r>
            <a:r>
              <a:rPr lang="cs-CZ" altLang="cs-CZ" sz="2000" dirty="0" err="1"/>
              <a:t>prabílkovinami</a:t>
            </a:r>
            <a:r>
              <a:rPr lang="cs-CZ" altLang="cs-CZ" sz="2000" dirty="0"/>
              <a:t>´´)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Etapy vzniku života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Chemická </a:t>
            </a:r>
          </a:p>
          <a:p>
            <a:r>
              <a:rPr lang="cs-CZ" altLang="cs-CZ"/>
              <a:t>Biochemická </a:t>
            </a:r>
          </a:p>
          <a:p>
            <a:r>
              <a:rPr lang="cs-CZ" altLang="cs-CZ"/>
              <a:t>Biologická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Chemická etapa vzniku života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Vznik jednoduchých organických sloučenin: Aminokyseliny, aldehydy, alkoholy, cyklické uhlovodíky </a:t>
            </a:r>
          </a:p>
          <a:p>
            <a:r>
              <a:rPr lang="cs-CZ" altLang="cs-CZ" sz="2000"/>
              <a:t>Další organické sloučeniny: monosacharidy, peptidy, nukleotidy </a:t>
            </a:r>
          </a:p>
          <a:p>
            <a:r>
              <a:rPr lang="cs-CZ" altLang="cs-CZ" sz="2000"/>
              <a:t>Ribóza = 5x formaldehyd </a:t>
            </a:r>
          </a:p>
          <a:p>
            <a:r>
              <a:rPr lang="cs-CZ" altLang="cs-CZ" sz="2000"/>
              <a:t>Adenin = 5x kyanovodík </a:t>
            </a: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Chemická etapa vzniku života: Ribóza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Ribóza je jednoduchý cukr (monosacharid), který je součástí RNA i DNA </a:t>
            </a:r>
          </a:p>
          <a:p>
            <a:r>
              <a:rPr lang="cs-CZ" altLang="cs-CZ" sz="2000"/>
              <a:t>Sumární vzorec C</a:t>
            </a:r>
            <a:r>
              <a:rPr lang="cs-CZ" altLang="cs-CZ" sz="2000" baseline="-25000"/>
              <a:t>5</a:t>
            </a:r>
            <a:r>
              <a:rPr lang="cs-CZ" altLang="cs-CZ" sz="2000"/>
              <a:t>H</a:t>
            </a:r>
            <a:r>
              <a:rPr lang="cs-CZ" altLang="cs-CZ" sz="2000" baseline="-25000"/>
              <a:t>10</a:t>
            </a:r>
            <a:r>
              <a:rPr lang="cs-CZ" altLang="cs-CZ" sz="2000"/>
              <a:t>O</a:t>
            </a:r>
            <a:r>
              <a:rPr lang="cs-CZ" altLang="cs-CZ" sz="2000" baseline="-25000"/>
              <a:t>5</a:t>
            </a:r>
            <a:r>
              <a:rPr lang="cs-CZ" altLang="cs-CZ" sz="2000"/>
              <a:t> </a:t>
            </a:r>
          </a:p>
          <a:p>
            <a:r>
              <a:rPr lang="cs-CZ" altLang="cs-CZ" sz="2000"/>
              <a:t>Formaldehyd má vzorec CH</a:t>
            </a:r>
            <a:r>
              <a:rPr lang="cs-CZ" altLang="cs-CZ" sz="2000" baseline="-25000"/>
              <a:t>2</a:t>
            </a:r>
            <a:r>
              <a:rPr lang="cs-CZ" altLang="cs-CZ" sz="2000"/>
              <a:t>O </a:t>
            </a:r>
          </a:p>
        </p:txBody>
      </p:sp>
      <p:pic>
        <p:nvPicPr>
          <p:cNvPr id="27652" name="Obrázek 3" descr="DRibose_Fischer_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3322638"/>
            <a:ext cx="167163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Obrázek 4" descr="90px-Formaldehyde-2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746500"/>
            <a:ext cx="2065338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Chemická etapa vzniku života: Adenin (vitamin B</a:t>
            </a:r>
            <a:r>
              <a:rPr lang="cs-CZ" altLang="cs-CZ" sz="3600" baseline="-25000"/>
              <a:t>4</a:t>
            </a:r>
            <a:r>
              <a:rPr lang="cs-CZ" altLang="cs-CZ" sz="3600"/>
              <a:t>)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Adenin (vitamin B</a:t>
            </a:r>
            <a:r>
              <a:rPr lang="cs-CZ" altLang="cs-CZ" sz="2000" baseline="-25000"/>
              <a:t>4</a:t>
            </a:r>
            <a:r>
              <a:rPr lang="cs-CZ" altLang="cs-CZ" sz="2000"/>
              <a:t>) je sloučenina důležitá pro práci buněk s energií </a:t>
            </a:r>
          </a:p>
          <a:p>
            <a:r>
              <a:rPr lang="cs-CZ" altLang="cs-CZ" sz="2000"/>
              <a:t>Sumární vzorec C</a:t>
            </a:r>
            <a:r>
              <a:rPr lang="cs-CZ" altLang="cs-CZ" sz="2000" baseline="-25000"/>
              <a:t>5</a:t>
            </a:r>
            <a:r>
              <a:rPr lang="cs-CZ" altLang="cs-CZ" sz="2000"/>
              <a:t>N</a:t>
            </a:r>
            <a:r>
              <a:rPr lang="cs-CZ" altLang="cs-CZ" sz="2000" baseline="-25000"/>
              <a:t>5</a:t>
            </a:r>
            <a:r>
              <a:rPr lang="cs-CZ" altLang="cs-CZ" sz="2000"/>
              <a:t>H</a:t>
            </a:r>
            <a:r>
              <a:rPr lang="cs-CZ" altLang="cs-CZ" sz="2000" baseline="-25000"/>
              <a:t>5</a:t>
            </a:r>
            <a:r>
              <a:rPr lang="cs-CZ" altLang="cs-CZ" sz="2000"/>
              <a:t> </a:t>
            </a:r>
          </a:p>
          <a:p>
            <a:r>
              <a:rPr lang="cs-CZ" altLang="cs-CZ" sz="2000"/>
              <a:t>Kyanovodík má vzorec HCN </a:t>
            </a:r>
          </a:p>
        </p:txBody>
      </p:sp>
      <p:pic>
        <p:nvPicPr>
          <p:cNvPr id="28676" name="Obrázek 3" descr="Adenine_numbered_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3336925"/>
            <a:ext cx="1905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Obrázek 4" descr="100px-Hydrogen-cyanide-2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3413125"/>
            <a:ext cx="28686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Biochemická etapa vzniku života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Vznik polymerů (bílkoviny, RNA, …) </a:t>
            </a:r>
          </a:p>
          <a:p>
            <a:r>
              <a:rPr lang="cs-CZ" altLang="cs-CZ" sz="2000" dirty="0"/>
              <a:t>Shlukování v mělkých nádržích </a:t>
            </a:r>
          </a:p>
          <a:p>
            <a:r>
              <a:rPr lang="cs-CZ" altLang="cs-CZ" sz="2000" dirty="0"/>
              <a:t>Tvorba koloidů (částic v tekutinách) </a:t>
            </a:r>
          </a:p>
          <a:p>
            <a:r>
              <a:rPr lang="cs-CZ" altLang="cs-CZ" sz="2000" dirty="0"/>
              <a:t>Tyto částice začínají provádět výměnu látek, ale chybí dědičnost </a:t>
            </a:r>
          </a:p>
          <a:p>
            <a:r>
              <a:rPr lang="cs-CZ" altLang="cs-CZ" sz="2000" dirty="0"/>
              <a:t>Tvorba těchto částic – lze ukázat laboratorně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Biologická etapa vzniku života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Vznik genetického kódu (schopnost autoreplikace) </a:t>
            </a:r>
          </a:p>
          <a:p>
            <a:r>
              <a:rPr lang="cs-CZ" altLang="cs-CZ" sz="2000"/>
              <a:t>Nejprve RNA, později DNA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Vývoj života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1) Starověká interpretace </a:t>
            </a:r>
          </a:p>
          <a:p>
            <a:r>
              <a:rPr lang="cs-CZ" altLang="cs-CZ" sz="2000"/>
              <a:t>2) Škola diluvianistů </a:t>
            </a:r>
          </a:p>
          <a:p>
            <a:r>
              <a:rPr lang="cs-CZ" altLang="cs-CZ" sz="2000"/>
              <a:t>3) Lamarckismus </a:t>
            </a:r>
          </a:p>
          <a:p>
            <a:r>
              <a:rPr lang="cs-CZ" altLang="cs-CZ" sz="2000"/>
              <a:t>4) Darwinismus </a:t>
            </a:r>
          </a:p>
          <a:p>
            <a:r>
              <a:rPr lang="cs-CZ" altLang="cs-CZ" sz="2000"/>
              <a:t>5) Neodarwinismus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Dějiny biologie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Základní znalosti o rostlinách a živočiších měli lidé odnepaměti – zejména důvody sběru a lovu </a:t>
            </a:r>
          </a:p>
          <a:p>
            <a:r>
              <a:rPr lang="cs-CZ" altLang="cs-CZ" sz="2000" dirty="0"/>
              <a:t>Neolitická revoluce (okolo 8500 př. n. l., resp. 10. – 8. tisíciletí př. n. l.) – lidé se usazují, začínají pěstovat rostliny a chovat zvířata </a:t>
            </a:r>
          </a:p>
          <a:p>
            <a:r>
              <a:rPr lang="cs-CZ" altLang="cs-CZ" sz="2000" dirty="0"/>
              <a:t>S tím jsou spojeny podrobnější znalosti </a:t>
            </a:r>
          </a:p>
          <a:p>
            <a:r>
              <a:rPr lang="cs-CZ" altLang="cs-CZ" sz="2000" dirty="0"/>
              <a:t>Systémovější rozvoj ve starověkém Řecku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Starověká interpretace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Nálezy zkamenělin považovány za hříčky přírody nebo pozůstatky bájných obrů a draků </a:t>
            </a:r>
          </a:p>
          <a:p>
            <a:r>
              <a:rPr lang="cs-CZ" altLang="cs-CZ" sz="2000" dirty="0"/>
              <a:t>Nepočítá se vznikem nových druhů </a:t>
            </a:r>
          </a:p>
          <a:p>
            <a:r>
              <a:rPr lang="cs-CZ" altLang="cs-CZ" sz="2000" dirty="0"/>
              <a:t>Zastáncem představ o neměnnosti přírody je také Švéd Carl Linné (1707 – 1778) 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err="1"/>
              <a:t>Carl</a:t>
            </a:r>
            <a:r>
              <a:rPr lang="cs-CZ" sz="3600" dirty="0"/>
              <a:t> </a:t>
            </a:r>
            <a:r>
              <a:rPr lang="cs-CZ" sz="3600" dirty="0" err="1"/>
              <a:t>Linné</a:t>
            </a:r>
            <a:r>
              <a:rPr lang="cs-CZ" sz="3600" dirty="0"/>
              <a:t> (1707 - 1778)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Švédský přírodovědec a lékař </a:t>
            </a:r>
          </a:p>
          <a:p>
            <a:r>
              <a:rPr lang="cs-CZ" sz="2000" dirty="0"/>
              <a:t>Zakladatel botanického a zoologického názvosloví 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" name="Obrázek 3" descr="Carl_von_Linn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9993" y="304799"/>
            <a:ext cx="2448807" cy="296033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Škola diluvianistů (teorie kataklyzmat)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17. – 19. století </a:t>
            </a:r>
          </a:p>
          <a:p>
            <a:r>
              <a:rPr lang="cs-CZ" altLang="cs-CZ" sz="2000" dirty="0"/>
              <a:t>Zkameněliny jsou zbytky živočichů, kteří zahynuli při biblické potopě světa, potopa se několikrát opakovala </a:t>
            </a:r>
          </a:p>
          <a:p>
            <a:r>
              <a:rPr lang="cs-CZ" altLang="cs-CZ" sz="2000" dirty="0"/>
              <a:t>Představitelé: Robert </a:t>
            </a:r>
            <a:r>
              <a:rPr lang="cs-CZ" altLang="cs-CZ" sz="2000" dirty="0" err="1"/>
              <a:t>Hooke</a:t>
            </a:r>
            <a:r>
              <a:rPr lang="cs-CZ" altLang="cs-CZ" sz="2000" dirty="0"/>
              <a:t>, George </a:t>
            </a:r>
            <a:r>
              <a:rPr lang="cs-CZ" altLang="cs-CZ" sz="2000" dirty="0" err="1"/>
              <a:t>Cuvier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Robert </a:t>
            </a:r>
            <a:r>
              <a:rPr lang="cs-CZ" altLang="cs-CZ" sz="2000" dirty="0" err="1"/>
              <a:t>Hooke</a:t>
            </a:r>
            <a:r>
              <a:rPr lang="cs-CZ" altLang="cs-CZ" sz="2000" dirty="0"/>
              <a:t> (1635 - 1703): Anglický fyzik a lékař, vynalezl mj.: Větroměr, teploměr, univerzální kloub, pružinové hodiny, zaměřovací kříž u dalekohledu a další…  </a:t>
            </a:r>
          </a:p>
          <a:p>
            <a:r>
              <a:rPr lang="cs-CZ" altLang="cs-CZ" sz="2000" dirty="0"/>
              <a:t>Georges </a:t>
            </a:r>
            <a:r>
              <a:rPr lang="cs-CZ" altLang="cs-CZ" sz="2000" dirty="0" err="1"/>
              <a:t>Cuvier</a:t>
            </a:r>
            <a:r>
              <a:rPr lang="cs-CZ" altLang="cs-CZ" sz="2000" dirty="0"/>
              <a:t> (1769 - 1832): Spoluzakladatel komparativní paleontologie (srovnávání živých zvířat s fosiliemi – zkamenělinami a jinými zbytky organismů) 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pic>
        <p:nvPicPr>
          <p:cNvPr id="33796" name="Obrázek 3" descr="Memorial_portrait_of_Robert_Hooke_for_Christ_Church_Oxfor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4605338"/>
            <a:ext cx="2681287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Obrázek 4" descr="220px-Georges_Cuvi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640263"/>
            <a:ext cx="16795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Lamarckismus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Jean-</a:t>
            </a:r>
            <a:r>
              <a:rPr lang="cs-CZ" altLang="cs-CZ" sz="2000" dirty="0" err="1"/>
              <a:t>Baptiste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Lamarck</a:t>
            </a:r>
            <a:r>
              <a:rPr lang="cs-CZ" altLang="cs-CZ" sz="2000" dirty="0"/>
              <a:t> (1744 – 1829) </a:t>
            </a:r>
          </a:p>
          <a:p>
            <a:r>
              <a:rPr lang="cs-CZ" altLang="cs-CZ" sz="2000" dirty="0"/>
              <a:t>Celé jméno: Jean-</a:t>
            </a:r>
            <a:r>
              <a:rPr lang="cs-CZ" altLang="cs-CZ" sz="2000" dirty="0" err="1"/>
              <a:t>Baptiste</a:t>
            </a:r>
            <a:r>
              <a:rPr lang="cs-CZ" altLang="cs-CZ" sz="2000" dirty="0"/>
              <a:t> Pierre Antoine de Monet, rytíř de </a:t>
            </a:r>
            <a:r>
              <a:rPr lang="cs-CZ" altLang="cs-CZ" sz="2000" dirty="0" err="1"/>
              <a:t>Lamarck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Postupný vývoj druhů: Organismy se postupně vyvíjejí díky vrozené vůli po pokroku </a:t>
            </a:r>
          </a:p>
          <a:p>
            <a:r>
              <a:rPr lang="cs-CZ" altLang="cs-CZ" sz="2000" dirty="0"/>
              <a:t>Myšlenka vývoje potvrzena dalšími teoriemi, zdůvodnění chybné </a:t>
            </a:r>
          </a:p>
        </p:txBody>
      </p:sp>
      <p:pic>
        <p:nvPicPr>
          <p:cNvPr id="34820" name="Obrázek 3" descr="zirafa-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589338"/>
            <a:ext cx="206533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Obrázek 4" descr="pstr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562350"/>
            <a:ext cx="34782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Obrázek 5" descr="225px-Jean-Baptiste_de_Lamar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89338"/>
            <a:ext cx="228398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Darwinismus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Charles Darwin (1809 - 1882) a jeho evoluční teorie </a:t>
            </a:r>
          </a:p>
          <a:p>
            <a:r>
              <a:rPr lang="cs-CZ" altLang="cs-CZ" sz="2000" dirty="0"/>
              <a:t>Hybnou silou vývoje je přírodní výběr (selekce) </a:t>
            </a:r>
          </a:p>
          <a:p>
            <a:r>
              <a:rPr lang="cs-CZ" altLang="cs-CZ" sz="2000" dirty="0"/>
              <a:t>Nadprodukce potomstva v populaci </a:t>
            </a:r>
          </a:p>
          <a:p>
            <a:r>
              <a:rPr lang="cs-CZ" altLang="cs-CZ" sz="2000" dirty="0"/>
              <a:t>Konkurence = přežití jedinců nejlépe přizpůsobených danému prostředí </a:t>
            </a:r>
          </a:p>
          <a:p>
            <a:r>
              <a:rPr lang="cs-CZ" altLang="cs-CZ" sz="2000" dirty="0"/>
              <a:t>Snadněji se rozmnožují, upevňování znaku v populaci </a:t>
            </a:r>
          </a:p>
          <a:p>
            <a:r>
              <a:rPr lang="cs-CZ" altLang="cs-CZ" sz="2000" dirty="0"/>
              <a:t>Adaptace organismů na dané prostředí </a:t>
            </a:r>
          </a:p>
        </p:txBody>
      </p:sp>
      <p:pic>
        <p:nvPicPr>
          <p:cNvPr id="35844" name="Obrázek 3" descr="220px-Charles_Darwin_aged_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482600"/>
            <a:ext cx="2011363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Neodarwinismus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Neodarwinismus = Současná převažující teorie </a:t>
            </a:r>
          </a:p>
          <a:p>
            <a:r>
              <a:rPr lang="cs-CZ" altLang="cs-CZ" sz="2000" dirty="0"/>
              <a:t>Moderní evoluční syntéza = Sloučení myšlenek různých biologických oborů (především darwinismu a mendelismu) </a:t>
            </a:r>
          </a:p>
          <a:p>
            <a:r>
              <a:rPr lang="cs-CZ" altLang="cs-CZ" sz="2000" dirty="0"/>
              <a:t>Sobecký gen = Hlavní jednotkou přirozeného výběru je gen, nikoliv jedinec </a:t>
            </a:r>
          </a:p>
          <a:p>
            <a:r>
              <a:rPr lang="cs-CZ" altLang="cs-CZ" sz="2000" dirty="0"/>
              <a:t>Jedinci jsou jenom obaly na předávání genu, soupeří spolu genové informace </a:t>
            </a:r>
          </a:p>
          <a:p>
            <a:r>
              <a:rPr lang="cs-CZ" altLang="cs-CZ" sz="2000" dirty="0"/>
              <a:t>Hlavní představitel: Richard </a:t>
            </a:r>
            <a:r>
              <a:rPr lang="cs-CZ" altLang="cs-CZ" sz="2000" dirty="0" err="1"/>
              <a:t>Dawkins</a:t>
            </a:r>
            <a:r>
              <a:rPr lang="cs-CZ" altLang="cs-CZ" sz="2000" dirty="0"/>
              <a:t> (*1941) – britský zoolog, etolog a biolog. Popularizátor vědy, také aktivista – militantní ateismus (obrázek napravo) </a:t>
            </a:r>
          </a:p>
          <a:p>
            <a:r>
              <a:rPr lang="cs-CZ" altLang="cs-CZ" sz="2000" dirty="0"/>
              <a:t>Český představitel: Jaroslav </a:t>
            </a:r>
            <a:r>
              <a:rPr lang="cs-CZ" altLang="cs-CZ" sz="2000" dirty="0" err="1"/>
              <a:t>Flegr</a:t>
            </a:r>
            <a:r>
              <a:rPr lang="cs-CZ" altLang="cs-CZ" sz="2000" dirty="0"/>
              <a:t> (*1958) – evoluční biologie, evoluční psychologie a parazitologie  </a:t>
            </a:r>
          </a:p>
          <a:p>
            <a:r>
              <a:rPr lang="cs-CZ" altLang="cs-CZ" sz="2000" dirty="0"/>
              <a:t>(obrázek vlevo nahoře), Na plovárně (26 minut)  </a:t>
            </a:r>
          </a:p>
          <a:p>
            <a:r>
              <a:rPr lang="cs-CZ" altLang="cs-CZ" sz="2000" dirty="0">
                <a:hlinkClick r:id="rId2"/>
              </a:rPr>
              <a:t>http://www.</a:t>
            </a:r>
            <a:r>
              <a:rPr lang="cs-CZ" altLang="cs-CZ" sz="2000" dirty="0" err="1">
                <a:hlinkClick r:id="rId2"/>
              </a:rPr>
              <a:t>ceskatelevize.cz</a:t>
            </a:r>
            <a:r>
              <a:rPr lang="cs-CZ" altLang="cs-CZ" sz="2000" dirty="0">
                <a:hlinkClick r:id="rId2"/>
              </a:rPr>
              <a:t>/porady/1093836883-na-</a:t>
            </a:r>
            <a:r>
              <a:rPr lang="cs-CZ" altLang="cs-CZ" sz="2000" dirty="0" err="1">
                <a:hlinkClick r:id="rId2"/>
              </a:rPr>
              <a:t>plovarne</a:t>
            </a:r>
            <a:r>
              <a:rPr lang="cs-CZ" altLang="cs-CZ" sz="2000" dirty="0">
                <a:hlinkClick r:id="rId2"/>
              </a:rPr>
              <a:t>/213522160100008-na-</a:t>
            </a:r>
            <a:r>
              <a:rPr lang="cs-CZ" altLang="cs-CZ" sz="2000" dirty="0" err="1">
                <a:hlinkClick r:id="rId2"/>
              </a:rPr>
              <a:t>plovarne</a:t>
            </a:r>
            <a:r>
              <a:rPr lang="cs-CZ" altLang="cs-CZ" sz="2000" dirty="0">
                <a:hlinkClick r:id="rId2"/>
              </a:rPr>
              <a:t>-s-</a:t>
            </a:r>
            <a:r>
              <a:rPr lang="cs-CZ" altLang="cs-CZ" sz="2000" dirty="0" err="1">
                <a:hlinkClick r:id="rId2"/>
              </a:rPr>
              <a:t>jaroslavem</a:t>
            </a:r>
            <a:r>
              <a:rPr lang="cs-CZ" altLang="cs-CZ" sz="2000" dirty="0">
                <a:hlinkClick r:id="rId2"/>
              </a:rPr>
              <a:t>-</a:t>
            </a:r>
            <a:r>
              <a:rPr lang="cs-CZ" altLang="cs-CZ" sz="2000" dirty="0" err="1">
                <a:hlinkClick r:id="rId2"/>
              </a:rPr>
              <a:t>flegrem</a:t>
            </a:r>
            <a:r>
              <a:rPr lang="cs-CZ" altLang="cs-CZ" sz="2000" dirty="0">
                <a:hlinkClick r:id="rId2"/>
              </a:rPr>
              <a:t>/</a:t>
            </a:r>
            <a:r>
              <a:rPr lang="cs-CZ" altLang="cs-CZ" sz="2000" dirty="0"/>
              <a:t> </a:t>
            </a:r>
          </a:p>
        </p:txBody>
      </p:sp>
      <p:pic>
        <p:nvPicPr>
          <p:cNvPr id="36868" name="Obrázek 3" descr="220px-Dawkins_at_UT_Austi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3" y="304303"/>
            <a:ext cx="2002816" cy="300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Obrázek 4" descr="Jaroslav_Fleg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6" y="163514"/>
            <a:ext cx="1670756" cy="16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Soudobý kreacionismus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Kreacionismus mladé země: Doslovné čtení Bible, stvoření světa během 6 dnů, stáří Země podle různých výpočtů 5 – 10 tisíc let (např. aktuální židovský letopočet 5 779) </a:t>
            </a:r>
          </a:p>
          <a:p>
            <a:r>
              <a:rPr lang="cs-CZ" sz="1800" dirty="0"/>
              <a:t>Kreacionismus staré země: Uznávají stáří Země pomocí </a:t>
            </a:r>
            <a:r>
              <a:rPr lang="cs-CZ" sz="1800" dirty="0" err="1"/>
              <a:t>radiometod</a:t>
            </a:r>
            <a:r>
              <a:rPr lang="cs-CZ" sz="1800" dirty="0"/>
              <a:t>, zpochybňují moderní evoluční teorii </a:t>
            </a:r>
          </a:p>
          <a:p>
            <a:r>
              <a:rPr lang="cs-CZ" sz="1800" dirty="0"/>
              <a:t>A) Progresivní kreacionismus: Postupné utváření druhů během vývoje Bohem </a:t>
            </a:r>
          </a:p>
          <a:p>
            <a:r>
              <a:rPr lang="cs-CZ" sz="1800" dirty="0"/>
              <a:t>B) Inteligentní design (ID): Náhoda by nevedla k vyššímu uspořádání hmoty, proto vykazuje vývoj vyšší plán, ať už jím je cokoliv </a:t>
            </a:r>
          </a:p>
          <a:p>
            <a:r>
              <a:rPr lang="cs-CZ" sz="1800" dirty="0"/>
              <a:t>C) Teistická evoluce: </a:t>
            </a:r>
            <a:r>
              <a:rPr lang="cs-CZ" sz="1800" dirty="0" err="1"/>
              <a:t>Evoluce</a:t>
            </a:r>
            <a:r>
              <a:rPr lang="cs-CZ" sz="1800" dirty="0"/>
              <a:t> probíhá na základě dobře připraveného programu </a:t>
            </a:r>
          </a:p>
          <a:p>
            <a:r>
              <a:rPr lang="cs-CZ" sz="1800" dirty="0"/>
              <a:t>Nejvýznamnější zastánce  ID: Americký biochemik Michael </a:t>
            </a:r>
            <a:r>
              <a:rPr lang="cs-CZ" sz="1800" dirty="0" err="1"/>
              <a:t>Behe</a:t>
            </a:r>
            <a:r>
              <a:rPr lang="cs-CZ" sz="1800" dirty="0"/>
              <a:t>: Struktury buňky jsou natolik složité, že nemohly vznikat postupným vývojem </a:t>
            </a:r>
          </a:p>
          <a:p>
            <a:r>
              <a:rPr lang="cs-CZ" sz="1800" dirty="0"/>
              <a:t>Tančící skály: Choreografie evoluce (17 minut) – pohled českého kněze, bioetika a vědce Marka Váchy </a:t>
            </a:r>
          </a:p>
          <a:p>
            <a:r>
              <a:rPr lang="cs-CZ" sz="1800" dirty="0">
                <a:hlinkClick r:id="rId2"/>
              </a:rPr>
              <a:t>http://www.</a:t>
            </a:r>
            <a:r>
              <a:rPr lang="cs-CZ" sz="1800" dirty="0" err="1">
                <a:hlinkClick r:id="rId2"/>
              </a:rPr>
              <a:t>ceskatelevize.cz</a:t>
            </a:r>
            <a:r>
              <a:rPr lang="cs-CZ" sz="1800" dirty="0">
                <a:hlinkClick r:id="rId2"/>
              </a:rPr>
              <a:t>/porady/10266610725-</a:t>
            </a:r>
            <a:r>
              <a:rPr lang="cs-CZ" sz="1800" dirty="0" err="1">
                <a:hlinkClick r:id="rId2"/>
              </a:rPr>
              <a:t>tancici</a:t>
            </a:r>
            <a:r>
              <a:rPr lang="cs-CZ" sz="1800" dirty="0">
                <a:hlinkClick r:id="rId2"/>
              </a:rPr>
              <a:t>-skaly/310298380170005-choreografie-evoluce/</a:t>
            </a:r>
            <a:r>
              <a:rPr lang="cs-CZ" sz="1800" dirty="0"/>
              <a:t> </a:t>
            </a:r>
          </a:p>
          <a:p>
            <a:endParaRPr lang="cs-CZ" dirty="0"/>
          </a:p>
        </p:txBody>
      </p:sp>
      <p:pic>
        <p:nvPicPr>
          <p:cNvPr id="4" name="Obrázek 3" descr="225px-MichaelBe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4805" y="168993"/>
            <a:ext cx="2422173" cy="163631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Genetika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Genetika je biologická věda, zabývající se dědičností a proměnlivostí organismů </a:t>
            </a:r>
          </a:p>
          <a:p>
            <a:r>
              <a:rPr lang="cs-CZ" altLang="cs-CZ" sz="2000" dirty="0"/>
              <a:t>Vyvíjela se postupně </a:t>
            </a:r>
          </a:p>
          <a:p>
            <a:r>
              <a:rPr lang="cs-CZ" altLang="cs-CZ" sz="2000" dirty="0"/>
              <a:t>Šlechtitelství od pravěku, porozumění zákonům špatné </a:t>
            </a:r>
          </a:p>
          <a:p>
            <a:r>
              <a:rPr lang="cs-CZ" altLang="cs-CZ" sz="2000" dirty="0" err="1"/>
              <a:t>Alkmaión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Hippokratés</a:t>
            </a:r>
            <a:r>
              <a:rPr lang="cs-CZ" altLang="cs-CZ" sz="2000" dirty="0"/>
              <a:t>: Existuje mužské a ženské semeno </a:t>
            </a:r>
          </a:p>
          <a:p>
            <a:r>
              <a:rPr lang="cs-CZ" altLang="cs-CZ" sz="2000" dirty="0" err="1"/>
              <a:t>Hippón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Anaxagorás</a:t>
            </a:r>
            <a:r>
              <a:rPr lang="cs-CZ" altLang="cs-CZ" sz="2000" dirty="0"/>
              <a:t>: Žena je půda pro dozrání a růst mužského semene (tato idea převládla) </a:t>
            </a:r>
          </a:p>
          <a:p>
            <a:r>
              <a:rPr lang="cs-CZ" altLang="cs-CZ" sz="2000" dirty="0"/>
              <a:t>V novověku vyvrácena teorie samooplození nižších živočichů (červi nevznikají z masa, moli nevznikají ze šatů, apod.) </a:t>
            </a:r>
          </a:p>
          <a:p>
            <a:r>
              <a:rPr lang="cs-CZ" altLang="cs-CZ" sz="2000" dirty="0"/>
              <a:t>V 19. století Johann Gregor Mendel a další zkoumají zákony dědičnosti </a:t>
            </a:r>
          </a:p>
          <a:p>
            <a:r>
              <a:rPr lang="cs-CZ" altLang="cs-CZ" sz="2000" dirty="0"/>
              <a:t>Ještě ve 20. století genetika potírána v SSSR – vůdčí vědec </a:t>
            </a:r>
            <a:r>
              <a:rPr lang="cs-CZ" altLang="cs-CZ" sz="2000" dirty="0" err="1"/>
              <a:t>Trofim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Děnisovič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Lysenko</a:t>
            </a:r>
            <a:r>
              <a:rPr lang="cs-CZ" altLang="cs-CZ" sz="2000" dirty="0"/>
              <a:t> nazval genetiku ,,buržoazní pavědou´´ 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Johann Gregor Mendel (1822 – 1884)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Augustiniánský mnich, opat augustiniánského kláštera na Starém Brně </a:t>
            </a:r>
          </a:p>
          <a:p>
            <a:r>
              <a:rPr lang="cs-CZ" altLang="cs-CZ" sz="2000" dirty="0"/>
              <a:t>Přírodovědec, zakladatel genetiky </a:t>
            </a:r>
          </a:p>
          <a:p>
            <a:r>
              <a:rPr lang="cs-CZ" altLang="cs-CZ" sz="2000" dirty="0"/>
              <a:t>Dokument: Mendel – otec genetiky (52 minut) </a:t>
            </a:r>
          </a:p>
          <a:p>
            <a:r>
              <a:rPr lang="cs-CZ" altLang="cs-CZ" sz="2000" dirty="0">
                <a:hlinkClick r:id="rId2"/>
              </a:rPr>
              <a:t>http://www.ceskatelevize.cz/ivysilani/11198660962-mendel-otec-genetiky/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Objevitel základních zákonů dědičnosti </a:t>
            </a:r>
          </a:p>
          <a:p>
            <a:r>
              <a:rPr lang="cs-CZ" altLang="cs-CZ" sz="2000" dirty="0">
                <a:hlinkClick r:id="rId3"/>
              </a:rPr>
              <a:t>https://www.youtube.com/watch?v=eXc_P8FwKCk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(25 minut) </a:t>
            </a:r>
          </a:p>
          <a:p>
            <a:endParaRPr lang="cs-CZ" altLang="cs-CZ" sz="2000" dirty="0"/>
          </a:p>
        </p:txBody>
      </p:sp>
      <p:pic>
        <p:nvPicPr>
          <p:cNvPr id="38916" name="Obrázek 3" descr="Gregor_Mendel_with_cros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17" y="1560514"/>
            <a:ext cx="2030196" cy="324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Genetika: Základy dědičnosti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Dědičnost: Unikátní vlastnost živých organismů, díky které si předávají určité znaky, vlohy a schopnosti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Geny: Základní jednotky dědičné informace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Úsek nukleové kyseliny se speciálním pořadím nukleotidů 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Alely: Konkrétní formy genu 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</p:txBody>
      </p:sp>
      <p:pic>
        <p:nvPicPr>
          <p:cNvPr id="39940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3475038"/>
            <a:ext cx="4762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Starověké Řecko: Asklépios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Asklépios (také Aesculap, Esculap) </a:t>
            </a:r>
          </a:p>
          <a:p>
            <a:r>
              <a:rPr lang="cs-CZ" altLang="cs-CZ" sz="2000"/>
              <a:t>Údajný řecký léčitel ze 13. století </a:t>
            </a:r>
          </a:p>
          <a:p>
            <a:r>
              <a:rPr lang="cs-CZ" altLang="cs-CZ" sz="2000"/>
              <a:t>Vyznal s bylinách, byl považován za boha lékařství </a:t>
            </a:r>
          </a:p>
          <a:p>
            <a:r>
              <a:rPr lang="cs-CZ" altLang="cs-CZ" sz="2000"/>
              <a:t>Údajně měl tři dcery a jednoho syna </a:t>
            </a:r>
          </a:p>
          <a:p>
            <a:r>
              <a:rPr lang="cs-CZ" altLang="cs-CZ" sz="2000"/>
              <a:t>Dcery Hygieia (čistota), Meditrine (léčení), Panakeia (hojení) </a:t>
            </a:r>
          </a:p>
          <a:p>
            <a:r>
              <a:rPr lang="cs-CZ" altLang="cs-CZ" sz="2000"/>
              <a:t>Syn Telesforos (síly uzdravení) </a:t>
            </a:r>
          </a:p>
          <a:p>
            <a:r>
              <a:rPr lang="cs-CZ" altLang="cs-CZ" sz="2000"/>
              <a:t>Lékařský symbol = Aeskulapova hůl </a:t>
            </a:r>
          </a:p>
          <a:p>
            <a:r>
              <a:rPr lang="cs-CZ" altLang="cs-CZ" sz="2000"/>
              <a:t>Asklépiův had </a:t>
            </a:r>
            <a:r>
              <a:rPr lang="cs-CZ" altLang="cs-CZ" sz="2000" u="sng"/>
              <a:t>(užovka stromová)</a:t>
            </a:r>
            <a:r>
              <a:rPr lang="cs-CZ" altLang="cs-CZ" sz="2000"/>
              <a:t> na holi </a:t>
            </a:r>
          </a:p>
          <a:p>
            <a:r>
              <a:rPr lang="cs-CZ" altLang="cs-CZ" sz="2000"/>
              <a:t>Podle jiných výkladů parazit </a:t>
            </a:r>
            <a:r>
              <a:rPr lang="cs-CZ" altLang="cs-CZ" sz="2000" u="sng"/>
              <a:t>vlasovec (medinský) </a:t>
            </a:r>
            <a:r>
              <a:rPr lang="cs-CZ" altLang="cs-CZ" sz="2000"/>
              <a:t>namotaný na dřívko  </a:t>
            </a:r>
          </a:p>
        </p:txBody>
      </p:sp>
      <p:pic>
        <p:nvPicPr>
          <p:cNvPr id="6148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365125"/>
            <a:ext cx="2516187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4578350"/>
            <a:ext cx="20542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 X Alela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Gen: Úsek DNA se specifickou funkcí, který je schopen utvářet při dělení buňky svoje vlastní přesné kopie, které se přenáší do dalších generací </a:t>
            </a:r>
          </a:p>
          <a:p>
            <a:r>
              <a:rPr lang="cs-CZ" altLang="cs-CZ" sz="2000" dirty="0"/>
              <a:t>Alela: Konkrétní forma genu. Každý gen může mít jednu nebo několikero forem </a:t>
            </a:r>
          </a:p>
          <a:p>
            <a:r>
              <a:rPr lang="cs-CZ" altLang="cs-CZ" sz="2000" dirty="0"/>
              <a:t>Nová alela obvykle vznikne mutací. Zpravidla je nevýhodná a vyhyne. Výjimečně je výhodná, potom se rozšíří. </a:t>
            </a:r>
          </a:p>
          <a:p>
            <a:r>
              <a:rPr lang="cs-CZ" altLang="cs-CZ" sz="2000" dirty="0"/>
              <a:t>Úspěchu nových alel obvykle svědčí malé oddělené populace (odlišné podmínky, vznik náhody)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Genetika: Chromozomy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8533"/>
            <a:ext cx="10515600" cy="5350934"/>
          </a:xfrm>
        </p:spPr>
        <p:txBody>
          <a:bodyPr/>
          <a:lstStyle/>
          <a:p>
            <a:r>
              <a:rPr lang="cs-CZ" altLang="cs-CZ" sz="2000" dirty="0"/>
              <a:t>Chromozom = buněčná struktura v jádře buňky, zajišťuje rovnoměrnou distribuci DNA do dceřiných buněk </a:t>
            </a:r>
          </a:p>
          <a:p>
            <a:r>
              <a:rPr lang="cs-CZ" altLang="cs-CZ" sz="2000" dirty="0"/>
              <a:t>Člověk: 23 párů chromozomů (tedy 46), poslední dvojice určuje pohlaví </a:t>
            </a:r>
          </a:p>
          <a:p>
            <a:r>
              <a:rPr lang="cs-CZ" altLang="cs-CZ" sz="2000" dirty="0"/>
              <a:t>Muži XY, ženy XX </a:t>
            </a:r>
          </a:p>
          <a:p>
            <a:r>
              <a:rPr lang="cs-CZ" altLang="cs-CZ" sz="2000" dirty="0"/>
              <a:t>Ženské vajíčko - vždy X, mužská spermie – někdy X, někdy Y </a:t>
            </a:r>
          </a:p>
          <a:p>
            <a:r>
              <a:rPr lang="cs-CZ" altLang="cs-CZ" sz="2000" dirty="0"/>
              <a:t>Početí syna: X + </a:t>
            </a:r>
            <a:r>
              <a:rPr lang="cs-CZ" altLang="cs-CZ" sz="2000" dirty="0" err="1"/>
              <a:t>X</a:t>
            </a:r>
            <a:r>
              <a:rPr lang="cs-CZ" altLang="cs-CZ" sz="2000" dirty="0"/>
              <a:t> = XX </a:t>
            </a:r>
          </a:p>
          <a:p>
            <a:r>
              <a:rPr lang="cs-CZ" altLang="cs-CZ" sz="2000" dirty="0"/>
              <a:t>Početí dcery: X + Y = XY </a:t>
            </a:r>
          </a:p>
          <a:p>
            <a:r>
              <a:rPr lang="cs-CZ" altLang="cs-CZ" sz="2000" dirty="0"/>
              <a:t>Včela medonosná: samice 16 párů (32), samec 8 párů (16) </a:t>
            </a:r>
          </a:p>
          <a:p>
            <a:r>
              <a:rPr lang="cs-CZ" altLang="cs-CZ" sz="2000" dirty="0"/>
              <a:t>Prase domácí: 19 párů (38); Kapr obecný: 52 párů (104); Ledňáček 66 párů (132); žížala 18 párů (36); ježek 45 párů (90) </a:t>
            </a:r>
          </a:p>
          <a:p>
            <a:r>
              <a:rPr lang="cs-CZ" altLang="cs-CZ" sz="2000" dirty="0"/>
              <a:t>Kočka 19 párů (38); pes 39 párů (78) </a:t>
            </a:r>
          </a:p>
          <a:p>
            <a:r>
              <a:rPr lang="cs-CZ" altLang="cs-CZ" sz="2000" dirty="0">
                <a:hlinkClick r:id="rId2"/>
              </a:rPr>
              <a:t>http://user.mendelu.cz/urban/vsg1/mendel/klas_cyto6b.html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</p:txBody>
      </p:sp>
      <p:pic>
        <p:nvPicPr>
          <p:cNvPr id="41988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66" y="1791765"/>
            <a:ext cx="2076980" cy="24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Genetika: Chromozomy</a:t>
            </a:r>
          </a:p>
        </p:txBody>
      </p:sp>
      <p:pic>
        <p:nvPicPr>
          <p:cNvPr id="4301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2638" y="1825625"/>
            <a:ext cx="5546725" cy="4351338"/>
          </a:xfr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6" y="5479521"/>
            <a:ext cx="3792933" cy="103416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70" y="786722"/>
            <a:ext cx="2148414" cy="299505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Genetika: Chromozomy</a:t>
            </a:r>
          </a:p>
        </p:txBody>
      </p:sp>
      <p:pic>
        <p:nvPicPr>
          <p:cNvPr id="4403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8613" y="2071688"/>
            <a:ext cx="3914775" cy="3540125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Chromozomální anomálie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Downův syndrom = </a:t>
            </a:r>
            <a:r>
              <a:rPr lang="cs-CZ" altLang="cs-CZ" sz="2000" dirty="0" err="1"/>
              <a:t>trisomie</a:t>
            </a:r>
            <a:r>
              <a:rPr lang="cs-CZ" altLang="cs-CZ" sz="2000" dirty="0"/>
              <a:t> 21. chromozomu (místo dvojice trojice) </a:t>
            </a:r>
          </a:p>
          <a:p>
            <a:r>
              <a:rPr lang="cs-CZ" altLang="cs-CZ" sz="2000" dirty="0" err="1"/>
              <a:t>Cri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du</a:t>
            </a:r>
            <a:r>
              <a:rPr lang="cs-CZ" altLang="cs-CZ" sz="2000" dirty="0"/>
              <a:t> chat (syndrom kočičího mňoukání): Poškození na 5. chromozomu </a:t>
            </a:r>
          </a:p>
          <a:p>
            <a:r>
              <a:rPr lang="cs-CZ" altLang="cs-CZ" sz="2000" dirty="0"/>
              <a:t>XXX syndrom (superžena, </a:t>
            </a:r>
            <a:r>
              <a:rPr lang="cs-CZ" altLang="cs-CZ" sz="2000" dirty="0" err="1"/>
              <a:t>nadsamice</a:t>
            </a:r>
            <a:r>
              <a:rPr lang="cs-CZ" altLang="cs-CZ" sz="2000" dirty="0"/>
              <a:t>): Jeden chromozom X navíc, obvykle není poznat, někdy snížené IQ a problémy v reprodukci. 0,005 % žen, tedy 1 z 20 000 </a:t>
            </a:r>
          </a:p>
          <a:p>
            <a:r>
              <a:rPr lang="cs-CZ" altLang="cs-CZ" sz="2000" dirty="0"/>
              <a:t>XYY syndrom (supermuž, nadsamec): Jeden chromozom Y navíc, vyšší postava. 0,1% mužů, 1 z 1 000 </a:t>
            </a:r>
          </a:p>
          <a:p>
            <a:r>
              <a:rPr lang="cs-CZ" altLang="cs-CZ" sz="2000" dirty="0"/>
              <a:t>XXY (</a:t>
            </a:r>
            <a:r>
              <a:rPr lang="cs-CZ" altLang="cs-CZ" sz="2000" dirty="0" err="1"/>
              <a:t>Klinefelterův</a:t>
            </a:r>
            <a:r>
              <a:rPr lang="cs-CZ" altLang="cs-CZ" sz="2000" dirty="0"/>
              <a:t>) syndrom: Muž s 1 chromozomem X navíc, poruchy plodnosti, </a:t>
            </a:r>
            <a:r>
              <a:rPr lang="cs-CZ" altLang="cs-CZ" sz="2000" dirty="0" err="1"/>
              <a:t>eunuchoidní</a:t>
            </a:r>
            <a:r>
              <a:rPr lang="cs-CZ" altLang="cs-CZ" sz="2000" dirty="0"/>
              <a:t> nebo zženštilé rysy, snížená hladina testosteronu. 0,1% mužů, 1 z 1 000 </a:t>
            </a:r>
          </a:p>
          <a:p>
            <a:r>
              <a:rPr lang="cs-CZ" altLang="cs-CZ" sz="2000" dirty="0"/>
              <a:t>X (</a:t>
            </a:r>
            <a:r>
              <a:rPr lang="cs-CZ" altLang="cs-CZ" sz="2000" dirty="0" err="1"/>
              <a:t>Turnerův</a:t>
            </a:r>
            <a:r>
              <a:rPr lang="cs-CZ" altLang="cs-CZ" sz="2000" dirty="0"/>
              <a:t>) syndrom: 0,01 </a:t>
            </a:r>
            <a:r>
              <a:rPr lang="en-US" altLang="cs-CZ" sz="2000" dirty="0"/>
              <a:t>% </a:t>
            </a:r>
            <a:r>
              <a:rPr lang="cs-CZ" altLang="cs-CZ" sz="2000" dirty="0"/>
              <a:t>žen, 1 z 10 000: Žena s chybějícím chromozomem, malý vzrůst, degenerace genitálií, sterilita, infantilní vzhled, mužské rysy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Alternativní modely chromozomů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Savci (včetně člověka): Samice XX, samec XY </a:t>
            </a:r>
          </a:p>
          <a:p>
            <a:r>
              <a:rPr lang="cs-CZ" altLang="cs-CZ" sz="2000" dirty="0"/>
              <a:t>Ptáci: Samice ZW, samec ZZ </a:t>
            </a:r>
          </a:p>
          <a:p>
            <a:r>
              <a:rPr lang="cs-CZ" altLang="cs-CZ" sz="2000" dirty="0"/>
              <a:t>Zatímco u savců rozhodne o potomkovi náhoda při výběru spermie, u ptáků rozhoduje náhoda při produkci vajíčka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Dědičnost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u="sng" dirty="0"/>
              <a:t>Autozomální dědičnost:</a:t>
            </a:r>
            <a:r>
              <a:rPr lang="cs-CZ" altLang="cs-CZ" sz="2000" dirty="0"/>
              <a:t> Znaky jsou vázány na nepohlavní chromozomy, dědí se bez ohledu na pohlaví </a:t>
            </a:r>
          </a:p>
          <a:p>
            <a:r>
              <a:rPr lang="cs-CZ" altLang="cs-CZ" sz="2000" dirty="0"/>
              <a:t>Příklady: Barva očí, barva vlasů </a:t>
            </a:r>
          </a:p>
          <a:p>
            <a:endParaRPr lang="cs-CZ" altLang="cs-CZ" sz="2000" dirty="0"/>
          </a:p>
          <a:p>
            <a:r>
              <a:rPr lang="cs-CZ" altLang="cs-CZ" sz="2000" u="sng" dirty="0" err="1"/>
              <a:t>Gonozomální</a:t>
            </a:r>
            <a:r>
              <a:rPr lang="cs-CZ" altLang="cs-CZ" sz="2000" u="sng" dirty="0"/>
              <a:t> dědičnost: </a:t>
            </a:r>
            <a:r>
              <a:rPr lang="cs-CZ" altLang="cs-CZ" sz="2000" dirty="0"/>
              <a:t>Znaky jsou vázány na pohlavní chromozomy, proto se nemoc rozjede jen u jednoho pohlaví </a:t>
            </a:r>
          </a:p>
          <a:p>
            <a:r>
              <a:rPr lang="cs-CZ" altLang="cs-CZ" sz="2000" dirty="0"/>
              <a:t>Příklad: Hemofilie (ženy přenášejí bez příznaků, muži onemocní) </a:t>
            </a:r>
          </a:p>
          <a:p>
            <a:endParaRPr lang="cs-CZ" altLang="cs-CZ" sz="2000" dirty="0"/>
          </a:p>
          <a:p>
            <a:r>
              <a:rPr lang="cs-CZ" altLang="cs-CZ" sz="2000" u="sng" dirty="0"/>
              <a:t>Pohlavně ovlivněné znaky:</a:t>
            </a:r>
            <a:r>
              <a:rPr lang="cs-CZ" altLang="cs-CZ" sz="2000" dirty="0"/>
              <a:t> Geneticky nezávislé na pohlaví, ale aktivují se pohlavními hormony jen u jednoho pohlaví  </a:t>
            </a:r>
          </a:p>
          <a:p>
            <a:r>
              <a:rPr lang="cs-CZ" altLang="cs-CZ" sz="2000" dirty="0"/>
              <a:t>Příklad: Plešatost (přenáší se na muže i ženy, ale aktivuje se působením testosteronu – mužského pohlavního hormonu)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Dědičnost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u="sng" dirty="0"/>
              <a:t>Recesivita genu/odchylky/onemocnění:</a:t>
            </a:r>
            <a:r>
              <a:rPr lang="cs-CZ" altLang="cs-CZ" sz="2000" dirty="0"/>
              <a:t> ,,Míšený“ jedinec se jeví jako zdravý (dva ,,zdraví´´ občas zplodí nemocného) </a:t>
            </a:r>
          </a:p>
          <a:p>
            <a:r>
              <a:rPr lang="cs-CZ" altLang="cs-CZ" sz="2000" u="sng" dirty="0"/>
              <a:t>Dominance genu/odchylky/onemocnění:</a:t>
            </a:r>
            <a:r>
              <a:rPr lang="cs-CZ" altLang="cs-CZ" sz="2000" dirty="0"/>
              <a:t> ,,Míšený“ jedinec onemocní (dva zdraví nemohou počít nemocného, dokonce i dva nemocní mohou často zplodit zdravého) </a:t>
            </a:r>
          </a:p>
          <a:p>
            <a:endParaRPr lang="cs-CZ" altLang="cs-CZ" sz="2000" dirty="0"/>
          </a:p>
          <a:p>
            <a:r>
              <a:rPr lang="cs-CZ" altLang="cs-CZ" sz="2000" dirty="0"/>
              <a:t>Má se za to, že hnědé oči jsou dominantní nad modrými (zelené mezi tím), ale jde o polygenní jev (další faktory)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Ukázka: X-recesivně </a:t>
            </a:r>
            <a:r>
              <a:rPr lang="cs-CZ" sz="3600" dirty="0" err="1"/>
              <a:t>gonozomální</a:t>
            </a:r>
            <a:r>
              <a:rPr lang="cs-CZ" sz="3600" dirty="0"/>
              <a:t> dědičnosti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Recesivní gen vázaný na X-chromozom, nicméně Y-chromozom jej nepřebije (není tam žádný gen) </a:t>
            </a:r>
          </a:p>
          <a:p>
            <a:endParaRPr lang="cs-CZ" sz="2000" dirty="0"/>
          </a:p>
        </p:txBody>
      </p:sp>
      <p:pic>
        <p:nvPicPr>
          <p:cNvPr id="4" name="Obrázek 3" descr="XlinkRecessive_c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4686" y="2502342"/>
            <a:ext cx="2847255" cy="367268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Dědičné choroby (příklad hemofilie)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Dědičné choroby: Na některý gen se váže větší množství zajímavých znaků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Hemofilie = Chorobná krvácivost, porucha srážlivosti krve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 err="1"/>
              <a:t>Gonozomální</a:t>
            </a:r>
            <a:r>
              <a:rPr lang="cs-CZ" sz="2000" dirty="0"/>
              <a:t> (pohlavní) recesivní dědičnost – např. hemofilie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Muži: Zdraví nebo nemocní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Ženy: Onemocní jen výjimečně, jsou však často přenašečkami nemoci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Příčina: Vada se váže na X-chromozóm. Muž: Má na X vadu a onemocní. Žena: Má na X vadu, ale druhý X je zpravidla zdravý a převáží to.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Zdravý muž + Žena zcela zdravá = Zdravé děti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Zdravý muž + Žena přenašečka = Synové zdraví nebo nemocní, dcery zcela zdravé nebo přenašečky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Nemocný muž + Zdravá žena = Synové vždy zdraví, dcery vždy přenašečky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Nemocný muž + Žena přenašečka = Synové zdraví nebo nemocní, dcery přenašečky nebo otevřená nemoc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Starověké Řecko: Hippokratés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Hippokratés z Kósu (460 př. n. l. – 377 př. n. l.) </a:t>
            </a:r>
          </a:p>
          <a:p>
            <a:r>
              <a:rPr lang="cs-CZ" altLang="cs-CZ" sz="2000"/>
              <a:t>Nejslavnější lékař starověku </a:t>
            </a:r>
          </a:p>
          <a:p>
            <a:r>
              <a:rPr lang="cs-CZ" altLang="cs-CZ" sz="2000"/>
              <a:t>Corpus Hippocraticum (Hippokratovská sbírka) – starověký soubor </a:t>
            </a:r>
          </a:p>
          <a:p>
            <a:r>
              <a:rPr lang="cs-CZ" altLang="cs-CZ" sz="2000"/>
              <a:t>60 lékařských spisů – poprvé systematické pozorování a vědecké metody </a:t>
            </a:r>
          </a:p>
          <a:p>
            <a:r>
              <a:rPr lang="cs-CZ" altLang="cs-CZ" sz="2000"/>
              <a:t>Je autorem Hippokratovy přísahy, kterou dlouhá léta skládali lékaři </a:t>
            </a:r>
          </a:p>
          <a:p>
            <a:r>
              <a:rPr lang="cs-CZ" altLang="cs-CZ" sz="2000"/>
              <a:t>Jde o etický kodex </a:t>
            </a:r>
          </a:p>
          <a:p>
            <a:r>
              <a:rPr lang="cs-CZ" altLang="cs-CZ" sz="2000"/>
              <a:t>Dnes se skládá jen někde, často je upravena </a:t>
            </a:r>
          </a:p>
          <a:p>
            <a:r>
              <a:rPr lang="cs-CZ" altLang="cs-CZ" sz="2000"/>
              <a:t>Zapovídá řezání do těla (chirurgii toleruje, ale ne v rámci lékařství) – dnes překonané dělení </a:t>
            </a:r>
          </a:p>
          <a:p>
            <a:r>
              <a:rPr lang="cs-CZ" altLang="cs-CZ" sz="2000"/>
              <a:t>Zapovídá interrupci, eutanázii a účast lékařů na výkonu trestu smrti – dnes odlišné etické standardy v mnoha společnostech </a:t>
            </a:r>
          </a:p>
        </p:txBody>
      </p:sp>
      <p:pic>
        <p:nvPicPr>
          <p:cNvPr id="7172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419100"/>
            <a:ext cx="2286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Hemofilie (recesivně </a:t>
            </a:r>
            <a:r>
              <a:rPr lang="cs-CZ" altLang="cs-CZ" sz="3600" dirty="0" err="1"/>
              <a:t>gonozomální</a:t>
            </a:r>
            <a:r>
              <a:rPr lang="cs-CZ" altLang="cs-CZ" sz="36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Nejznámější hemofilik: Ruský carevič Alexej Nikolajevič 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Nejznámější přenašečka: Britská královna Viktorie se svou rodinou </a:t>
            </a:r>
          </a:p>
        </p:txBody>
      </p:sp>
      <p:pic>
        <p:nvPicPr>
          <p:cNvPr id="50180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0" y="1600200"/>
            <a:ext cx="151606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4206875"/>
            <a:ext cx="302260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24D45-5D09-465F-BE36-21B244C2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Srpkovitá anémie (chudokrevnost)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484631-6608-4E76-BFE9-81246A35B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Poškozená molekula hemoglobinu, srpkovitý tvar buněk, recesivní genová mutace </a:t>
            </a:r>
          </a:p>
          <a:p>
            <a:r>
              <a:rPr lang="cs-CZ" altLang="cs-CZ" sz="2000" dirty="0"/>
              <a:t>Nízká flexibilita červených krvinek, špatný přenos kyslíku, poškozování orgánů </a:t>
            </a:r>
          </a:p>
          <a:p>
            <a:r>
              <a:rPr lang="cs-CZ" altLang="cs-CZ" sz="2000" dirty="0"/>
              <a:t>Zkrácený věk dožití </a:t>
            </a:r>
          </a:p>
          <a:p>
            <a:r>
              <a:rPr lang="cs-CZ" sz="2000" dirty="0"/>
              <a:t>Rozšířena zejména v černošské populaci </a:t>
            </a:r>
          </a:p>
          <a:p>
            <a:r>
              <a:rPr lang="cs-CZ" sz="2000" u="sng" dirty="0"/>
              <a:t>Důvod:</a:t>
            </a:r>
            <a:r>
              <a:rPr lang="cs-CZ" sz="2000" dirty="0"/>
              <a:t> Heterozygotní výhoda – přenašeč není nemocí naplno zasažen, zároveň je však evolučně zvýhodněn svojí odolností proti malárii – projevuje se zejména v Africe </a:t>
            </a:r>
          </a:p>
          <a:p>
            <a:r>
              <a:rPr lang="cs-CZ" sz="2000" dirty="0"/>
              <a:t>Při přenosu dědičné informace mohou nastat tři možnosti: </a:t>
            </a:r>
          </a:p>
          <a:p>
            <a:r>
              <a:rPr lang="cs-CZ" sz="2000" dirty="0"/>
              <a:t>1) Potomek je nakažen (SS) </a:t>
            </a:r>
          </a:p>
          <a:p>
            <a:r>
              <a:rPr lang="cs-CZ" sz="2000" dirty="0"/>
              <a:t>2) Potomek ji pouze přenáší (AS) </a:t>
            </a:r>
          </a:p>
          <a:p>
            <a:r>
              <a:rPr lang="cs-CZ" sz="2000" dirty="0"/>
              <a:t>3) Potomek srpkovitou anémií nakažen není (AA)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714266-2C72-4A20-A303-9785968DA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9" y="216886"/>
            <a:ext cx="2150192" cy="14702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E0D94B-4908-4DE1-B190-454AC1B7F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410" y="216885"/>
            <a:ext cx="1950507" cy="227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137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Další dědičné choroby a odchylky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u="sng" dirty="0" err="1"/>
              <a:t>Šestiprstost</a:t>
            </a:r>
            <a:r>
              <a:rPr lang="cs-CZ" altLang="cs-CZ" sz="2000" u="sng" dirty="0"/>
              <a:t> (polydaktylie) </a:t>
            </a:r>
          </a:p>
          <a:p>
            <a:r>
              <a:rPr lang="cs-CZ" altLang="cs-CZ" sz="2000" dirty="0"/>
              <a:t>Autozomální (nepohlavní),  dominantní genová mutace </a:t>
            </a:r>
          </a:p>
          <a:p>
            <a:r>
              <a:rPr lang="cs-CZ" altLang="cs-CZ" sz="2000" dirty="0"/>
              <a:t>Šest prstů na každé noze měl anglický král Karel VIII. (1483 – 1498) </a:t>
            </a:r>
          </a:p>
          <a:p>
            <a:r>
              <a:rPr lang="cs-CZ" altLang="cs-CZ" sz="2000" dirty="0"/>
              <a:t>Šest prstů na rukou měl americký hudebník </a:t>
            </a:r>
            <a:r>
              <a:rPr lang="cs-CZ" altLang="cs-CZ" sz="2000" dirty="0" err="1"/>
              <a:t>Sid</a:t>
            </a:r>
            <a:r>
              <a:rPr lang="cs-CZ" altLang="cs-CZ" sz="2000" dirty="0"/>
              <a:t> Wilson, byly mu po narození uříznuty </a:t>
            </a:r>
          </a:p>
          <a:p>
            <a:r>
              <a:rPr lang="cs-CZ" altLang="cs-CZ" sz="2000" dirty="0"/>
              <a:t>Stejným případem je anglická herečka </a:t>
            </a:r>
            <a:r>
              <a:rPr lang="cs-CZ" altLang="cs-CZ" sz="2000" dirty="0" err="1"/>
              <a:t>Gemma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Artertonová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</p:txBody>
      </p:sp>
      <p:pic>
        <p:nvPicPr>
          <p:cNvPr id="5120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3845993"/>
            <a:ext cx="2006600" cy="276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51" y="3806207"/>
            <a:ext cx="331311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956" y="3487738"/>
            <a:ext cx="2106613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60325"/>
            <a:ext cx="19526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Další dědičné choroby a odchylky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u="sng" dirty="0" err="1"/>
              <a:t>Marfanův</a:t>
            </a:r>
            <a:r>
              <a:rPr lang="cs-CZ" altLang="cs-CZ" sz="2000" u="sng" dirty="0"/>
              <a:t> syndrom: </a:t>
            </a:r>
            <a:r>
              <a:rPr lang="cs-CZ" altLang="cs-CZ" sz="2000" dirty="0"/>
              <a:t>Vysoká postava, abnormálně dlouhé končetiny a prsty </a:t>
            </a:r>
          </a:p>
          <a:p>
            <a:r>
              <a:rPr lang="cs-CZ" altLang="cs-CZ" sz="2000" dirty="0" err="1"/>
              <a:t>Niccolo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Paganini</a:t>
            </a:r>
            <a:r>
              <a:rPr lang="cs-CZ" altLang="cs-CZ" sz="2000" dirty="0"/>
              <a:t> (1782 – 1840): italský houslista, kytarista a hudební skladatel </a:t>
            </a:r>
          </a:p>
          <a:p>
            <a:r>
              <a:rPr lang="cs-CZ" altLang="cs-CZ" sz="2000" dirty="0"/>
              <a:t>Mnohými lidmi obviňován ze spolčení s ďáblem </a:t>
            </a:r>
          </a:p>
          <a:p>
            <a:endParaRPr lang="cs-CZ" altLang="cs-CZ" dirty="0"/>
          </a:p>
        </p:txBody>
      </p:sp>
      <p:pic>
        <p:nvPicPr>
          <p:cNvPr id="52228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783" y="1690688"/>
            <a:ext cx="2382837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Další dědičné choroby a odchylky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u="sng"/>
              <a:t>Heřmanského-Pudlákův syndrom (HPS) </a:t>
            </a:r>
          </a:p>
          <a:p>
            <a:r>
              <a:rPr lang="cs-CZ" altLang="cs-CZ" sz="2000"/>
              <a:t>Popsán českými vědci Františkem Heřmanským a Pavlem Pudlákem roku 1959 </a:t>
            </a:r>
          </a:p>
          <a:p>
            <a:r>
              <a:rPr lang="cs-CZ" altLang="cs-CZ" sz="2000"/>
              <a:t>Albinismus, snížená srážlivost krve, poruchy zraku, plicní problémy </a:t>
            </a:r>
          </a:p>
          <a:p>
            <a:r>
              <a:rPr lang="cs-CZ" altLang="cs-CZ" sz="2000"/>
              <a:t>Choroba postihuje stejně často muže i ženy </a:t>
            </a:r>
          </a:p>
          <a:p>
            <a:r>
              <a:rPr lang="cs-CZ" altLang="cs-CZ" sz="2000"/>
              <a:t>Nemocí trpí 1 osoba z 500 000 </a:t>
            </a:r>
          </a:p>
          <a:p>
            <a:r>
              <a:rPr lang="cs-CZ" altLang="cs-CZ" sz="2000"/>
              <a:t>V Portoriku 1 ze 1800, v některých oblastech je přenašečem poškozeného genu 1 ze 21 </a:t>
            </a:r>
          </a:p>
          <a:p>
            <a:endParaRPr lang="cs-CZ" altLang="cs-CZ" sz="2000"/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Další dědičné choroby a odchylky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z="2000" dirty="0"/>
          </a:p>
          <a:p>
            <a:r>
              <a:rPr lang="cs-CZ" altLang="cs-CZ" sz="2000" u="sng" dirty="0"/>
              <a:t>Albinismus:</a:t>
            </a:r>
            <a:r>
              <a:rPr lang="cs-CZ" altLang="cs-CZ" sz="2000" dirty="0"/>
              <a:t> Neschopnost tvorby melaninu (pigmentu), autozomální (nepohlavní), recesivní genová mutace </a:t>
            </a:r>
          </a:p>
          <a:p>
            <a:r>
              <a:rPr lang="cs-CZ" altLang="cs-CZ" sz="2000" u="sng" dirty="0" err="1"/>
              <a:t>Celiakie</a:t>
            </a:r>
            <a:r>
              <a:rPr lang="cs-CZ" altLang="cs-CZ" sz="2000" u="sng" dirty="0"/>
              <a:t>:</a:t>
            </a:r>
            <a:r>
              <a:rPr lang="cs-CZ" altLang="cs-CZ" sz="2000" dirty="0"/>
              <a:t> Neschopnost trávit lepek, autozomální (nepohlavní), recesivní genová mutace </a:t>
            </a:r>
          </a:p>
          <a:p>
            <a:r>
              <a:rPr lang="cs-CZ" altLang="cs-CZ" sz="2000" u="sng" dirty="0"/>
              <a:t>Polydaktylie (nadpočetné prsty) a syndaktylie (srostlé prsty): </a:t>
            </a:r>
            <a:r>
              <a:rPr lang="cs-CZ" altLang="cs-CZ" sz="2000" dirty="0"/>
              <a:t>Autozomální (nepohlavní),  dominantní genová mutace </a:t>
            </a:r>
          </a:p>
          <a:p>
            <a:r>
              <a:rPr lang="cs-CZ" altLang="cs-CZ" sz="2000" u="sng" dirty="0"/>
              <a:t>Srpkovitá anémie (chudokrevnost): </a:t>
            </a:r>
            <a:r>
              <a:rPr lang="cs-CZ" altLang="cs-CZ" sz="2000" dirty="0"/>
              <a:t>Poškozená molekula hemoglobinu, srpkovitý tvar buněk, recesivní genová mutace  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Genetická prevence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200" u="sng" dirty="0" err="1"/>
              <a:t>Eufenická</a:t>
            </a:r>
            <a:r>
              <a:rPr lang="cs-CZ" altLang="cs-CZ" sz="2200" u="sng" dirty="0"/>
              <a:t>:</a:t>
            </a:r>
            <a:r>
              <a:rPr lang="cs-CZ" altLang="cs-CZ" sz="2200" dirty="0"/>
              <a:t> Jedinci se provede preventivní operace nebo úprava stravy, aby se předešlo nemoci k níž je náchylný. </a:t>
            </a:r>
          </a:p>
          <a:p>
            <a:r>
              <a:rPr lang="cs-CZ" altLang="cs-CZ" sz="2200" dirty="0"/>
              <a:t>Příklad 1: Kdo má v rodině výskyt rakoviny tlustého střeva, může obezřetněji volit jídelníček </a:t>
            </a:r>
          </a:p>
          <a:p>
            <a:r>
              <a:rPr lang="cs-CZ" altLang="cs-CZ" sz="2200" dirty="0"/>
              <a:t>Příklad 2: Angelina </a:t>
            </a:r>
            <a:r>
              <a:rPr lang="cs-CZ" altLang="cs-CZ" sz="2200" dirty="0" err="1"/>
              <a:t>Jolie</a:t>
            </a:r>
            <a:r>
              <a:rPr lang="cs-CZ" altLang="cs-CZ" sz="2200" dirty="0"/>
              <a:t> měla v rodině rakovinu prsu, proto si nechala odstranit část ňader (mléčné žlázy a většinu tkáně), prostor vyplněn silikonem </a:t>
            </a:r>
          </a:p>
          <a:p>
            <a:endParaRPr lang="cs-CZ" altLang="cs-CZ" sz="2200" dirty="0"/>
          </a:p>
          <a:p>
            <a:r>
              <a:rPr lang="cs-CZ" altLang="cs-CZ" sz="2200" u="sng" dirty="0"/>
              <a:t>Eugenická:</a:t>
            </a:r>
            <a:r>
              <a:rPr lang="cs-CZ" altLang="cs-CZ" sz="2200" dirty="0"/>
              <a:t> Snaha o předcházení dědičného zatížení populace. U některých nemocí doporučení neplodit děti, poradenství v těhotenství (viz níže)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Downův syndrom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Downův syndrom = trisomie 21. chromozomu (místo dvojice je tam trojice) </a:t>
            </a:r>
          </a:p>
          <a:p>
            <a:r>
              <a:rPr lang="cs-CZ" altLang="cs-CZ" sz="2000"/>
              <a:t>Poměrně časté onemocnění, 1 narozené dítě ze 700 – 800, v České republice jedno z 1500 živě narozených dětí </a:t>
            </a:r>
          </a:p>
          <a:p>
            <a:r>
              <a:rPr lang="cs-CZ" altLang="cs-CZ" sz="2000"/>
              <a:t>U matek starších 45 let jde o 1 dítě ze 40 </a:t>
            </a:r>
          </a:p>
          <a:p>
            <a:r>
              <a:rPr lang="cs-CZ" altLang="cs-CZ" sz="2000"/>
              <a:t>Kulatý obličej </a:t>
            </a:r>
          </a:p>
          <a:p>
            <a:r>
              <a:rPr lang="cs-CZ" altLang="cs-CZ" sz="2000"/>
              <a:t>Zploštělá tvář </a:t>
            </a:r>
          </a:p>
          <a:p>
            <a:r>
              <a:rPr lang="cs-CZ" altLang="cs-CZ" sz="2000"/>
              <a:t>Krátký a široký krk </a:t>
            </a:r>
          </a:p>
          <a:p>
            <a:r>
              <a:rPr lang="cs-CZ" altLang="cs-CZ" sz="2000"/>
              <a:t>Šikmý tvar očí </a:t>
            </a:r>
          </a:p>
          <a:p>
            <a:r>
              <a:rPr lang="cs-CZ" altLang="cs-CZ" sz="2000"/>
              <a:t>Obvykle mentální retardace </a:t>
            </a:r>
          </a:p>
          <a:p>
            <a:r>
              <a:rPr lang="cs-CZ" altLang="cs-CZ" sz="2000"/>
              <a:t>Sklony k epilepsii, srdečním vadám </a:t>
            </a: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Cri du chat (syndrom kočičího mňoukání)</a:t>
            </a:r>
          </a:p>
        </p:txBody>
      </p:sp>
      <p:sp>
        <p:nvSpPr>
          <p:cNvPr id="583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Vzácná choroba </a:t>
            </a:r>
          </a:p>
          <a:p>
            <a:r>
              <a:rPr lang="cs-CZ" altLang="cs-CZ" sz="2000"/>
              <a:t>Úplná či částečná ztráta raménka 5. chromozomu </a:t>
            </a:r>
          </a:p>
          <a:p>
            <a:r>
              <a:rPr lang="cs-CZ" altLang="cs-CZ" sz="2000"/>
              <a:t>Rozsáhlé potíže (dýchací, trávicí) </a:t>
            </a:r>
          </a:p>
          <a:p>
            <a:r>
              <a:rPr lang="cs-CZ" altLang="cs-CZ" sz="2000"/>
              <a:t>Deformace hrtanu: Dítě vydává zvuky podobné kočičímu mňoukání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/>
              <a:t>Prenatální diagnostika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Systém pozorování  dítěte v děloze matky </a:t>
            </a:r>
          </a:p>
          <a:p>
            <a:r>
              <a:rPr lang="cs-CZ" altLang="cs-CZ" sz="2000" u="sng" dirty="0"/>
              <a:t>Cíle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Informování o vývoji dítěte </a:t>
            </a:r>
          </a:p>
          <a:p>
            <a:r>
              <a:rPr lang="cs-CZ" altLang="cs-CZ" sz="2000" dirty="0"/>
              <a:t>Včasné léčba některých vad </a:t>
            </a:r>
          </a:p>
          <a:p>
            <a:r>
              <a:rPr lang="cs-CZ" altLang="cs-CZ" sz="2000" dirty="0"/>
              <a:t>Příprava na narození postiženého dítěte, případně jeho léčbu po narození </a:t>
            </a:r>
          </a:p>
          <a:p>
            <a:r>
              <a:rPr lang="cs-CZ" altLang="cs-CZ" sz="2000" dirty="0"/>
              <a:t>Prevence narození nemocného dítěte (fakticky eugenické potraty) </a:t>
            </a:r>
          </a:p>
          <a:p>
            <a:r>
              <a:rPr lang="cs-CZ" altLang="cs-CZ" sz="2000" dirty="0"/>
              <a:t>V případě těžkých vad s nedobrou prognózou umožňuje český zákon interrupci (umělé přerušení těhotenství) až do 24. týdne těhotenství, u vad neslučitelných se životem až do porodu </a:t>
            </a:r>
          </a:p>
          <a:p>
            <a:r>
              <a:rPr lang="cs-CZ" altLang="cs-CZ" sz="2000" dirty="0"/>
              <a:t>V některých zemích existuje silný státní nátlak na provedení interrupce (Francie: Profesní postih lékařů, kterým se narodilo postižené dítě, cenzura reklamních kampaní s odlišným názorem) 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Hippokratova přísaha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900"/>
              <a:t>Přísahám a volám Apollóna lékaře a Asklépia a Hygieiu a Panakín a všechny bohy a bohyně za svědky, že budu tuto smlouvu a přísahu dle svých možností a dle svého svědomí dodržovat. </a:t>
            </a:r>
          </a:p>
          <a:p>
            <a:endParaRPr lang="cs-CZ" altLang="cs-CZ" sz="1900"/>
          </a:p>
          <a:p>
            <a:r>
              <a:rPr lang="cs-CZ" altLang="cs-CZ" sz="1900"/>
              <a:t>Toho, kdo mě naučil umění lékařskému, budu si vážit jako svých rodičů a budu ho ze svého zajištění podporovat. Když se dostane do nouze, dám mu ze svého, stejně jako i jeho potomkům dám a budou pro mne jako moji bratři. Pokud po znalosti tohoto umění (lékařského) zatouží, budu je vyučovat zdarma a bez smlouvy. Seznámím své syny a syny svého učitele a všechny ustanovené a na lékařský mrav přísahající s předpisy, přednáškami a se všemi ostatními radami. Jinak však s nimi neseznámím nikoho dalšího.</a:t>
            </a:r>
          </a:p>
          <a:p>
            <a:endParaRPr lang="cs-CZ" altLang="cs-CZ" sz="1900"/>
          </a:p>
          <a:p>
            <a:r>
              <a:rPr lang="cs-CZ" altLang="cs-CZ" sz="1900"/>
              <a:t>Lékařské úkony budu konat v zájmu a ve prospěch nemocného, dle svých schopností a svého úsudku. Vystříhám se všeho, co by bylo ke škodě a co by nebylo správné.</a:t>
            </a: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dirty="0" err="1"/>
              <a:t>Jérôme</a:t>
            </a:r>
            <a:r>
              <a:rPr lang="cs-CZ" altLang="cs-CZ" sz="3600" dirty="0"/>
              <a:t> </a:t>
            </a:r>
            <a:r>
              <a:rPr lang="cs-CZ" altLang="cs-CZ" sz="3600" dirty="0" err="1"/>
              <a:t>Lejeune</a:t>
            </a:r>
            <a:r>
              <a:rPr lang="cs-CZ" altLang="cs-CZ" sz="3600" dirty="0"/>
              <a:t> (1926 – 1994)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Francouzský lékař a genetik, prozkoumal a vysvětlil Downův syndrom a </a:t>
            </a:r>
            <a:r>
              <a:rPr lang="cs-CZ" altLang="cs-CZ" sz="2000" dirty="0" err="1"/>
              <a:t>Cri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du</a:t>
            </a:r>
            <a:r>
              <a:rPr lang="cs-CZ" altLang="cs-CZ" sz="2000" dirty="0"/>
              <a:t> chat </a:t>
            </a:r>
          </a:p>
          <a:p>
            <a:r>
              <a:rPr lang="cs-CZ" altLang="cs-CZ" sz="2000" dirty="0"/>
              <a:t>Původně pediatr, jeden ze zakladatelů moderní lékařské genetiky </a:t>
            </a:r>
          </a:p>
          <a:p>
            <a:r>
              <a:rPr lang="cs-CZ" altLang="cs-CZ" sz="2000" dirty="0"/>
              <a:t>Katolík, odpůrce interrupcí, protestoval využívání jeho objevů k eugenice </a:t>
            </a:r>
          </a:p>
          <a:p>
            <a:endParaRPr lang="cs-CZ" altLang="cs-CZ" sz="2000" dirty="0"/>
          </a:p>
        </p:txBody>
      </p:sp>
      <p:pic>
        <p:nvPicPr>
          <p:cNvPr id="60420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63" y="365125"/>
            <a:ext cx="20018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9C966-84D0-4D6F-990F-BB3E1AB3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Videa: Genetika a evoluce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563685-F966-4CDC-BC41-776CBBF67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Hyde Park Civilizace: Jaroslav Doležel, rostlinný genetik (výzkum genomu pšenice), 54 minut  </a:t>
            </a:r>
          </a:p>
          <a:p>
            <a:r>
              <a:rPr lang="cs-CZ" sz="2000" dirty="0">
                <a:hlinkClick r:id="rId2"/>
              </a:rPr>
              <a:t>http://www.ceskatelevize.cz/porady/10441294653-hyde-park-civilizace/216411058090924/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Hyde Park Civilizace: Richard Dawkins, evoluční biolog, 56 minut  </a:t>
            </a:r>
          </a:p>
          <a:p>
            <a:r>
              <a:rPr lang="cs-CZ" sz="2000" dirty="0">
                <a:hlinkClick r:id="rId3"/>
              </a:rPr>
              <a:t>http://www.ceskatelevize.cz/porady/10441294653-hyde-park-civilizace/215411058090418/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09860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Geneticky modifikované organismy (GMO)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Organismus, jehož genetický kód byl změněn umělým lidským zásahem </a:t>
            </a:r>
          </a:p>
          <a:p>
            <a:r>
              <a:rPr lang="cs-CZ" altLang="cs-CZ" sz="2000" dirty="0"/>
              <a:t>Nezáměrné modifikace: Většina současných odrůd zemědělských plodin zmutovala v rámci znečištění (ionizující záření, mutageny) a tedy nezáměrně (nejsou považovány za GMO) </a:t>
            </a:r>
          </a:p>
          <a:p>
            <a:r>
              <a:rPr lang="cs-CZ" altLang="cs-CZ" sz="2000" dirty="0"/>
              <a:t>Záměrné modifikace: Do tvora vpravíme geny, aby získal lepší vlastnosti </a:t>
            </a:r>
          </a:p>
          <a:p>
            <a:r>
              <a:rPr lang="cs-CZ" altLang="cs-CZ" sz="2000" u="sng" dirty="0"/>
              <a:t>Nezaměňovat! </a:t>
            </a:r>
          </a:p>
          <a:p>
            <a:r>
              <a:rPr lang="cs-CZ" altLang="cs-CZ" sz="2000" dirty="0"/>
              <a:t>Genetické inženýrství: Úprava druhu, projeví se až ve druhé generaci </a:t>
            </a:r>
          </a:p>
          <a:p>
            <a:r>
              <a:rPr lang="cs-CZ" altLang="cs-CZ" sz="2000" dirty="0"/>
              <a:t>Klonování: Druh není upravován, pouze nový jedinec je absolutní kopií předchozího </a:t>
            </a:r>
          </a:p>
          <a:p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908470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Příklad: GloFish</a:t>
            </a: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První domácí zvíře, které je GMO </a:t>
            </a:r>
          </a:p>
          <a:p>
            <a:r>
              <a:rPr lang="cs-CZ" altLang="cs-CZ" sz="2000"/>
              <a:t>Běžné druhy ryb dánia pruhovaná a tetra černá doplněné genem pro světélkování </a:t>
            </a:r>
          </a:p>
          <a:p>
            <a:r>
              <a:rPr lang="cs-CZ" altLang="cs-CZ" sz="2000"/>
              <a:t>Zelená GloFish – z medúzy Aequorea victoria </a:t>
            </a:r>
          </a:p>
          <a:p>
            <a:r>
              <a:rPr lang="cs-CZ" altLang="cs-CZ" sz="2000"/>
              <a:t>Červená GloFish – z mořského korálu </a:t>
            </a:r>
          </a:p>
          <a:p>
            <a:r>
              <a:rPr lang="cs-CZ" altLang="cs-CZ" sz="2000"/>
              <a:t>Žlutooranžová - z bězných medúz </a:t>
            </a:r>
          </a:p>
          <a:p>
            <a:r>
              <a:rPr lang="cs-CZ" altLang="cs-CZ" sz="2000"/>
              <a:t>GloFish je v EU zakázána </a:t>
            </a:r>
          </a:p>
          <a:p>
            <a:endParaRPr lang="cs-CZ" altLang="cs-CZ" sz="2000"/>
          </a:p>
        </p:txBody>
      </p:sp>
      <p:pic>
        <p:nvPicPr>
          <p:cNvPr id="62468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51325"/>
            <a:ext cx="22590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4354513"/>
            <a:ext cx="25622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2714625"/>
            <a:ext cx="5262562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GMO rostlin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GMO tabák ve světě od roku 1983 </a:t>
            </a:r>
          </a:p>
          <a:p>
            <a:r>
              <a:rPr lang="cs-CZ" altLang="cs-CZ" sz="2000" dirty="0"/>
              <a:t>Kukuřice firmy </a:t>
            </a:r>
            <a:r>
              <a:rPr lang="cs-CZ" altLang="cs-CZ" sz="2000" dirty="0" err="1"/>
              <a:t>Monsanto</a:t>
            </a:r>
            <a:r>
              <a:rPr lang="cs-CZ" altLang="cs-CZ" sz="2000" dirty="0"/>
              <a:t> je první GMO plodinou pěstovanou v ČR </a:t>
            </a:r>
          </a:p>
          <a:p>
            <a:r>
              <a:rPr lang="cs-CZ" altLang="cs-CZ" sz="2000" dirty="0"/>
              <a:t>Kukuřice je doplněna genem toxické bakterie, což způsobuje otravu hmyzích škůdců </a:t>
            </a:r>
          </a:p>
          <a:p>
            <a:r>
              <a:rPr lang="cs-CZ" altLang="cs-CZ" sz="2000" dirty="0"/>
              <a:t>V zahraničí se tato bakterie používá také u bavlníku </a:t>
            </a:r>
          </a:p>
          <a:p>
            <a:r>
              <a:rPr lang="cs-CZ" altLang="cs-CZ" sz="2000" dirty="0"/>
              <a:t>Od roku 2010 v EU geneticky modifikovaná brambora </a:t>
            </a:r>
            <a:r>
              <a:rPr lang="cs-CZ" altLang="cs-CZ" sz="2000" dirty="0" err="1"/>
              <a:t>Amflora</a:t>
            </a:r>
            <a:r>
              <a:rPr lang="cs-CZ" altLang="cs-CZ" sz="2000" dirty="0"/>
              <a:t> – příznivější skladba škrobu </a:t>
            </a:r>
          </a:p>
          <a:p>
            <a:r>
              <a:rPr lang="cs-CZ" altLang="cs-CZ" sz="2000" dirty="0"/>
              <a:t>GMO kukuřice NK 603 – zabíjí myši – samičkám způsobuje rakovinu prsu, samečkům nádory kůže a ledvin 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Video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GMO (2 minuty) </a:t>
            </a:r>
          </a:p>
          <a:p>
            <a:r>
              <a:rPr lang="cs-CZ" altLang="cs-CZ" sz="2000" dirty="0">
                <a:hlinkClick r:id="rId2"/>
              </a:rPr>
              <a:t>http://www.ceskatelevize.cz/ivysilani/10095523948-prizma/208411058100049/obsah/129697-geneticky-modifikovane-potraviny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en-US" sz="2000" dirty="0"/>
              <a:t>How Mendel's pea plants helped us understand genetics </a:t>
            </a:r>
            <a:r>
              <a:rPr lang="cs-CZ" sz="2000" dirty="0"/>
              <a:t>(3 minuty) </a:t>
            </a:r>
            <a:endParaRPr lang="cs-CZ" altLang="cs-CZ" sz="2000" dirty="0"/>
          </a:p>
          <a:p>
            <a:r>
              <a:rPr lang="cs-CZ" altLang="cs-CZ" sz="2000" dirty="0">
                <a:hlinkClick r:id="rId3"/>
              </a:rPr>
              <a:t>https://www.youtube.com/watch?v=1XnvYL4EVPM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/>
              <a:t>Nezkreslená věda: Genetika (10 minut) </a:t>
            </a:r>
          </a:p>
          <a:p>
            <a:r>
              <a:rPr lang="cs-CZ" altLang="cs-CZ" sz="2000" dirty="0">
                <a:hlinkClick r:id="rId4"/>
              </a:rPr>
              <a:t>https://www.youtube.com/watch?v=GEaZ9ngOuPE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Video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Jan Evangelista </a:t>
            </a:r>
            <a:r>
              <a:rPr lang="cs-CZ" altLang="cs-CZ" sz="2000" dirty="0" err="1"/>
              <a:t>Purkyně</a:t>
            </a:r>
            <a:r>
              <a:rPr lang="cs-CZ" altLang="cs-CZ" sz="2000" dirty="0"/>
              <a:t> – český anatom, básník, biolog, filozof a fyziolog </a:t>
            </a:r>
          </a:p>
          <a:p>
            <a:r>
              <a:rPr lang="cs-CZ" altLang="cs-CZ" sz="2000" dirty="0"/>
              <a:t>Zabýval se živočišnými buňkami </a:t>
            </a:r>
          </a:p>
          <a:p>
            <a:r>
              <a:rPr lang="cs-CZ" altLang="cs-CZ" sz="2000" dirty="0">
                <a:hlinkClick r:id="rId2"/>
              </a:rPr>
              <a:t>http://www.</a:t>
            </a:r>
            <a:r>
              <a:rPr lang="cs-CZ" altLang="cs-CZ" sz="2000" dirty="0" err="1">
                <a:hlinkClick r:id="rId2"/>
              </a:rPr>
              <a:t>ceskatelevize.cz</a:t>
            </a:r>
            <a:r>
              <a:rPr lang="cs-CZ" altLang="cs-CZ" sz="2000" dirty="0">
                <a:hlinkClick r:id="rId2"/>
              </a:rPr>
              <a:t>/porady/10169539755-</a:t>
            </a:r>
            <a:r>
              <a:rPr lang="cs-CZ" altLang="cs-CZ" sz="2000" dirty="0" err="1">
                <a:hlinkClick r:id="rId2"/>
              </a:rPr>
              <a:t>dvaasedmdesat</a:t>
            </a:r>
            <a:r>
              <a:rPr lang="cs-CZ" altLang="cs-CZ" sz="2000" dirty="0">
                <a:hlinkClick r:id="rId2"/>
              </a:rPr>
              <a:t>-jmen-</a:t>
            </a:r>
            <a:r>
              <a:rPr lang="cs-CZ" altLang="cs-CZ" sz="2000" dirty="0" err="1">
                <a:hlinkClick r:id="rId2"/>
              </a:rPr>
              <a:t>ceske</a:t>
            </a:r>
            <a:r>
              <a:rPr lang="cs-CZ" altLang="cs-CZ" sz="2000" dirty="0">
                <a:hlinkClick r:id="rId2"/>
              </a:rPr>
              <a:t>-historie/209572232200019-</a:t>
            </a:r>
            <a:r>
              <a:rPr lang="cs-CZ" altLang="cs-CZ" sz="2000" dirty="0" err="1">
                <a:hlinkClick r:id="rId2"/>
              </a:rPr>
              <a:t>jan</a:t>
            </a:r>
            <a:r>
              <a:rPr lang="cs-CZ" altLang="cs-CZ" sz="2000" dirty="0">
                <a:hlinkClick r:id="rId2"/>
              </a:rPr>
              <a:t>-evangelista-</a:t>
            </a:r>
            <a:r>
              <a:rPr lang="cs-CZ" altLang="cs-CZ" sz="2000" dirty="0" err="1">
                <a:hlinkClick r:id="rId2"/>
              </a:rPr>
              <a:t>purkyne</a:t>
            </a:r>
            <a:r>
              <a:rPr lang="cs-CZ" altLang="cs-CZ" sz="2000" dirty="0">
                <a:hlinkClick r:id="rId2"/>
              </a:rPr>
              <a:t>/</a:t>
            </a:r>
            <a:r>
              <a:rPr lang="cs-CZ" altLang="cs-CZ" sz="2000" dirty="0"/>
              <a:t>  </a:t>
            </a:r>
          </a:p>
          <a:p>
            <a:r>
              <a:rPr lang="cs-CZ" altLang="cs-CZ" sz="2000" dirty="0"/>
              <a:t>(13 minut) </a:t>
            </a:r>
          </a:p>
          <a:p>
            <a:endParaRPr lang="cs-CZ" altLang="cs-CZ" sz="2000" dirty="0"/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Video</a:t>
            </a:r>
          </a:p>
        </p:txBody>
      </p:sp>
      <p:sp>
        <p:nvSpPr>
          <p:cNvPr id="665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Byla jednou jedna Země (25 minut) </a:t>
            </a:r>
          </a:p>
          <a:p>
            <a:r>
              <a:rPr lang="cs-CZ" altLang="cs-CZ" sz="2000" dirty="0">
                <a:hlinkClick r:id="rId2"/>
              </a:rPr>
              <a:t>https://www.youtube.com/watch?v=fTm4WQB2ch0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Buňka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Základní stavební a funkční jednotka organismu, schopna samostatného života </a:t>
            </a:r>
          </a:p>
          <a:p>
            <a:r>
              <a:rPr lang="cs-CZ" altLang="cs-CZ" sz="2000" dirty="0"/>
              <a:t>Základní dva typy buňky </a:t>
            </a:r>
          </a:p>
          <a:p>
            <a:r>
              <a:rPr lang="cs-CZ" altLang="cs-CZ" sz="2000" dirty="0"/>
              <a:t>Prokaryotická – netvoří </a:t>
            </a:r>
            <a:r>
              <a:rPr lang="cs-CZ" altLang="cs-CZ" sz="2000" dirty="0" err="1"/>
              <a:t>mnobuněčné</a:t>
            </a:r>
            <a:r>
              <a:rPr lang="cs-CZ" altLang="cs-CZ" sz="2000" dirty="0"/>
              <a:t> organismy </a:t>
            </a:r>
          </a:p>
          <a:p>
            <a:r>
              <a:rPr lang="cs-CZ" altLang="cs-CZ" sz="2000" dirty="0"/>
              <a:t>Eukaryotická – může tvořit mnohobuněčné organismy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err="1"/>
              <a:t>Třídoménový</a:t>
            </a:r>
            <a:r>
              <a:rPr lang="cs-CZ" sz="3600" dirty="0"/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Život dnes věda rozděluje do 3 domén (nejzákladnějších skupin</a:t>
            </a:r>
            <a:r>
              <a:rPr lang="cs-CZ" sz="2000" dirty="0" smtClean="0"/>
              <a:t>), dvou prokaryotických a jedné eukaryotické  </a:t>
            </a:r>
            <a:endParaRPr lang="cs-CZ" sz="2000" dirty="0"/>
          </a:p>
          <a:p>
            <a:r>
              <a:rPr lang="cs-CZ" sz="2000" dirty="0"/>
              <a:t>Archebakterie </a:t>
            </a:r>
          </a:p>
          <a:p>
            <a:r>
              <a:rPr lang="cs-CZ" sz="2000" dirty="0"/>
              <a:t>Bakterie </a:t>
            </a:r>
          </a:p>
          <a:p>
            <a:r>
              <a:rPr lang="cs-CZ" sz="2000" dirty="0" err="1"/>
              <a:t>Eukaryota</a:t>
            </a:r>
            <a:r>
              <a:rPr lang="cs-CZ" sz="2000" dirty="0"/>
              <a:t> – pro nás nejzajímavější další dělení – dělí se do říší </a:t>
            </a:r>
          </a:p>
        </p:txBody>
      </p:sp>
    </p:spTree>
    <p:extLst>
      <p:ext uri="{BB962C8B-B14F-4D97-AF65-F5344CB8AC3E}">
        <p14:creationId xmlns:p14="http://schemas.microsoft.com/office/powerpoint/2010/main" val="330043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Hippokratova přísaha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Nepodám nikomu smrtící prostředek, ani kdyby mne o to kdokoli požádal, a nikomu také nebudu radit (jak zemřít). Žádné ženě nedám prostředek k vyhnání plodu. 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Svůj život uchovám v čistotě a bohabojnosti, stejně tak i své lékařské umění. Nebudu (lidské tělo) řezat, ani ty, co trpí kameny, a tento zákrok přenechám mužům, kteří takovéto řemeslo provádějí. 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Do všech domů, kam vstoupím, budu vstupovat ve prospěch nemocného, zbaven každého vědomého bezpráví a každého zlého činu. Zvláště se vystříhám pohlavního zneužití žen i mužů, svobodných i otroků. Cokoli, co při léčbě i mimo svou praxi ve styku s lidmi uvidím a uslyším, co se nesmí sdělit, to zamlčím a uchovám v tajnosti.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defRPr/>
            </a:pPr>
            <a:r>
              <a:rPr lang="cs-CZ" sz="2000" dirty="0"/>
              <a:t>Když tuto přísahu dodržím a neporuším, nechť ve svém životě i ve svém umění skromně dopředu postoupím. Tak získám si vážnost všech lidí po všechny ty časy. Když ale zákazy přestoupím a přísahu poruším, nechť stane se pravý opak.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Doména </a:t>
            </a:r>
            <a:r>
              <a:rPr lang="cs-CZ" sz="3600" dirty="0" err="1"/>
              <a:t>Eukaryota</a:t>
            </a:r>
            <a:r>
              <a:rPr lang="cs-CZ" sz="3600" dirty="0"/>
              <a:t>: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Prvoci </a:t>
            </a:r>
          </a:p>
          <a:p>
            <a:r>
              <a:rPr lang="cs-CZ" sz="2000" dirty="0"/>
              <a:t>Rostliny </a:t>
            </a:r>
          </a:p>
          <a:p>
            <a:r>
              <a:rPr lang="cs-CZ" sz="2000" dirty="0"/>
              <a:t>Houby </a:t>
            </a:r>
          </a:p>
          <a:p>
            <a:r>
              <a:rPr lang="cs-CZ" sz="2000" dirty="0"/>
              <a:t>Živočichové </a:t>
            </a:r>
          </a:p>
        </p:txBody>
      </p:sp>
    </p:spTree>
    <p:extLst>
      <p:ext uri="{BB962C8B-B14F-4D97-AF65-F5344CB8AC3E}">
        <p14:creationId xmlns:p14="http://schemas.microsoft.com/office/powerpoint/2010/main" val="2477378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Staré 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Dříve se používalo jednodušší dělení </a:t>
            </a:r>
          </a:p>
          <a:p>
            <a:r>
              <a:rPr lang="cs-CZ" sz="2000" dirty="0"/>
              <a:t>Bakterie </a:t>
            </a:r>
          </a:p>
          <a:p>
            <a:r>
              <a:rPr lang="cs-CZ" sz="2000" dirty="0"/>
              <a:t>Houby </a:t>
            </a:r>
          </a:p>
          <a:p>
            <a:r>
              <a:rPr lang="cs-CZ" sz="2000" dirty="0"/>
              <a:t>Rostliny </a:t>
            </a:r>
          </a:p>
          <a:p>
            <a:r>
              <a:rPr lang="cs-CZ" sz="2000" dirty="0"/>
              <a:t>Živočichové (zahrnovali i prvoky) </a:t>
            </a:r>
          </a:p>
        </p:txBody>
      </p:sp>
    </p:spTree>
    <p:extLst>
      <p:ext uri="{BB962C8B-B14F-4D97-AF65-F5344CB8AC3E}">
        <p14:creationId xmlns:p14="http://schemas.microsoft.com/office/powerpoint/2010/main" val="27309426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1012B-3AD8-4F0B-92AA-9BBD1E21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Nové dělení (</a:t>
            </a:r>
            <a:r>
              <a:rPr lang="cs-CZ" sz="3600" dirty="0" err="1"/>
              <a:t>třídoménový</a:t>
            </a:r>
            <a:r>
              <a:rPr lang="cs-CZ" sz="3600" dirty="0"/>
              <a:t> systém)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5B276C-CDC1-4773-8079-C3BE1D39E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u="sng" dirty="0" err="1"/>
              <a:t>Prokaryota</a:t>
            </a:r>
            <a:r>
              <a:rPr lang="cs-CZ" sz="1800" u="sng" dirty="0"/>
              <a:t>:</a:t>
            </a:r>
            <a:r>
              <a:rPr lang="cs-CZ" sz="1800" dirty="0"/>
              <a:t> Bezjaderná buňka, dvojitá membrána kolem celé buňky  </a:t>
            </a:r>
          </a:p>
          <a:p>
            <a:r>
              <a:rPr lang="cs-CZ" sz="1800" dirty="0"/>
              <a:t>Velikost 1 – 10 </a:t>
            </a:r>
            <a:r>
              <a:rPr lang="el-GR" sz="1800" dirty="0"/>
              <a:t>μ</a:t>
            </a:r>
            <a:r>
              <a:rPr lang="cs-CZ" sz="1800" dirty="0"/>
              <a:t>m </a:t>
            </a:r>
          </a:p>
          <a:p>
            <a:r>
              <a:rPr lang="cs-CZ" sz="1800" dirty="0"/>
              <a:t>Nemá jádro (vnitřní váček s genetickou informací) </a:t>
            </a:r>
          </a:p>
          <a:p>
            <a:r>
              <a:rPr lang="cs-CZ" sz="1800" dirty="0"/>
              <a:t>Nemá mitochondrie (buněčné elektrárny) </a:t>
            </a:r>
          </a:p>
          <a:p>
            <a:r>
              <a:rPr lang="cs-CZ" sz="1800" dirty="0"/>
              <a:t>Ještě se dělí: Archebakterie, Bakterie </a:t>
            </a:r>
          </a:p>
          <a:p>
            <a:endParaRPr lang="cs-CZ" sz="1800" dirty="0"/>
          </a:p>
          <a:p>
            <a:r>
              <a:rPr lang="cs-CZ" sz="1800" u="sng" dirty="0"/>
              <a:t>Eukaryota:</a:t>
            </a:r>
            <a:r>
              <a:rPr lang="cs-CZ" sz="1800" dirty="0"/>
              <a:t> Jaderná buňka, dvojitá membrána kolem jádra </a:t>
            </a:r>
          </a:p>
          <a:p>
            <a:r>
              <a:rPr lang="cs-CZ" sz="1800" dirty="0"/>
              <a:t>Velikost 10 – 100 </a:t>
            </a:r>
            <a:r>
              <a:rPr lang="el-GR" sz="1800" dirty="0"/>
              <a:t>μ</a:t>
            </a:r>
            <a:r>
              <a:rPr lang="cs-CZ" sz="1800" dirty="0"/>
              <a:t>m </a:t>
            </a:r>
          </a:p>
          <a:p>
            <a:r>
              <a:rPr lang="cs-CZ" sz="1800" dirty="0"/>
              <a:t>Má jádro (vnitřní váček s genetickou informací) </a:t>
            </a:r>
          </a:p>
          <a:p>
            <a:r>
              <a:rPr lang="cs-CZ" sz="1800" dirty="0"/>
              <a:t>Má mitochondrie (buněčné elektrárny) </a:t>
            </a:r>
          </a:p>
          <a:p>
            <a:r>
              <a:rPr lang="cs-CZ" sz="1800" dirty="0"/>
              <a:t>Hypotéza vzniku mitochondrií: Větší bakterie (archebakterie) pohltila menší bakterii, která v ní poté přežívala a vytvářela energii </a:t>
            </a:r>
          </a:p>
          <a:p>
            <a:r>
              <a:rPr lang="cs-CZ" sz="1800" dirty="0"/>
              <a:t>Dále se dělí: Prvoci, rostliny, houby, živočichové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233905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err="1"/>
              <a:t>Prokaryotická</a:t>
            </a:r>
            <a:r>
              <a:rPr lang="cs-CZ" sz="3600" dirty="0"/>
              <a:t> X Eukaryotická buňka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Velikost </a:t>
            </a:r>
          </a:p>
          <a:p>
            <a:r>
              <a:rPr lang="cs-CZ" sz="2000" dirty="0" err="1"/>
              <a:t>Prokaryotická</a:t>
            </a:r>
            <a:r>
              <a:rPr lang="cs-CZ" sz="2000" dirty="0"/>
              <a:t> má velikost 1 – 10 </a:t>
            </a:r>
            <a:r>
              <a:rPr lang="el-GR" sz="2000" dirty="0"/>
              <a:t>μ</a:t>
            </a:r>
            <a:r>
              <a:rPr lang="cs-CZ" sz="2000" dirty="0"/>
              <a:t>m, eukaryotická má velikost 10 – 100 </a:t>
            </a:r>
            <a:r>
              <a:rPr lang="el-GR" sz="2000" dirty="0"/>
              <a:t>μ</a:t>
            </a:r>
            <a:r>
              <a:rPr lang="cs-CZ" sz="2000" dirty="0"/>
              <a:t>m </a:t>
            </a:r>
          </a:p>
          <a:p>
            <a:r>
              <a:rPr lang="cs-CZ" sz="2000" dirty="0"/>
              <a:t>Mitochondrie (buněčné elektrárny, útvary </a:t>
            </a:r>
            <a:r>
              <a:rPr lang="cs-CZ" sz="2000" dirty="0" err="1"/>
              <a:t>klobásovitého</a:t>
            </a:r>
            <a:r>
              <a:rPr lang="cs-CZ" sz="2000" dirty="0"/>
              <a:t> tvaru) </a:t>
            </a:r>
          </a:p>
          <a:p>
            <a:r>
              <a:rPr lang="cs-CZ" sz="2000" dirty="0" err="1"/>
              <a:t>Prokaryotické</a:t>
            </a:r>
            <a:r>
              <a:rPr lang="cs-CZ" sz="2000" dirty="0"/>
              <a:t> buňky  je nemají </a:t>
            </a:r>
          </a:p>
          <a:p>
            <a:r>
              <a:rPr lang="cs-CZ" sz="2000" dirty="0"/>
              <a:t>Eukaryotické buňky (původně zřejmě šlo o symbiotické bakterie) </a:t>
            </a:r>
          </a:p>
          <a:p>
            <a:r>
              <a:rPr lang="cs-CZ" sz="2000" dirty="0"/>
              <a:t>Hypotéza: Větší bakterie (archebakterie) pohltila menší bakterii, která v ní poté přežívala a vytvářela energii </a:t>
            </a:r>
          </a:p>
          <a:p>
            <a:r>
              <a:rPr lang="cs-CZ" sz="2000" dirty="0"/>
              <a:t>Obal jádra </a:t>
            </a:r>
          </a:p>
          <a:p>
            <a:r>
              <a:rPr lang="cs-CZ" sz="2000" dirty="0" err="1"/>
              <a:t>Prokaryotické</a:t>
            </a:r>
            <a:r>
              <a:rPr lang="cs-CZ" sz="2000" dirty="0"/>
              <a:t> buňky mají dvojitou membránu, eukaryotické nemají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Prokaryotická buňka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Prokaryotická buňka se vyskytuje u archebakterií a bakterií </a:t>
            </a:r>
          </a:p>
          <a:p>
            <a:r>
              <a:rPr lang="cs-CZ" sz="2000" dirty="0"/>
              <a:t>Primitivnější typ buňky </a:t>
            </a:r>
          </a:p>
          <a:p>
            <a:r>
              <a:rPr lang="cs-CZ" sz="2000" dirty="0"/>
              <a:t>Tvar prokaryotické buňky je nejčastěji kulovitý nebo tyčinkovitý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36" y="3132498"/>
            <a:ext cx="3741208" cy="30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490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err="1"/>
              <a:t>Prokaryotická</a:t>
            </a:r>
            <a:r>
              <a:rPr lang="cs-CZ" sz="3600" dirty="0"/>
              <a:t> buňka: Popis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Cytoplazma = Veškerý obsah buňky obklopený cytoplazmatickou membránou, s výjimkou jádra. Tekuté prostředí buňky zahrnující buněčné organely. </a:t>
            </a:r>
          </a:p>
          <a:p>
            <a:r>
              <a:rPr lang="cs-CZ" sz="2000" dirty="0"/>
              <a:t>Buněčná organela = Mikroskopický útvar uvnitř buňky s obdobnou funkcí, kterou v živočiších hrají orgány </a:t>
            </a:r>
          </a:p>
          <a:p>
            <a:r>
              <a:rPr lang="cs-CZ" sz="2000" dirty="0"/>
              <a:t>Cytoplazmatická membrána = Polopropustný (semipermeabilní) obal, oddělující vnitřek buňky od okolního prostředí  </a:t>
            </a:r>
          </a:p>
          <a:p>
            <a:r>
              <a:rPr lang="cs-CZ" sz="2000" dirty="0"/>
              <a:t>Ribozomy = Složené bílkoviny uvnitř buňky, na kterých probíhá tvorba bílkovin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Eukaryotická buňka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Eukaryotická buňka se vyskytuje u živočichů, rostlin, hub a prvoků </a:t>
            </a:r>
          </a:p>
          <a:p>
            <a:r>
              <a:rPr lang="cs-CZ" sz="2000" dirty="0"/>
              <a:t>Pokročilejší typ buňky </a:t>
            </a:r>
          </a:p>
          <a:p>
            <a:r>
              <a:rPr lang="cs-CZ" sz="2000" dirty="0"/>
              <a:t>Tvar eukaryotické buňky je velmi rozličný </a:t>
            </a:r>
          </a:p>
          <a:p>
            <a:r>
              <a:rPr lang="cs-CZ" sz="2000" dirty="0"/>
              <a:t>Obrázek: Živočišná buňka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32" y="3620274"/>
            <a:ext cx="4636557" cy="281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956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Eukaryotická buňka: Popis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1 – Jadérko: Jádro v jádru  </a:t>
            </a:r>
          </a:p>
          <a:p>
            <a:r>
              <a:rPr lang="cs-CZ" sz="2000" dirty="0"/>
              <a:t>2 – Jádro: Nese genetickou informaci buňky </a:t>
            </a:r>
          </a:p>
          <a:p>
            <a:r>
              <a:rPr lang="cs-CZ" sz="2000" dirty="0"/>
              <a:t>3 – Ribozom: Složená bílkovina uvnitř buňky, na které probíhá další tvorba bílkovin </a:t>
            </a:r>
          </a:p>
          <a:p>
            <a:r>
              <a:rPr lang="cs-CZ" sz="2000" dirty="0"/>
              <a:t>4 – Transportní váček, 5 – Endoplazmatické retikulum zvětšuje vnitřní povrch buňky, význam pro metabolické procesy </a:t>
            </a:r>
          </a:p>
          <a:p>
            <a:r>
              <a:rPr lang="cs-CZ" sz="2000" dirty="0"/>
              <a:t>6 – </a:t>
            </a:r>
            <a:r>
              <a:rPr lang="cs-CZ" sz="2000" dirty="0" err="1"/>
              <a:t>Golgiho</a:t>
            </a:r>
            <a:r>
              <a:rPr lang="cs-CZ" sz="2000" dirty="0"/>
              <a:t> aparát: Soustava buněčných váčků, sloužící k transportu bílkovin </a:t>
            </a:r>
          </a:p>
          <a:p>
            <a:r>
              <a:rPr lang="cs-CZ" sz="2000" dirty="0"/>
              <a:t>9 – Mitochondrie: V podstatě buněčná elektrárna – zdroj energie </a:t>
            </a:r>
          </a:p>
          <a:p>
            <a:r>
              <a:rPr lang="cs-CZ" sz="2000" dirty="0"/>
              <a:t>10 – Vakuola: Skladování vody a hospodaření s ní v buňce </a:t>
            </a:r>
          </a:p>
          <a:p>
            <a:r>
              <a:rPr lang="cs-CZ" sz="2000" dirty="0"/>
              <a:t>11 – Cytoplazma: Veškerý obsah buňky obklopený cytoplazmatickou membránou, s výjimkou jádra. Tekuté prostředí buňky zahrnující buněčné organely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Prokaryotické organismy: Archebakterie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Archebakterie ARMAN </a:t>
            </a:r>
          </a:p>
          <a:p>
            <a:r>
              <a:rPr lang="cs-CZ" sz="2000" dirty="0"/>
              <a:t>Skupina nedávno objevených archebakterií, která žije ve vodách s pH do 1,5 </a:t>
            </a:r>
          </a:p>
          <a:p>
            <a:r>
              <a:rPr lang="cs-CZ" sz="2000" dirty="0"/>
              <a:t>Nalezeny v kyselých dolech v severní Kalifornii (USA)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48" y="3180630"/>
            <a:ext cx="2571750" cy="25717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53" y="2997641"/>
            <a:ext cx="4664780" cy="350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78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Prokaryotické organismy: Archebakterie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Halobakterie</a:t>
            </a:r>
            <a:r>
              <a:rPr lang="cs-CZ" sz="2000" dirty="0"/>
              <a:t> (slanomilné archebakterie) </a:t>
            </a:r>
          </a:p>
          <a:p>
            <a:r>
              <a:rPr lang="cs-CZ" sz="2000" dirty="0"/>
              <a:t>Žijí v extrémně slané vodě – např. v Mrtvém moři (Izrael, Jordánsko)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07" y="2676539"/>
            <a:ext cx="2560320" cy="22951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56" y="2676539"/>
            <a:ext cx="4684889" cy="35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2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Aristotelés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 err="1"/>
              <a:t>Aristotelés</a:t>
            </a:r>
            <a:r>
              <a:rPr lang="cs-CZ" altLang="cs-CZ" sz="2000" dirty="0"/>
              <a:t> ze </a:t>
            </a:r>
            <a:r>
              <a:rPr lang="cs-CZ" altLang="cs-CZ" sz="2000" dirty="0" err="1"/>
              <a:t>Stageiry</a:t>
            </a:r>
            <a:r>
              <a:rPr lang="cs-CZ" altLang="cs-CZ" sz="2000" dirty="0"/>
              <a:t> (384 př. n. l. až 322 př. n. l.) byl významný řecký filozof </a:t>
            </a:r>
          </a:p>
          <a:p>
            <a:r>
              <a:rPr lang="cs-CZ" altLang="cs-CZ" sz="2000" dirty="0"/>
              <a:t>Je považován za zakladatele mnoha vědních oborů, které se postupně vydělily z filozofie </a:t>
            </a:r>
          </a:p>
          <a:p>
            <a:r>
              <a:rPr lang="cs-CZ" altLang="cs-CZ" sz="2000" dirty="0"/>
              <a:t>Soustavná filozofie jako snaha ,,porozumět tomu, co jest´´ </a:t>
            </a:r>
          </a:p>
          <a:p>
            <a:r>
              <a:rPr lang="cs-CZ" altLang="cs-CZ" sz="2000" dirty="0"/>
              <a:t>Jeho poznatky v různých vědách jsou již překonány, ale jeho způsob zkoumání, třídění a argumentace ovlivňuje vědecké metody dodnes </a:t>
            </a:r>
          </a:p>
          <a:p>
            <a:endParaRPr lang="cs-CZ" altLang="cs-CZ" sz="2000" dirty="0"/>
          </a:p>
        </p:txBody>
      </p:sp>
      <p:pic>
        <p:nvPicPr>
          <p:cNvPr id="1024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803650"/>
            <a:ext cx="204628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Prokaryotické organismy: Bakterie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6625"/>
          </a:xfrm>
        </p:spPr>
        <p:txBody>
          <a:bodyPr/>
          <a:lstStyle/>
          <a:p>
            <a:r>
              <a:rPr lang="cs-CZ" sz="2000" dirty="0"/>
              <a:t>Bakterie lze rozdělit vícero způsoby, nejpřijatelnější podle tvaru (projeví se i v názvu) 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86" y="2349500"/>
            <a:ext cx="4513792" cy="41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595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Význačné bakterie: Koky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Koky (kulovité bakterie)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04" y="2577924"/>
            <a:ext cx="47339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17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Význačné bakterie: Koky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Streptokok = Řetízkový + kulovitý </a:t>
            </a:r>
          </a:p>
          <a:p>
            <a:r>
              <a:rPr lang="cs-CZ" sz="2000" dirty="0"/>
              <a:t>Může způsobit spálu, angínu, záněty mandlí, dýchacích dutin i ledvin </a:t>
            </a:r>
          </a:p>
          <a:p>
            <a:endParaRPr lang="cs-CZ" sz="2000" dirty="0"/>
          </a:p>
          <a:p>
            <a:r>
              <a:rPr lang="cs-CZ" sz="2000" dirty="0"/>
              <a:t>Stafylokok = Hroznový + kulovitý </a:t>
            </a:r>
          </a:p>
          <a:p>
            <a:r>
              <a:rPr lang="cs-CZ" sz="2000" dirty="0"/>
              <a:t>Nejznámější zlatý stafylokok (</a:t>
            </a:r>
            <a:r>
              <a:rPr lang="cs-CZ" sz="2000" dirty="0" err="1"/>
              <a:t>Stafylococcus</a:t>
            </a:r>
            <a:r>
              <a:rPr lang="cs-CZ" sz="2000" dirty="0"/>
              <a:t> aureus) </a:t>
            </a:r>
            <a:endParaRPr lang="en-US" sz="2000" dirty="0"/>
          </a:p>
          <a:p>
            <a:r>
              <a:rPr lang="cs-CZ" sz="2000" dirty="0"/>
              <a:t>Může způsobit těžké otravy krve, hnisání otevřených ran </a:t>
            </a:r>
          </a:p>
          <a:p>
            <a:r>
              <a:rPr lang="cs-CZ" sz="2000" dirty="0"/>
              <a:t>Velké množství bacilonosičů v populaci (20</a:t>
            </a:r>
            <a:r>
              <a:rPr lang="en-US" sz="2000" dirty="0"/>
              <a:t> %</a:t>
            </a:r>
            <a:r>
              <a:rPr lang="cs-CZ" sz="2000" dirty="0"/>
              <a:t> – 50 </a:t>
            </a:r>
            <a:r>
              <a:rPr lang="en-US" sz="2000" dirty="0"/>
              <a:t>%) 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Diplokok = Dvojný + kulovitý </a:t>
            </a:r>
          </a:p>
          <a:p>
            <a:r>
              <a:rPr lang="cs-CZ" sz="2000" dirty="0"/>
              <a:t>Patří sem bakterie kapavky (</a:t>
            </a:r>
            <a:r>
              <a:rPr lang="cs-CZ" sz="2000" dirty="0" err="1"/>
              <a:t>Neisseria</a:t>
            </a:r>
            <a:r>
              <a:rPr lang="cs-CZ" sz="2000" dirty="0"/>
              <a:t> </a:t>
            </a:r>
            <a:r>
              <a:rPr lang="cs-CZ" sz="2000" dirty="0" err="1"/>
              <a:t>gonorrhoeae</a:t>
            </a:r>
            <a:r>
              <a:rPr lang="cs-CZ" sz="2000" dirty="0"/>
              <a:t>, dříve zvaná gonokok) </a:t>
            </a:r>
            <a:endParaRPr lang="en-US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861359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Význačné bakterie: Vibrio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Vibrio jsou bakterie rohlíčkovitého tvaru </a:t>
            </a:r>
          </a:p>
          <a:p>
            <a:r>
              <a:rPr lang="cs-CZ" sz="2000" dirty="0"/>
              <a:t>Vibrio </a:t>
            </a:r>
            <a:r>
              <a:rPr lang="cs-CZ" sz="2000" dirty="0" err="1"/>
              <a:t>cholerae</a:t>
            </a:r>
            <a:r>
              <a:rPr lang="cs-CZ" sz="2000" dirty="0"/>
              <a:t> způsobuje choleru </a:t>
            </a:r>
          </a:p>
          <a:p>
            <a:r>
              <a:rPr lang="cs-CZ" sz="2000" dirty="0"/>
              <a:t>Bakterie začnou tvořit toxiny až v tenkém střevě – k průchodu přes žaludek je jich potřeba hodně a žaludeční indispozice, jinak se tělo ubrání </a:t>
            </a:r>
          </a:p>
          <a:p>
            <a:r>
              <a:rPr lang="cs-CZ" sz="2000" dirty="0"/>
              <a:t>Německý bakteriolog Rudolf Emmerich zkonzumoval velké množství bakterií, aniž by se mu něco stalo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97" y="3804919"/>
            <a:ext cx="2996635" cy="24417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98" y="3804919"/>
            <a:ext cx="1916171" cy="27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375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Význačné bakterie: Tyčinky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Bacily v užším slova smyslu (</a:t>
            </a:r>
            <a:r>
              <a:rPr lang="cs-CZ" sz="2000" dirty="0" err="1"/>
              <a:t>bacillus</a:t>
            </a:r>
            <a:r>
              <a:rPr lang="cs-CZ" sz="2000" dirty="0"/>
              <a:t> = tyčinka) </a:t>
            </a:r>
          </a:p>
          <a:p>
            <a:r>
              <a:rPr lang="cs-CZ" sz="2000" dirty="0" err="1"/>
              <a:t>Escherichia</a:t>
            </a:r>
            <a:r>
              <a:rPr lang="cs-CZ" sz="2000" dirty="0"/>
              <a:t> coli: Symbiotická bakterie člověka </a:t>
            </a:r>
          </a:p>
          <a:p>
            <a:r>
              <a:rPr lang="cs-CZ" sz="2000" dirty="0" err="1"/>
              <a:t>Mycobacterium</a:t>
            </a:r>
            <a:r>
              <a:rPr lang="cs-CZ" sz="2000" dirty="0"/>
              <a:t> </a:t>
            </a:r>
            <a:r>
              <a:rPr lang="cs-CZ" sz="2000" dirty="0" err="1"/>
              <a:t>tuberculosis</a:t>
            </a:r>
            <a:r>
              <a:rPr lang="cs-CZ" sz="2000" dirty="0"/>
              <a:t>: Bakterie tuberkulózy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44" y="3443506"/>
            <a:ext cx="3028814" cy="22009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99" y="3218688"/>
            <a:ext cx="3789385" cy="232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098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Význačné bakterie: </a:t>
            </a:r>
            <a:r>
              <a:rPr lang="cs-CZ" sz="3600" dirty="0" err="1"/>
              <a:t>Spirochety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Dlouhá štíhlá spirála </a:t>
            </a:r>
          </a:p>
          <a:p>
            <a:r>
              <a:rPr lang="cs-CZ" sz="2000" dirty="0"/>
              <a:t>Treponema </a:t>
            </a:r>
            <a:r>
              <a:rPr lang="cs-CZ" sz="2000" dirty="0" err="1"/>
              <a:t>pallidum</a:t>
            </a:r>
            <a:r>
              <a:rPr lang="cs-CZ" sz="2000" dirty="0"/>
              <a:t>: Původce syfilidy (příjice, lues) </a:t>
            </a:r>
          </a:p>
          <a:p>
            <a:r>
              <a:rPr lang="cs-CZ" sz="2000" dirty="0" err="1"/>
              <a:t>Borrelia</a:t>
            </a:r>
            <a:r>
              <a:rPr lang="cs-CZ" sz="2000" dirty="0"/>
              <a:t>: Původce </a:t>
            </a:r>
            <a:r>
              <a:rPr lang="cs-CZ" sz="2000" dirty="0" err="1"/>
              <a:t>lymeské</a:t>
            </a:r>
            <a:r>
              <a:rPr lang="cs-CZ" sz="2000" dirty="0"/>
              <a:t> </a:t>
            </a:r>
            <a:r>
              <a:rPr lang="cs-CZ" sz="2000" dirty="0" err="1"/>
              <a:t>borreliózy</a:t>
            </a:r>
            <a:r>
              <a:rPr lang="cs-CZ" sz="2000" dirty="0"/>
              <a:t> </a:t>
            </a:r>
          </a:p>
          <a:p>
            <a:r>
              <a:rPr lang="cs-CZ" sz="2000" dirty="0"/>
              <a:t>Leptospira: Horečnaté bakteriální onemocnění zvířat a lidí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3527241"/>
            <a:ext cx="2057111" cy="18011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11" y="3527240"/>
            <a:ext cx="2738182" cy="18011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53" y="3544165"/>
            <a:ext cx="2658560" cy="178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098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cs typeface="Times New Roman" panose="02020603050405020304" pitchFamily="18" charset="0"/>
              </a:rPr>
              <a:t>Stavba eukaryotických buněk (základy)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4336"/>
            <a:ext cx="10515600" cy="4351338"/>
          </a:xfrm>
        </p:spPr>
        <p:txBody>
          <a:bodyPr/>
          <a:lstStyle/>
          <a:p>
            <a:r>
              <a:rPr lang="cs-CZ" sz="2000" dirty="0"/>
              <a:t>1 – cytoplazma  </a:t>
            </a:r>
          </a:p>
          <a:p>
            <a:r>
              <a:rPr lang="cs-CZ" sz="2000" dirty="0"/>
              <a:t>2 – buněčné jádro </a:t>
            </a:r>
          </a:p>
          <a:p>
            <a:r>
              <a:rPr lang="cs-CZ" sz="2000" dirty="0"/>
              <a:t>3 – cytoplazmatická membrána </a:t>
            </a:r>
          </a:p>
          <a:p>
            <a:r>
              <a:rPr lang="cs-CZ" sz="2000" dirty="0"/>
              <a:t>4 – mitochondrie </a:t>
            </a:r>
          </a:p>
          <a:p>
            <a:r>
              <a:rPr lang="cs-CZ" sz="2000" dirty="0"/>
              <a:t>5 – endoplazmatické retikulum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75" y="1440765"/>
            <a:ext cx="6231438" cy="39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603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Cytoplazma (eukaryotická buňka)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Tekuté prostředí uvnitř buňky, zahrnující organely a další buněčné struktury </a:t>
            </a:r>
          </a:p>
          <a:p>
            <a:r>
              <a:rPr lang="cs-CZ" sz="2000" dirty="0"/>
              <a:t>Cytoplazma se skládá ze 75 – 80 </a:t>
            </a:r>
            <a:r>
              <a:rPr lang="en-US" sz="2000" dirty="0"/>
              <a:t>% </a:t>
            </a:r>
            <a:r>
              <a:rPr lang="en-US" sz="2000" dirty="0" err="1"/>
              <a:t>vody</a:t>
            </a:r>
            <a:r>
              <a:rPr lang="en-US" sz="2000" dirty="0"/>
              <a:t>, </a:t>
            </a:r>
            <a:r>
              <a:rPr lang="en-US" sz="2000" dirty="0" err="1"/>
              <a:t>zb</a:t>
            </a:r>
            <a:r>
              <a:rPr lang="cs-CZ" sz="2000" dirty="0" err="1"/>
              <a:t>ytek</a:t>
            </a:r>
            <a:r>
              <a:rPr lang="cs-CZ" sz="2000" dirty="0"/>
              <a:t> jsou rozpuštěné látky </a:t>
            </a:r>
          </a:p>
          <a:p>
            <a:r>
              <a:rPr lang="cs-CZ" sz="2000" dirty="0"/>
              <a:t>V cytoplazmě jsou umístěny </a:t>
            </a:r>
            <a:r>
              <a:rPr lang="cs-CZ" sz="2000" u="sng" dirty="0"/>
              <a:t>organely</a:t>
            </a:r>
            <a:r>
              <a:rPr lang="cs-CZ" sz="2000" dirty="0"/>
              <a:t> – obdoba orgánů v rámci těla </a:t>
            </a:r>
          </a:p>
          <a:p>
            <a:endParaRPr lang="cs-CZ" sz="2000" dirty="0"/>
          </a:p>
          <a:p>
            <a:r>
              <a:rPr lang="cs-CZ" sz="2000" dirty="0"/>
              <a:t>Někdy se setkáváme s pojmem </a:t>
            </a:r>
            <a:r>
              <a:rPr lang="cs-CZ" sz="2000" u="sng" dirty="0"/>
              <a:t>protoplazma</a:t>
            </a:r>
            <a:r>
              <a:rPr lang="cs-CZ" sz="2000" dirty="0"/>
              <a:t> – souhrn veškeré živé hmoty v buňce, tedy cytoplazma + jádro </a:t>
            </a:r>
          </a:p>
          <a:p>
            <a:r>
              <a:rPr lang="cs-CZ" sz="2000" dirty="0"/>
              <a:t>Tento pojem zavedl roku 1840 Jan Evangelista Purkyně (1787 – 1869, český fyziolog, anatom, biolog, básník a filozof)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656448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Buněčné jádro (eukaryotická buňka)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Buněčné jádro = Jádro eukaryotické buňky </a:t>
            </a:r>
          </a:p>
          <a:p>
            <a:r>
              <a:rPr lang="cs-CZ" sz="2000" dirty="0"/>
              <a:t>Organela (mikroskopická část) </a:t>
            </a:r>
            <a:r>
              <a:rPr lang="cs-CZ" sz="2000" dirty="0" err="1"/>
              <a:t>euk</a:t>
            </a:r>
            <a:r>
              <a:rPr lang="cs-CZ" sz="2000" dirty="0"/>
              <a:t>. buněk, ve které je uložena většina genetického materiálu (DNA) </a:t>
            </a:r>
          </a:p>
          <a:p>
            <a:r>
              <a:rPr lang="cs-CZ" sz="2000" dirty="0"/>
              <a:t>Vyskytuje se skoro ve všech </a:t>
            </a:r>
            <a:r>
              <a:rPr lang="cs-CZ" sz="2000" dirty="0" err="1"/>
              <a:t>euk</a:t>
            </a:r>
            <a:r>
              <a:rPr lang="cs-CZ" sz="2000" dirty="0"/>
              <a:t>. buňkách </a:t>
            </a:r>
          </a:p>
          <a:p>
            <a:r>
              <a:rPr lang="cs-CZ" sz="2000" dirty="0"/>
              <a:t>Výjimka: Lidská červená krvinka (slouží k přenosu kyslíku) </a:t>
            </a:r>
          </a:p>
          <a:p>
            <a:r>
              <a:rPr lang="cs-CZ" sz="2000" dirty="0"/>
              <a:t>Někdy je v buňce více jader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1819449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Cytoplazmatická membrána (eukaryotická buňka)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Tenký polopropustný (semipermeabilní) obal oddělující vnitřek molekuly od vnějšího prostředí </a:t>
            </a:r>
          </a:p>
          <a:p>
            <a:r>
              <a:rPr lang="cs-CZ" sz="2000" dirty="0"/>
              <a:t>Skládá se z lipidové (tukové) </a:t>
            </a:r>
            <a:r>
              <a:rPr lang="cs-CZ" sz="2000" dirty="0" err="1"/>
              <a:t>dvouvrstvy</a:t>
            </a:r>
            <a:r>
              <a:rPr lang="cs-CZ" sz="2000" dirty="0"/>
              <a:t> a proteinů (bílkovin)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5129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Aristotelés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Aristotelova přírodovědecká díla: Fysika, O nebi, O vzniku a zániku, O duši + 17 dalších spisů (často se o jeho autorství pochybuje) </a:t>
            </a:r>
          </a:p>
          <a:p>
            <a:r>
              <a:rPr lang="cs-CZ" altLang="cs-CZ" sz="2000"/>
              <a:t>Aristotelés: Všechno živé se vyznačuje tím, že má duši (psyché, anima). </a:t>
            </a:r>
          </a:p>
          <a:p>
            <a:r>
              <a:rPr lang="cs-CZ" altLang="cs-CZ" sz="2000"/>
              <a:t>Ta může být trojího druhu: </a:t>
            </a:r>
          </a:p>
          <a:p>
            <a:r>
              <a:rPr lang="cs-CZ" altLang="cs-CZ" sz="2000"/>
              <a:t>Vegetativní – rostliny vznikají, rostou a hynou </a:t>
            </a:r>
          </a:p>
          <a:p>
            <a:r>
              <a:rPr lang="cs-CZ" altLang="cs-CZ" sz="2000"/>
              <a:t>Vnímavá (sensitiva) – živočichové se navíc pohybují a vnímají </a:t>
            </a:r>
          </a:p>
          <a:p>
            <a:r>
              <a:rPr lang="cs-CZ" altLang="cs-CZ" sz="2000"/>
              <a:t>Rozumná (rationalis) – člověk je navíc obdařen rozumem </a:t>
            </a:r>
          </a:p>
          <a:p>
            <a:endParaRPr lang="cs-CZ" altLang="cs-CZ" sz="2000"/>
          </a:p>
          <a:p>
            <a:r>
              <a:rPr lang="cs-CZ" altLang="cs-CZ" sz="2000"/>
              <a:t>Aristotelés považuje živočichy za zajímavé funkční celky, ale neuvažuje dále o jejich možném vývoji (evoluce, křížení apod.) 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Mitochondrie (eukaryotická buňka)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Organela zajišťující buněčné dýchání (spalování glukózy), tedy ,,buněčná elektrárna´´ (vytváří energii, ne však elektrickou) </a:t>
            </a:r>
          </a:p>
          <a:p>
            <a:r>
              <a:rPr lang="cs-CZ" sz="2000" dirty="0"/>
              <a:t>Energie vzniklá spalováním glukózy se uschová do struktury ATP (adenosintrifosfát), který slouží jako palivo na různých místech buňky </a:t>
            </a:r>
          </a:p>
          <a:p>
            <a:r>
              <a:rPr lang="cs-CZ" sz="2000" dirty="0"/>
              <a:t>Mitochondrie se podobá prokaryotické buňce, má vlastní DNA (podobnou bakteriím) </a:t>
            </a:r>
          </a:p>
          <a:p>
            <a:r>
              <a:rPr lang="cs-CZ" sz="2000" dirty="0"/>
              <a:t>Hypotéza (domněnka): Mitochondrie vznikly historicky jako symbiotické bakterie </a:t>
            </a:r>
          </a:p>
          <a:p>
            <a:r>
              <a:rPr lang="cs-CZ" sz="2000" dirty="0"/>
              <a:t>Buňka vznikla pravděpodobně z archebakterie, která pohltila menší bakterii, ta v ní symbioticky přežívá dodnes  </a:t>
            </a:r>
          </a:p>
        </p:txBody>
      </p:sp>
      <p:pic>
        <p:nvPicPr>
          <p:cNvPr id="4" name="Obrázek 3" descr="a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122" y="4458712"/>
            <a:ext cx="2596334" cy="20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347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Endoplazmatické retikulum (eukaryotická buňka)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Soustava vzájemně propojených kanálků </a:t>
            </a:r>
          </a:p>
          <a:p>
            <a:r>
              <a:rPr lang="cs-CZ" sz="2000" dirty="0"/>
              <a:t>Zvětšuje vnitřní povrch buňky, čímž navyšuje prostor pro metabolické procesy </a:t>
            </a:r>
          </a:p>
          <a:p>
            <a:r>
              <a:rPr lang="cs-CZ" sz="2000" dirty="0"/>
              <a:t>Provádí skládání, úpravy i rozkládání proteinů (bílkovin)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7571740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2532"/>
          </a:xfrm>
        </p:spPr>
        <p:txBody>
          <a:bodyPr/>
          <a:lstStyle/>
          <a:p>
            <a:r>
              <a:rPr lang="cs-CZ" altLang="cs-CZ" sz="2000" dirty="0"/>
              <a:t>Byla jednou jedna Země (25 minut) </a:t>
            </a:r>
          </a:p>
          <a:p>
            <a:r>
              <a:rPr lang="cs-CZ" altLang="cs-CZ" sz="2000" dirty="0">
                <a:hlinkClick r:id="rId2"/>
              </a:rPr>
              <a:t>https://www.youtube.com/watch?v=fTm4WQB2ch0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/>
              <a:t>Mendel a dědičnost (16 minut) </a:t>
            </a:r>
            <a:r>
              <a:rPr lang="cs-CZ" altLang="cs-CZ" sz="2000" dirty="0" smtClean="0"/>
              <a:t>– posunuté </a:t>
            </a:r>
            <a:endParaRPr lang="cs-CZ" altLang="cs-CZ" sz="2000" dirty="0"/>
          </a:p>
          <a:p>
            <a:r>
              <a:rPr lang="cs-CZ" altLang="cs-CZ" sz="2000" dirty="0">
                <a:hlinkClick r:id="rId3"/>
              </a:rPr>
              <a:t>https://www.youtube.com/watch?v=eXc_P8FwKCk</a:t>
            </a:r>
            <a:r>
              <a:rPr lang="cs-CZ" altLang="cs-CZ" sz="2000" dirty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 smtClean="0"/>
              <a:t>Fotosyntéza (Nezkreslená věda; 9 minut) </a:t>
            </a:r>
          </a:p>
          <a:p>
            <a:r>
              <a:rPr lang="cs-CZ" altLang="cs-CZ" sz="2000" dirty="0">
                <a:hlinkClick r:id="rId4"/>
              </a:rPr>
              <a:t>https://</a:t>
            </a:r>
            <a:r>
              <a:rPr lang="cs-CZ" altLang="cs-CZ" sz="2000" dirty="0" smtClean="0">
                <a:hlinkClick r:id="rId4"/>
              </a:rPr>
              <a:t>www.youtube.com/watch?v=zxhgNmaCVAM&amp;feature=youtu.be</a:t>
            </a:r>
            <a:r>
              <a:rPr lang="cs-CZ" altLang="cs-CZ" sz="2000" dirty="0" smtClean="0"/>
              <a:t> </a:t>
            </a:r>
          </a:p>
          <a:p>
            <a:endParaRPr lang="cs-CZ" altLang="cs-CZ" sz="2000" dirty="0"/>
          </a:p>
          <a:p>
            <a:r>
              <a:rPr lang="cs-CZ" altLang="cs-CZ" sz="2000" dirty="0" smtClean="0"/>
              <a:t>Geneticky modifikované organismy </a:t>
            </a:r>
            <a:r>
              <a:rPr lang="cs-CZ" altLang="cs-CZ" sz="2000" dirty="0"/>
              <a:t>(Nezkreslená věda; </a:t>
            </a:r>
            <a:r>
              <a:rPr lang="cs-CZ" altLang="cs-CZ" sz="2000" dirty="0" smtClean="0"/>
              <a:t>8 </a:t>
            </a:r>
            <a:r>
              <a:rPr lang="cs-CZ" altLang="cs-CZ" sz="2000" dirty="0"/>
              <a:t>minut) </a:t>
            </a:r>
            <a:endParaRPr lang="cs-CZ" altLang="cs-CZ" sz="2000" dirty="0" smtClean="0"/>
          </a:p>
          <a:p>
            <a:r>
              <a:rPr lang="cs-CZ" altLang="cs-CZ" sz="2000" dirty="0">
                <a:hlinkClick r:id="rId5"/>
              </a:rPr>
              <a:t>https://</a:t>
            </a:r>
            <a:r>
              <a:rPr lang="cs-CZ" altLang="cs-CZ" sz="2000" dirty="0" smtClean="0">
                <a:hlinkClick r:id="rId5"/>
              </a:rPr>
              <a:t>www.youtube.com/watch?v=aCm6gXlua48&amp;feature=youtu.be</a:t>
            </a:r>
            <a:r>
              <a:rPr lang="cs-CZ" altLang="cs-CZ" sz="2000" dirty="0" smtClean="0"/>
              <a:t> </a:t>
            </a:r>
            <a:endParaRPr lang="cs-CZ" altLang="cs-CZ" sz="20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/>
              <a:t>Použité zdroje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Biologie v kostce, Fragment, Praha 2008</a:t>
            </a:r>
          </a:p>
          <a:p>
            <a:r>
              <a:rPr lang="cs-CZ" altLang="cs-CZ" sz="2000" dirty="0" err="1"/>
              <a:t>Google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Images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2"/>
              </a:rPr>
              <a:t>http://cs.wikipedia.org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3"/>
              </a:rPr>
              <a:t>http://www.genetika-biologie.</a:t>
            </a:r>
            <a:r>
              <a:rPr lang="cs-CZ" altLang="cs-CZ" sz="2000" dirty="0" err="1">
                <a:hlinkClick r:id="rId3"/>
              </a:rPr>
              <a:t>cz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>
                <a:hlinkClick r:id="rId4"/>
              </a:rPr>
              <a:t>http://www.</a:t>
            </a:r>
            <a:r>
              <a:rPr lang="cs-CZ" altLang="cs-CZ" sz="2000" dirty="0" err="1">
                <a:hlinkClick r:id="rId4"/>
              </a:rPr>
              <a:t>wikiskripta.eu</a:t>
            </a:r>
            <a:r>
              <a:rPr lang="cs-CZ" altLang="cs-CZ" sz="20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5409</Words>
  <Application>Microsoft Office PowerPoint</Application>
  <PresentationFormat>Širokoúhlá obrazovka</PresentationFormat>
  <Paragraphs>589</Paragraphs>
  <Slides>93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98" baseType="lpstr">
      <vt:lpstr>Arial</vt:lpstr>
      <vt:lpstr>Calibri</vt:lpstr>
      <vt:lpstr>Calibri Light</vt:lpstr>
      <vt:lpstr>Times New Roman</vt:lpstr>
      <vt:lpstr>Motiv Office</vt:lpstr>
      <vt:lpstr>Biologie</vt:lpstr>
      <vt:lpstr>Biologie</vt:lpstr>
      <vt:lpstr>Dějiny biologie</vt:lpstr>
      <vt:lpstr>Starověké Řecko: Asklépios</vt:lpstr>
      <vt:lpstr>Starověké Řecko: Hippokratés</vt:lpstr>
      <vt:lpstr>Hippokratova přísaha</vt:lpstr>
      <vt:lpstr>Hippokratova přísaha</vt:lpstr>
      <vt:lpstr>Aristotelés</vt:lpstr>
      <vt:lpstr>Aristotelés</vt:lpstr>
      <vt:lpstr>Starověký Řím</vt:lpstr>
      <vt:lpstr>Středověké lékařství</vt:lpstr>
      <vt:lpstr>Renesanční lékařství</vt:lpstr>
      <vt:lpstr>Renesanční lékařství: Paracelsus</vt:lpstr>
      <vt:lpstr>Další renesanční vědci zasahující do biologie</vt:lpstr>
      <vt:lpstr>Další renesanční vědci zasahující do biologie</vt:lpstr>
      <vt:lpstr>Živá příroda</vt:lpstr>
      <vt:lpstr>Obecné znaky organismů (nemusí platit všechny)</vt:lpstr>
      <vt:lpstr>Vznik života na Zemi</vt:lpstr>
      <vt:lpstr>Vznik Vesmíru a Země: Věda x Víra</vt:lpstr>
      <vt:lpstr>Vznik života na Zemi</vt:lpstr>
      <vt:lpstr>Vznik života na Zemi</vt:lpstr>
      <vt:lpstr>Podmínky vzniku života</vt:lpstr>
      <vt:lpstr>Etapy vzniku života</vt:lpstr>
      <vt:lpstr>Chemická etapa vzniku života</vt:lpstr>
      <vt:lpstr>Chemická etapa vzniku života: Ribóza</vt:lpstr>
      <vt:lpstr>Chemická etapa vzniku života: Adenin (vitamin B4)</vt:lpstr>
      <vt:lpstr>Biochemická etapa vzniku života</vt:lpstr>
      <vt:lpstr>Biologická etapa vzniku života</vt:lpstr>
      <vt:lpstr>Vývoj života</vt:lpstr>
      <vt:lpstr>Starověká interpretace</vt:lpstr>
      <vt:lpstr>Carl Linné (1707 - 1778) </vt:lpstr>
      <vt:lpstr>Škola diluvianistů (teorie kataklyzmat)</vt:lpstr>
      <vt:lpstr>Lamarckismus</vt:lpstr>
      <vt:lpstr>Darwinismus</vt:lpstr>
      <vt:lpstr>Neodarwinismus</vt:lpstr>
      <vt:lpstr>Soudobý kreacionismus</vt:lpstr>
      <vt:lpstr>Genetika</vt:lpstr>
      <vt:lpstr>Johann Gregor Mendel (1822 – 1884)</vt:lpstr>
      <vt:lpstr>Genetika: Základy dědičnosti</vt:lpstr>
      <vt:lpstr>Gen X Alela</vt:lpstr>
      <vt:lpstr>Genetika: Chromozomy</vt:lpstr>
      <vt:lpstr>Genetika: Chromozomy</vt:lpstr>
      <vt:lpstr>Genetika: Chromozomy</vt:lpstr>
      <vt:lpstr>Chromozomální anomálie</vt:lpstr>
      <vt:lpstr>Alternativní modely chromozomů</vt:lpstr>
      <vt:lpstr>Dědičnost</vt:lpstr>
      <vt:lpstr>Dědičnost</vt:lpstr>
      <vt:lpstr>Ukázka: X-recesivně gonozomální dědičnosti</vt:lpstr>
      <vt:lpstr>Dědičné choroby (příklad hemofilie)</vt:lpstr>
      <vt:lpstr>Hemofilie (recesivně gonozomální)</vt:lpstr>
      <vt:lpstr>Srpkovitá anémie (chudokrevnost)</vt:lpstr>
      <vt:lpstr>Další dědičné choroby a odchylky</vt:lpstr>
      <vt:lpstr>Další dědičné choroby a odchylky</vt:lpstr>
      <vt:lpstr>Další dědičné choroby a odchylky</vt:lpstr>
      <vt:lpstr>Další dědičné choroby a odchylky</vt:lpstr>
      <vt:lpstr>Genetická prevence</vt:lpstr>
      <vt:lpstr>Downův syndrom</vt:lpstr>
      <vt:lpstr>Cri du chat (syndrom kočičího mňoukání)</vt:lpstr>
      <vt:lpstr>Prenatální diagnostika</vt:lpstr>
      <vt:lpstr>Jérôme Lejeune (1926 – 1994)</vt:lpstr>
      <vt:lpstr>Videa: Genetika a evoluce</vt:lpstr>
      <vt:lpstr>Geneticky modifikované organismy (GMO)</vt:lpstr>
      <vt:lpstr>Příklad: GloFish</vt:lpstr>
      <vt:lpstr>GMO rostlin</vt:lpstr>
      <vt:lpstr>Video</vt:lpstr>
      <vt:lpstr>Video</vt:lpstr>
      <vt:lpstr>Video</vt:lpstr>
      <vt:lpstr>Buňka</vt:lpstr>
      <vt:lpstr>Třídoménový systém</vt:lpstr>
      <vt:lpstr>Doména Eukaryota: Říše</vt:lpstr>
      <vt:lpstr>Staré dělení</vt:lpstr>
      <vt:lpstr>Nové dělení (třídoménový systém)</vt:lpstr>
      <vt:lpstr>Prokaryotická X Eukaryotická buňka</vt:lpstr>
      <vt:lpstr>Prokaryotická buňka</vt:lpstr>
      <vt:lpstr>Prokaryotická buňka: Popis</vt:lpstr>
      <vt:lpstr>Eukaryotická buňka</vt:lpstr>
      <vt:lpstr>Eukaryotická buňka: Popis </vt:lpstr>
      <vt:lpstr>Prokaryotické organismy: Archebakterie</vt:lpstr>
      <vt:lpstr>Prokaryotické organismy: Archebakterie</vt:lpstr>
      <vt:lpstr>Prokaryotické organismy: Bakterie</vt:lpstr>
      <vt:lpstr>Význačné bakterie: Koky</vt:lpstr>
      <vt:lpstr>Význačné bakterie: Koky</vt:lpstr>
      <vt:lpstr>Význačné bakterie: Vibrio</vt:lpstr>
      <vt:lpstr>Význačné bakterie: Tyčinky</vt:lpstr>
      <vt:lpstr>Význačné bakterie: Spirochety</vt:lpstr>
      <vt:lpstr>Stavba eukaryotických buněk (základy)</vt:lpstr>
      <vt:lpstr>Cytoplazma (eukaryotická buňka)</vt:lpstr>
      <vt:lpstr>Buněčné jádro (eukaryotická buňka)</vt:lpstr>
      <vt:lpstr>Cytoplazmatická membrána (eukaryotická buňka)</vt:lpstr>
      <vt:lpstr>Mitochondrie (eukaryotická buňka)</vt:lpstr>
      <vt:lpstr>Endoplazmatické retikulum (eukaryotická buňka)</vt:lpstr>
      <vt:lpstr>Videa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</dc:title>
  <dc:creator>01</dc:creator>
  <cp:lastModifiedBy>Jan Hoffmann</cp:lastModifiedBy>
  <cp:revision>126</cp:revision>
  <dcterms:created xsi:type="dcterms:W3CDTF">2016-11-30T19:43:03Z</dcterms:created>
  <dcterms:modified xsi:type="dcterms:W3CDTF">2021-01-25T16:36:11Z</dcterms:modified>
</cp:coreProperties>
</file>