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323" r:id="rId5"/>
    <p:sldId id="325" r:id="rId6"/>
    <p:sldId id="259" r:id="rId7"/>
    <p:sldId id="261" r:id="rId8"/>
    <p:sldId id="324" r:id="rId9"/>
    <p:sldId id="262" r:id="rId10"/>
    <p:sldId id="272" r:id="rId11"/>
    <p:sldId id="260" r:id="rId12"/>
    <p:sldId id="263" r:id="rId13"/>
    <p:sldId id="265" r:id="rId14"/>
    <p:sldId id="266" r:id="rId15"/>
    <p:sldId id="267" r:id="rId16"/>
    <p:sldId id="268" r:id="rId17"/>
    <p:sldId id="269" r:id="rId18"/>
    <p:sldId id="271" r:id="rId19"/>
    <p:sldId id="270" r:id="rId20"/>
    <p:sldId id="273" r:id="rId21"/>
    <p:sldId id="330" r:id="rId22"/>
    <p:sldId id="274" r:id="rId23"/>
    <p:sldId id="337" r:id="rId24"/>
    <p:sldId id="338" r:id="rId25"/>
    <p:sldId id="335" r:id="rId26"/>
    <p:sldId id="277" r:id="rId27"/>
    <p:sldId id="278" r:id="rId28"/>
    <p:sldId id="279" r:id="rId29"/>
    <p:sldId id="280" r:id="rId30"/>
    <p:sldId id="282" r:id="rId31"/>
    <p:sldId id="286" r:id="rId32"/>
    <p:sldId id="287" r:id="rId33"/>
    <p:sldId id="281" r:id="rId34"/>
    <p:sldId id="283" r:id="rId35"/>
    <p:sldId id="284" r:id="rId36"/>
    <p:sldId id="290" r:id="rId37"/>
    <p:sldId id="292" r:id="rId38"/>
    <p:sldId id="293" r:id="rId39"/>
    <p:sldId id="339" r:id="rId40"/>
    <p:sldId id="336" r:id="rId41"/>
    <p:sldId id="340" r:id="rId42"/>
    <p:sldId id="297" r:id="rId43"/>
    <p:sldId id="294" r:id="rId44"/>
    <p:sldId id="295" r:id="rId45"/>
    <p:sldId id="296" r:id="rId46"/>
    <p:sldId id="299" r:id="rId47"/>
    <p:sldId id="334" r:id="rId48"/>
    <p:sldId id="291" r:id="rId49"/>
    <p:sldId id="288" r:id="rId50"/>
    <p:sldId id="289" r:id="rId51"/>
    <p:sldId id="300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20" r:id="rId69"/>
    <p:sldId id="321" r:id="rId70"/>
    <p:sldId id="322" r:id="rId71"/>
    <p:sldId id="275" r:id="rId72"/>
    <p:sldId id="276" r:id="rId73"/>
    <p:sldId id="298" r:id="rId74"/>
    <p:sldId id="301" r:id="rId75"/>
    <p:sldId id="302" r:id="rId76"/>
    <p:sldId id="319" r:id="rId77"/>
    <p:sldId id="326" r:id="rId78"/>
    <p:sldId id="327" r:id="rId79"/>
    <p:sldId id="328" r:id="rId80"/>
    <p:sldId id="329" r:id="rId81"/>
    <p:sldId id="258" r:id="rId8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oZXfAm6rF0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VWvrFTNjvI" TargetMode="External"/><Relationship Id="rId2" Type="http://schemas.openxmlformats.org/officeDocument/2006/relationships/hyperlink" Target="https://www.youtube.com/watch?v=4_StVLV18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vPeg7ydsNY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wVjNeaCoJi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hNTh2CXAlq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dvsQzOKuk" TargetMode="External"/><Relationship Id="rId2" Type="http://schemas.openxmlformats.org/officeDocument/2006/relationships/hyperlink" Target="https://www.youtube.com/watch?v=1UE3hZ7cOP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sqlv4rWnEg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873537-hledani-ztraceneho-casu/20352216336-hledani-ztraceneho-casu-od-repy-k-cukru/" TargetMode="External"/><Relationship Id="rId2" Type="http://schemas.openxmlformats.org/officeDocument/2006/relationships/hyperlink" Target="https://www.youtube.com/watch?v=OnetV5DUWK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NTh2CXAlqM" TargetMode="External"/><Relationship Id="rId4" Type="http://schemas.openxmlformats.org/officeDocument/2006/relationships/hyperlink" Target="https://www.youtube.com/watch?v=85oS5dJH5kA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VjNeaCoJi0" TargetMode="External"/><Relationship Id="rId2" Type="http://schemas.openxmlformats.org/officeDocument/2006/relationships/hyperlink" Target="https://www.youtube.com/watch?v=U0QYhdhRUBU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Organická chemie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000" dirty="0"/>
              <a:t>Klíčový prvek organické chemie uhlík </a:t>
            </a:r>
          </a:p>
          <a:p>
            <a:r>
              <a:rPr lang="cs-CZ" sz="2000" dirty="0"/>
              <a:t>Organická chemie: </a:t>
            </a:r>
            <a:r>
              <a:rPr lang="cs-CZ" sz="2000" dirty="0" err="1"/>
              <a:t>Chemie</a:t>
            </a:r>
            <a:r>
              <a:rPr lang="cs-CZ" sz="2000" dirty="0"/>
              <a:t> sloučenin uhlíku, s výjimkou těch nejjednodušších </a:t>
            </a:r>
          </a:p>
          <a:p>
            <a:r>
              <a:rPr lang="cs-CZ" sz="2000" dirty="0"/>
              <a:t>Uhlík: 6 protonů (</a:t>
            </a:r>
            <a:r>
              <a:rPr lang="cs-CZ" sz="2000" baseline="-25000" dirty="0"/>
              <a:t>6</a:t>
            </a:r>
            <a:r>
              <a:rPr lang="cs-CZ" sz="2000" dirty="0"/>
              <a:t>C), obvykle také 6 neutronů (</a:t>
            </a:r>
            <a:r>
              <a:rPr lang="cs-CZ" sz="2000" baseline="30000" dirty="0"/>
              <a:t>12</a:t>
            </a:r>
            <a:r>
              <a:rPr lang="cs-CZ" sz="2000" baseline="-25000" dirty="0"/>
              <a:t>6</a:t>
            </a:r>
            <a:r>
              <a:rPr lang="cs-CZ" sz="2000" dirty="0"/>
              <a:t>C, ), ze 6 protonů plyne také 6 elektronů </a:t>
            </a:r>
          </a:p>
          <a:p>
            <a:endParaRPr lang="cs-CZ" sz="2000" dirty="0"/>
          </a:p>
          <a:p>
            <a:r>
              <a:rPr lang="cs-CZ" sz="2000" u="sng" dirty="0"/>
              <a:t>Základní princip I: Vaznost základních biogenních prvků </a:t>
            </a:r>
          </a:p>
          <a:p>
            <a:r>
              <a:rPr lang="cs-CZ" sz="2000" dirty="0"/>
              <a:t>Uhlík bývá čtyřvazný (,,má 4 ručičky´´), tomu odpovídají vazby s dalšími prvky </a:t>
            </a:r>
          </a:p>
          <a:p>
            <a:r>
              <a:rPr lang="cs-CZ" sz="2000" dirty="0"/>
              <a:t>Kyslík O bývá dvojvazný, vodík H bývá jednovazný, dusík N bývá </a:t>
            </a:r>
            <a:r>
              <a:rPr lang="cs-CZ" sz="2000" dirty="0" err="1"/>
              <a:t>trojvazný</a:t>
            </a:r>
            <a:r>
              <a:rPr lang="cs-CZ" sz="2000" dirty="0"/>
              <a:t> </a:t>
            </a:r>
          </a:p>
          <a:p>
            <a:r>
              <a:rPr lang="cs-CZ" sz="2000" dirty="0"/>
              <a:t>(Síra S bývá dvojvazná, fosfor P bývá třívazný) </a:t>
            </a:r>
          </a:p>
          <a:p>
            <a:endParaRPr lang="cs-CZ" sz="2000" dirty="0"/>
          </a:p>
          <a:p>
            <a:r>
              <a:rPr lang="cs-CZ" sz="2000" u="sng" dirty="0"/>
              <a:t>Základní princip II: Organické sloučeniny jako deriváty uhlovodíků </a:t>
            </a:r>
          </a:p>
          <a:p>
            <a:r>
              <a:rPr lang="cs-CZ" sz="2000" dirty="0"/>
              <a:t>Základní organickou sloučeninou jsou uhlovodíky, od nich odvozujeme velkou část organického názvosloví 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Deriváty uhlovodíků -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Alkoholy (karboxylová skupina) </a:t>
            </a:r>
          </a:p>
          <a:p>
            <a:endParaRPr lang="cs-CZ" sz="2000" dirty="0"/>
          </a:p>
          <a:p>
            <a:endParaRPr lang="cs-CZ" sz="2000" dirty="0"/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Aldehydy (aldehydická skupina) </a:t>
            </a:r>
          </a:p>
          <a:p>
            <a:endParaRPr lang="cs-CZ" sz="2000" dirty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Karboxylové kyseliny (karboxylová skupina) </a:t>
            </a:r>
          </a:p>
          <a:p>
            <a:endParaRPr lang="cs-CZ" sz="2000" dirty="0"/>
          </a:p>
        </p:txBody>
      </p:sp>
      <p:pic>
        <p:nvPicPr>
          <p:cNvPr id="4" name="Obrázek 3" descr="SkupinaKarboxylo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869160"/>
            <a:ext cx="2095500" cy="1676400"/>
          </a:xfrm>
          <a:prstGeom prst="rect">
            <a:avLst/>
          </a:prstGeom>
        </p:spPr>
      </p:pic>
      <p:pic>
        <p:nvPicPr>
          <p:cNvPr id="5" name="Obrázek 4" descr="SkupinaAldehydo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852936"/>
            <a:ext cx="1760196" cy="1656184"/>
          </a:xfrm>
          <a:prstGeom prst="rect">
            <a:avLst/>
          </a:prstGeom>
        </p:spPr>
      </p:pic>
      <p:pic>
        <p:nvPicPr>
          <p:cNvPr id="6" name="Obrázek 5" descr="SkupinaHydroxylo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556792"/>
            <a:ext cx="243065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Methan</a:t>
            </a:r>
            <a:r>
              <a:rPr lang="cs-CZ" sz="3600" dirty="0"/>
              <a:t> a jeho deriváty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/>
              <a:t>Methan</a:t>
            </a:r>
            <a:r>
              <a:rPr lang="cs-CZ" sz="2000" dirty="0"/>
              <a:t> (plyn) </a:t>
            </a:r>
          </a:p>
          <a:p>
            <a:r>
              <a:rPr lang="cs-CZ" sz="2000" dirty="0" err="1"/>
              <a:t>Methanol</a:t>
            </a:r>
            <a:r>
              <a:rPr lang="cs-CZ" sz="2000" dirty="0"/>
              <a:t> (kapalina) … Dřevný líh, ,,vodka značky Bílá hůl´´ </a:t>
            </a:r>
          </a:p>
          <a:p>
            <a:r>
              <a:rPr lang="cs-CZ" sz="2000" dirty="0" err="1"/>
              <a:t>Methanal</a:t>
            </a:r>
            <a:r>
              <a:rPr lang="cs-CZ" sz="2000" dirty="0"/>
              <a:t> (kapalina) ... Formaldehyd </a:t>
            </a:r>
          </a:p>
          <a:p>
            <a:r>
              <a:rPr lang="cs-CZ" sz="2000" dirty="0"/>
              <a:t>Kyselina </a:t>
            </a:r>
            <a:r>
              <a:rPr lang="cs-CZ" sz="2000" dirty="0" err="1"/>
              <a:t>methanová</a:t>
            </a:r>
            <a:r>
              <a:rPr lang="cs-CZ" sz="2000" dirty="0"/>
              <a:t> (kapalina) … Kyselina mravenčí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+ str. 22, 23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meth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29001"/>
            <a:ext cx="1584176" cy="1694188"/>
          </a:xfrm>
          <a:prstGeom prst="rect">
            <a:avLst/>
          </a:prstGeom>
        </p:spPr>
      </p:pic>
      <p:pic>
        <p:nvPicPr>
          <p:cNvPr id="5" name="Obrázek 4" descr="methan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140969"/>
            <a:ext cx="1965051" cy="1512168"/>
          </a:xfrm>
          <a:prstGeom prst="rect">
            <a:avLst/>
          </a:prstGeom>
        </p:spPr>
      </p:pic>
      <p:pic>
        <p:nvPicPr>
          <p:cNvPr id="6" name="Obrázek 5" descr="Metha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996952"/>
            <a:ext cx="1714500" cy="1619250"/>
          </a:xfrm>
          <a:prstGeom prst="rect">
            <a:avLst/>
          </a:prstGeom>
        </p:spPr>
      </p:pic>
      <p:pic>
        <p:nvPicPr>
          <p:cNvPr id="7" name="Obrázek 6" descr="MethanovaKyseli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39" y="3429000"/>
            <a:ext cx="1784269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Ethan</a:t>
            </a:r>
            <a:r>
              <a:rPr lang="cs-CZ" sz="3600" dirty="0"/>
              <a:t> a jeho deriváty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/>
              <a:t>Ethan</a:t>
            </a:r>
            <a:r>
              <a:rPr lang="cs-CZ" sz="2000" dirty="0"/>
              <a:t> (plyn) </a:t>
            </a:r>
          </a:p>
          <a:p>
            <a:r>
              <a:rPr lang="cs-CZ" sz="2000" dirty="0" err="1"/>
              <a:t>Ethanol</a:t>
            </a:r>
            <a:r>
              <a:rPr lang="cs-CZ" sz="2000" dirty="0"/>
              <a:t> (kapalina) </a:t>
            </a:r>
          </a:p>
          <a:p>
            <a:r>
              <a:rPr lang="cs-CZ" sz="2000" dirty="0" err="1"/>
              <a:t>Ethanal</a:t>
            </a:r>
            <a:r>
              <a:rPr lang="cs-CZ" sz="2000" dirty="0"/>
              <a:t> (kapalina) … Acetaldehyd – působí kocovinu </a:t>
            </a:r>
          </a:p>
          <a:p>
            <a:r>
              <a:rPr lang="cs-CZ" sz="2000" dirty="0"/>
              <a:t>Kyselina ethanová (kapalina) … Kyselina octová </a:t>
            </a:r>
          </a:p>
          <a:p>
            <a:endParaRPr lang="cs-CZ" sz="2000" dirty="0"/>
          </a:p>
        </p:txBody>
      </p:sp>
      <p:pic>
        <p:nvPicPr>
          <p:cNvPr id="4" name="Obrázek 3" descr="Eth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29000"/>
            <a:ext cx="1646754" cy="1224136"/>
          </a:xfrm>
          <a:prstGeom prst="rect">
            <a:avLst/>
          </a:prstGeom>
        </p:spPr>
      </p:pic>
      <p:pic>
        <p:nvPicPr>
          <p:cNvPr id="5" name="Obrázek 4" descr="ethan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5" y="3356992"/>
            <a:ext cx="2265529" cy="1296144"/>
          </a:xfrm>
          <a:prstGeom prst="rect">
            <a:avLst/>
          </a:prstGeom>
        </p:spPr>
      </p:pic>
      <p:pic>
        <p:nvPicPr>
          <p:cNvPr id="6" name="Obrázek 5" descr="acetaldehy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013176"/>
            <a:ext cx="1800200" cy="1539171"/>
          </a:xfrm>
          <a:prstGeom prst="rect">
            <a:avLst/>
          </a:prstGeom>
        </p:spPr>
      </p:pic>
      <p:pic>
        <p:nvPicPr>
          <p:cNvPr id="7" name="Obrázek 6" descr="KyselinaOctov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5229200"/>
            <a:ext cx="2160240" cy="14427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propionová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propionová = kyselina propanová </a:t>
            </a:r>
          </a:p>
          <a:p>
            <a:r>
              <a:rPr lang="cs-CZ" sz="2000" dirty="0"/>
              <a:t>Vyrábí ji např. bakterie v potních žlázách, žaludku přežvýkavců </a:t>
            </a:r>
          </a:p>
          <a:p>
            <a:r>
              <a:rPr lang="cs-CZ" sz="2000" dirty="0"/>
              <a:t>Zápach potu/švýcarského sýra </a:t>
            </a:r>
          </a:p>
          <a:p>
            <a:r>
              <a:rPr lang="cs-CZ" sz="2000" dirty="0"/>
              <a:t>Úkol: Najděte strukturní, funkční a sumární vzorec kyseliny propionové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356992"/>
            <a:ext cx="4733377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máselná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máselná = kyselina butanová </a:t>
            </a:r>
          </a:p>
          <a:p>
            <a:r>
              <a:rPr lang="cs-CZ" sz="2000" dirty="0"/>
              <a:t>Vzniká při žluknutí másla </a:t>
            </a:r>
          </a:p>
          <a:p>
            <a:r>
              <a:rPr lang="cs-CZ" sz="2000" dirty="0"/>
              <a:t>Obsažena v parmezánu </a:t>
            </a:r>
          </a:p>
          <a:p>
            <a:r>
              <a:rPr lang="cs-CZ" sz="2000" dirty="0"/>
              <a:t>Dále např. v potu </a:t>
            </a:r>
          </a:p>
          <a:p>
            <a:r>
              <a:rPr lang="cs-CZ" sz="2000" dirty="0"/>
              <a:t>Úkol: Najděte sumární, strukturní a funkční vzorec kyseliny máselné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63180"/>
            <a:ext cx="3024336" cy="22682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Formaldehyd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Napadá centrální nervovou soustavu (CNS) </a:t>
            </a:r>
          </a:p>
          <a:p>
            <a:r>
              <a:rPr lang="cs-CZ" sz="2000" dirty="0"/>
              <a:t>V potravinářství E240, u nás zakázán </a:t>
            </a:r>
          </a:p>
          <a:p>
            <a:r>
              <a:rPr lang="cs-CZ" sz="2000" dirty="0"/>
              <a:t>Společně s fenolem vytváří bakelit </a:t>
            </a:r>
          </a:p>
          <a:p>
            <a:r>
              <a:rPr lang="cs-CZ" sz="2000" dirty="0"/>
              <a:t>Vzniká </a:t>
            </a:r>
            <a:r>
              <a:rPr lang="cs-CZ" sz="2000" dirty="0" err="1"/>
              <a:t>metabolizací</a:t>
            </a:r>
            <a:r>
              <a:rPr lang="cs-CZ" sz="2000" dirty="0"/>
              <a:t> </a:t>
            </a:r>
            <a:r>
              <a:rPr lang="cs-CZ" sz="2000" dirty="0" err="1"/>
              <a:t>methanolu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  <p:pic>
        <p:nvPicPr>
          <p:cNvPr id="4" name="Obrázek 3" descr="Metha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365104"/>
            <a:ext cx="171450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Acetaldehyd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Způsobuje kocovinu </a:t>
            </a:r>
          </a:p>
          <a:p>
            <a:r>
              <a:rPr lang="cs-CZ" sz="2000" dirty="0"/>
              <a:t>Vzniká </a:t>
            </a:r>
            <a:r>
              <a:rPr lang="cs-CZ" sz="2000" dirty="0" err="1"/>
              <a:t>metabolizací</a:t>
            </a:r>
            <a:r>
              <a:rPr lang="cs-CZ" sz="2000" dirty="0"/>
              <a:t> </a:t>
            </a:r>
            <a:r>
              <a:rPr lang="cs-CZ" sz="2000" dirty="0" err="1"/>
              <a:t>ethanolu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  <p:pic>
        <p:nvPicPr>
          <p:cNvPr id="4" name="Obrázek 3" descr="acetaldehy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924944"/>
            <a:ext cx="2016224" cy="17238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Kyselina palmitová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palmitová = </a:t>
            </a:r>
            <a:r>
              <a:rPr lang="cs-CZ" sz="2000" dirty="0" err="1"/>
              <a:t>hexadekanová</a:t>
            </a:r>
            <a:r>
              <a:rPr lang="cs-CZ" sz="2000" dirty="0"/>
              <a:t> (16 uhlíků) </a:t>
            </a:r>
          </a:p>
          <a:p>
            <a:r>
              <a:rPr lang="cs-CZ" sz="2000" dirty="0"/>
              <a:t>Palmový olej, máslo, sýry, mléko a maso </a:t>
            </a:r>
          </a:p>
          <a:p>
            <a:r>
              <a:rPr lang="cs-CZ" sz="2000" dirty="0"/>
              <a:t>Vyráběl se z ní napalm – zahuštění benzínu touto kyselinou </a:t>
            </a:r>
          </a:p>
          <a:p>
            <a:r>
              <a:rPr lang="cs-CZ" sz="2000" dirty="0"/>
              <a:t>Zvýší přilnavost a zpomalí hoření  </a:t>
            </a:r>
          </a:p>
          <a:p>
            <a:r>
              <a:rPr lang="cs-CZ" sz="2000" dirty="0"/>
              <a:t>Najděte funkční a sumární vzorec kyseliny palmitové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49080"/>
            <a:ext cx="6331737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Dikarboxylové 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 dikarboxylových kyselinách se vyskytují dvě karboxylové skupiny –COOH </a:t>
            </a:r>
          </a:p>
          <a:p>
            <a:r>
              <a:rPr lang="cs-CZ" sz="2000" dirty="0"/>
              <a:t>Kyselina jablečná = kyselina </a:t>
            </a:r>
            <a:r>
              <a:rPr lang="cs-CZ" sz="2000" dirty="0" err="1"/>
              <a:t>hydroxybutandiová</a:t>
            </a:r>
            <a:r>
              <a:rPr lang="cs-CZ" sz="2000" dirty="0"/>
              <a:t> </a:t>
            </a:r>
          </a:p>
          <a:p>
            <a:r>
              <a:rPr lang="cs-CZ" sz="2000" dirty="0"/>
              <a:t>Kyselina citronová je dokonce </a:t>
            </a:r>
            <a:r>
              <a:rPr lang="cs-CZ" sz="2000" dirty="0" err="1"/>
              <a:t>trikarboxylová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šťavelová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Šťavel, šťovík, jahody </a:t>
            </a:r>
          </a:p>
          <a:p>
            <a:r>
              <a:rPr lang="cs-CZ" sz="2000" dirty="0"/>
              <a:t>Strukturní vzorec </a:t>
            </a:r>
          </a:p>
          <a:p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Funkční vzorec (COOH)</a:t>
            </a:r>
            <a:r>
              <a:rPr lang="cs-CZ" sz="2000" baseline="-25000" dirty="0"/>
              <a:t>2</a:t>
            </a:r>
            <a:r>
              <a:rPr lang="cs-CZ" sz="2000" dirty="0"/>
              <a:t> </a:t>
            </a:r>
          </a:p>
          <a:p>
            <a:r>
              <a:rPr lang="cs-CZ" sz="2000" dirty="0"/>
              <a:t>Sumární vzorec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cs-CZ" sz="2000" baseline="-25000" dirty="0"/>
              <a:t>4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StavelovaStruktur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628800"/>
            <a:ext cx="1830812" cy="13681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28474"/>
            <a:ext cx="2115158" cy="26661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86" y="3228474"/>
            <a:ext cx="2095500" cy="16478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86" y="188640"/>
            <a:ext cx="2688298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Různé typy chemických vzorců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Sumární (souhrnný, molekulový) vzorec: Součet atomů jednotlivých prvků v molekule </a:t>
            </a:r>
          </a:p>
          <a:p>
            <a:r>
              <a:rPr lang="cs-CZ" sz="2000" dirty="0"/>
              <a:t>Strukturní vzorec: Schéma řetězce atomů v molekule </a:t>
            </a:r>
          </a:p>
          <a:p>
            <a:r>
              <a:rPr lang="cs-CZ" sz="2000" dirty="0"/>
              <a:t>Funkční vzorec: Kompromis mezi oběma vzorci, nesečteme všechno, abychom zachovali údaj o struktuře </a:t>
            </a:r>
          </a:p>
          <a:p>
            <a:endParaRPr lang="cs-CZ" sz="2000" dirty="0"/>
          </a:p>
          <a:p>
            <a:r>
              <a:rPr lang="cs-CZ" sz="2000" dirty="0"/>
              <a:t>Příklad: </a:t>
            </a:r>
            <a:r>
              <a:rPr lang="cs-CZ" sz="2000" dirty="0" err="1"/>
              <a:t>Methanol</a:t>
            </a:r>
            <a:r>
              <a:rPr lang="cs-CZ" sz="2000" dirty="0"/>
              <a:t> </a:t>
            </a:r>
          </a:p>
          <a:p>
            <a:r>
              <a:rPr lang="cs-CZ" sz="2000" dirty="0"/>
              <a:t>Sumární                                     Strukturní                      Funkční </a:t>
            </a:r>
          </a:p>
          <a:p>
            <a:r>
              <a:rPr lang="cs-CZ" sz="2000" dirty="0"/>
              <a:t>CH</a:t>
            </a:r>
            <a:r>
              <a:rPr lang="cs-CZ" sz="2000" baseline="-25000" dirty="0"/>
              <a:t>4</a:t>
            </a:r>
            <a:r>
              <a:rPr lang="cs-CZ" sz="2000" dirty="0"/>
              <a:t>O                                                                                   CH</a:t>
            </a:r>
            <a:r>
              <a:rPr lang="cs-CZ" sz="2000" baseline="-25000" dirty="0"/>
              <a:t>3</a:t>
            </a:r>
            <a:r>
              <a:rPr lang="cs-CZ" sz="2000" dirty="0"/>
              <a:t>OH 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Funkční vzorec: Skoro jako </a:t>
            </a:r>
            <a:r>
              <a:rPr lang="cs-CZ" sz="2000" dirty="0" err="1"/>
              <a:t>methanol</a:t>
            </a:r>
            <a:r>
              <a:rPr lang="cs-CZ" sz="2000" dirty="0"/>
              <a:t>, místo 4. vodíku je tam –OH skupina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methan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365104"/>
            <a:ext cx="1224136" cy="9420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Kyselina šťavelová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šťavelová = </a:t>
            </a:r>
            <a:r>
              <a:rPr lang="cs-CZ" sz="2000" dirty="0" err="1"/>
              <a:t>ethandiová</a:t>
            </a:r>
            <a:r>
              <a:rPr lang="cs-CZ" sz="2000" dirty="0"/>
              <a:t> </a:t>
            </a:r>
          </a:p>
          <a:p>
            <a:r>
              <a:rPr lang="cs-CZ" sz="2000" dirty="0"/>
              <a:t>Jiný název: Jetelová sůl </a:t>
            </a:r>
          </a:p>
          <a:p>
            <a:r>
              <a:rPr lang="cs-CZ" sz="2000" dirty="0"/>
              <a:t>Způsobuje kyselost jahod, šťovíku, šťavelu a reveně (rebarbory) </a:t>
            </a:r>
          </a:p>
          <a:p>
            <a:r>
              <a:rPr lang="cs-CZ" sz="2000" dirty="0"/>
              <a:t>Bílá krystalická látka, rozpustná ve vodě – roztok má leptavé účinky </a:t>
            </a:r>
          </a:p>
          <a:p>
            <a:r>
              <a:rPr lang="cs-CZ" sz="2000" dirty="0"/>
              <a:t>Za horka se rozkládá na kyselinu mravenčí a oxid uhelnatý </a:t>
            </a:r>
          </a:p>
          <a:p>
            <a:r>
              <a:rPr lang="cs-CZ" sz="2000" dirty="0"/>
              <a:t>Výbušný šťavelan stříbrný </a:t>
            </a:r>
          </a:p>
          <a:p>
            <a:endParaRPr lang="cs-CZ" sz="2000" dirty="0"/>
          </a:p>
        </p:txBody>
      </p:sp>
      <p:pic>
        <p:nvPicPr>
          <p:cNvPr id="4" name="Obrázek 3" descr="Silver_oxalate_reson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717032"/>
            <a:ext cx="4970034" cy="26973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Kyselina jablečná (E296)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Kyselina jablečná = kyselina </a:t>
            </a:r>
            <a:r>
              <a:rPr lang="cs-CZ" sz="2400" dirty="0" err="1"/>
              <a:t>hydroxybutandiová</a:t>
            </a:r>
            <a:r>
              <a:rPr lang="cs-CZ" sz="2400" dirty="0"/>
              <a:t> </a:t>
            </a:r>
          </a:p>
          <a:p>
            <a:r>
              <a:rPr lang="cs-CZ" sz="2400" dirty="0" err="1"/>
              <a:t>Kyselotrpké</a:t>
            </a:r>
            <a:r>
              <a:rPr lang="cs-CZ" sz="2400" dirty="0"/>
              <a:t> odstíny chuti v jablku či víně </a:t>
            </a: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Obrázek 3" descr="200px-Appelzu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84984"/>
            <a:ext cx="3260739" cy="17281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92104"/>
            <a:ext cx="4229106" cy="24251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013176"/>
            <a:ext cx="2530624" cy="16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0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Další dikarboxylové 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malonová (</a:t>
            </a:r>
            <a:r>
              <a:rPr lang="cs-CZ" sz="2000" dirty="0" err="1"/>
              <a:t>propandiová</a:t>
            </a:r>
            <a:r>
              <a:rPr lang="cs-CZ" sz="2000" dirty="0"/>
              <a:t>) - obsažena v červené řepě </a:t>
            </a:r>
          </a:p>
          <a:p>
            <a:r>
              <a:rPr lang="cs-CZ" sz="2000" dirty="0"/>
              <a:t>Kyselina jantarová (</a:t>
            </a:r>
            <a:r>
              <a:rPr lang="cs-CZ" sz="2000" dirty="0" err="1"/>
              <a:t>butandiová</a:t>
            </a:r>
            <a:r>
              <a:rPr lang="cs-CZ" sz="2000" dirty="0"/>
              <a:t>) - obsažena ve víně, může mu dávat kamenitou až slanou příchuť </a:t>
            </a:r>
          </a:p>
          <a:p>
            <a:r>
              <a:rPr lang="cs-CZ" sz="2000" dirty="0"/>
              <a:t>Kyselina adipová (</a:t>
            </a:r>
            <a:r>
              <a:rPr lang="cs-CZ" sz="2000" dirty="0" err="1"/>
              <a:t>hexandiová</a:t>
            </a:r>
            <a:r>
              <a:rPr lang="cs-CZ" sz="2000" dirty="0"/>
              <a:t>) – výroba nylonu </a:t>
            </a:r>
          </a:p>
          <a:p>
            <a:r>
              <a:rPr lang="cs-CZ" sz="2000" dirty="0"/>
              <a:t>Kyselina </a:t>
            </a:r>
            <a:r>
              <a:rPr lang="cs-CZ" sz="2000" dirty="0" err="1"/>
              <a:t>azelaová</a:t>
            </a:r>
            <a:r>
              <a:rPr lang="cs-CZ" sz="2000" dirty="0"/>
              <a:t> (</a:t>
            </a:r>
            <a:r>
              <a:rPr lang="cs-CZ" sz="2000" dirty="0" err="1"/>
              <a:t>nonandiová</a:t>
            </a:r>
            <a:r>
              <a:rPr lang="cs-CZ" sz="2000" dirty="0"/>
              <a:t>) – obsažena v obilí </a:t>
            </a:r>
          </a:p>
          <a:p>
            <a:r>
              <a:rPr lang="cs-CZ" sz="2000" dirty="0"/>
              <a:t>Kyselina sebaková (</a:t>
            </a:r>
            <a:r>
              <a:rPr lang="cs-CZ" sz="2000" dirty="0" err="1"/>
              <a:t>dekandiová</a:t>
            </a:r>
            <a:r>
              <a:rPr lang="cs-CZ" sz="2000" dirty="0"/>
              <a:t>) – obsažena v ricinovém oleji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4F75E9-8A6E-4793-916D-02163C31A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2448272" cy="10081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828E01-5C71-48BF-8394-D0DEE49F1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05064"/>
            <a:ext cx="2173826" cy="115212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7" y="5301208"/>
            <a:ext cx="2280822" cy="15223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00" y="5263490"/>
            <a:ext cx="2384090" cy="15489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Další dikarboxylové 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Kyselina adipová (</a:t>
            </a:r>
            <a:r>
              <a:rPr lang="cs-CZ" sz="2000" dirty="0" err="1"/>
              <a:t>hexandiová</a:t>
            </a:r>
            <a:r>
              <a:rPr lang="cs-CZ" sz="2000" dirty="0"/>
              <a:t>) – výroba nylonu </a:t>
            </a:r>
          </a:p>
          <a:p>
            <a:r>
              <a:rPr lang="cs-CZ" sz="2000" dirty="0"/>
              <a:t>Kyselina </a:t>
            </a:r>
            <a:r>
              <a:rPr lang="cs-CZ" sz="2000" dirty="0" err="1"/>
              <a:t>azelaová</a:t>
            </a:r>
            <a:r>
              <a:rPr lang="cs-CZ" sz="2000" dirty="0"/>
              <a:t> (</a:t>
            </a:r>
            <a:r>
              <a:rPr lang="cs-CZ" sz="2000" dirty="0" err="1"/>
              <a:t>nonandiová</a:t>
            </a:r>
            <a:r>
              <a:rPr lang="cs-CZ" sz="2000" dirty="0"/>
              <a:t>) – obsažena v obilí </a:t>
            </a:r>
          </a:p>
          <a:p>
            <a:r>
              <a:rPr lang="cs-CZ" sz="2000" dirty="0"/>
              <a:t>Kyselina </a:t>
            </a:r>
            <a:r>
              <a:rPr lang="cs-CZ" sz="2000" dirty="0" err="1"/>
              <a:t>sebaková</a:t>
            </a:r>
            <a:r>
              <a:rPr lang="cs-CZ" sz="2000" dirty="0"/>
              <a:t> (</a:t>
            </a:r>
            <a:r>
              <a:rPr lang="cs-CZ" sz="2000" dirty="0" err="1"/>
              <a:t>dekandiová</a:t>
            </a:r>
            <a:r>
              <a:rPr lang="cs-CZ" sz="2000" dirty="0"/>
              <a:t>) – obsažena v ricinovém </a:t>
            </a:r>
            <a:r>
              <a:rPr lang="cs-CZ" sz="2000" dirty="0" smtClean="0"/>
              <a:t>oleji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1" y="3032020"/>
            <a:ext cx="3824917" cy="15491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2" y="4797152"/>
            <a:ext cx="1844824" cy="18448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25144"/>
            <a:ext cx="3528392" cy="203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69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Další dikarboxylové 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</a:t>
            </a:r>
            <a:r>
              <a:rPr lang="cs-CZ" sz="2000" dirty="0" err="1"/>
              <a:t>azelaová</a:t>
            </a:r>
            <a:r>
              <a:rPr lang="cs-CZ" sz="2000" dirty="0"/>
              <a:t> (</a:t>
            </a:r>
            <a:r>
              <a:rPr lang="cs-CZ" sz="2000" dirty="0" err="1"/>
              <a:t>nonandiová</a:t>
            </a:r>
            <a:r>
              <a:rPr lang="cs-CZ" sz="2000" dirty="0"/>
              <a:t>) – obsažena v </a:t>
            </a:r>
            <a:r>
              <a:rPr lang="cs-CZ" sz="2000" dirty="0" smtClean="0"/>
              <a:t>obilí, působí proti akné </a:t>
            </a:r>
            <a:endParaRPr lang="cs-CZ" sz="2000" dirty="0"/>
          </a:p>
          <a:p>
            <a:r>
              <a:rPr lang="cs-CZ" sz="2000" dirty="0"/>
              <a:t>Kyselina </a:t>
            </a:r>
            <a:r>
              <a:rPr lang="cs-CZ" sz="2000" dirty="0" err="1"/>
              <a:t>sebaková</a:t>
            </a:r>
            <a:r>
              <a:rPr lang="cs-CZ" sz="2000" dirty="0"/>
              <a:t> (</a:t>
            </a:r>
            <a:r>
              <a:rPr lang="cs-CZ" sz="2000" dirty="0" err="1"/>
              <a:t>dekandiová</a:t>
            </a:r>
            <a:r>
              <a:rPr lang="cs-CZ" sz="2000" dirty="0"/>
              <a:t>) – obsažena v ricinovém oleji 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582661" cy="16561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2896"/>
            <a:ext cx="1512168" cy="15121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75869"/>
            <a:ext cx="2843808" cy="21328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89" y="2241848"/>
            <a:ext cx="904219" cy="17388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54586"/>
            <a:ext cx="3265456" cy="21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09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Trikarboxylová</a:t>
            </a:r>
            <a:r>
              <a:rPr lang="cs-CZ" sz="3600" dirty="0"/>
              <a:t>: Kyselina citronová (E330)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Kyselina citronová = kyselina 2-hydroxy-1,2,3-propantrikarboxylová </a:t>
            </a:r>
          </a:p>
          <a:p>
            <a:endParaRPr lang="cs-CZ" sz="2000" dirty="0"/>
          </a:p>
        </p:txBody>
      </p:sp>
      <p:pic>
        <p:nvPicPr>
          <p:cNvPr id="4" name="Obrázek 3" descr="citrono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4211805" cy="3024336"/>
          </a:xfrm>
          <a:prstGeom prst="rect">
            <a:avLst/>
          </a:prstGeom>
        </p:spPr>
      </p:pic>
      <p:pic>
        <p:nvPicPr>
          <p:cNvPr id="5" name="Obrázek 4" descr="droetkerkyselinacitronovapropotraviny20g3drgb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988840"/>
            <a:ext cx="24384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76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Organické látky: </a:t>
            </a:r>
            <a:r>
              <a:rPr lang="cs-CZ" sz="3600" dirty="0" err="1"/>
              <a:t>Methan</a:t>
            </a:r>
            <a:r>
              <a:rPr lang="cs-CZ" sz="3600" dirty="0"/>
              <a:t> CH</a:t>
            </a:r>
            <a:r>
              <a:rPr lang="cs-CZ" sz="3600" baseline="-25000" dirty="0"/>
              <a:t>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/>
              <a:t>Methan</a:t>
            </a:r>
            <a:r>
              <a:rPr lang="cs-CZ" sz="2000" dirty="0"/>
              <a:t> CH</a:t>
            </a:r>
            <a:r>
              <a:rPr lang="cs-CZ" sz="2000" baseline="-25000" dirty="0"/>
              <a:t>4</a:t>
            </a:r>
            <a:r>
              <a:rPr lang="cs-CZ" sz="2000" dirty="0"/>
              <a:t> je bezbarvý plyn, hlavní součást zemního plynu a bioplynu. </a:t>
            </a:r>
          </a:p>
          <a:p>
            <a:endParaRPr lang="cs-CZ" sz="2000" dirty="0"/>
          </a:p>
          <a:p>
            <a:r>
              <a:rPr lang="cs-CZ" sz="2000" dirty="0"/>
              <a:t>Patří mezi alkany (uhlovodíky s jednoduchými vazbami) </a:t>
            </a:r>
          </a:p>
          <a:p>
            <a:endParaRPr lang="cs-CZ" sz="2000" dirty="0"/>
          </a:p>
          <a:p>
            <a:r>
              <a:rPr lang="cs-CZ" sz="2000" dirty="0"/>
              <a:t>V přírodě vzniká rozkladem celulózy (polysacharidu) jako bahenní plyn </a:t>
            </a:r>
          </a:p>
          <a:p>
            <a:r>
              <a:rPr lang="cs-CZ" sz="2000" dirty="0"/>
              <a:t>Jeho směs se vzduchem je výbušná </a:t>
            </a:r>
          </a:p>
          <a:p>
            <a:r>
              <a:rPr lang="cs-CZ" sz="2000" dirty="0"/>
              <a:t>Používá se k výrobě vodíku, acetylénu, chloroformu apod.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meth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455987"/>
            <a:ext cx="1728192" cy="18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26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Chloroform (derivát </a:t>
            </a:r>
            <a:r>
              <a:rPr lang="cs-CZ" sz="3600" dirty="0" err="1"/>
              <a:t>methanu</a:t>
            </a:r>
            <a:r>
              <a:rPr 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Chloroform (</a:t>
            </a:r>
            <a:r>
              <a:rPr lang="cs-CZ" sz="2000" dirty="0" err="1"/>
              <a:t>trichlormethan</a:t>
            </a:r>
            <a:r>
              <a:rPr lang="cs-CZ" sz="2000" dirty="0"/>
              <a:t>) CHCl</a:t>
            </a:r>
            <a:r>
              <a:rPr lang="cs-CZ" sz="2000" baseline="-25000" dirty="0"/>
              <a:t>3 </a:t>
            </a:r>
            <a:r>
              <a:rPr lang="cs-CZ" sz="2000" dirty="0"/>
              <a:t> </a:t>
            </a:r>
          </a:p>
          <a:p>
            <a:r>
              <a:rPr lang="cs-CZ" sz="2000" dirty="0"/>
              <a:t>Vzniká reakcí CH</a:t>
            </a:r>
            <a:r>
              <a:rPr lang="cs-CZ" sz="2000" baseline="-25000" dirty="0"/>
              <a:t>4</a:t>
            </a:r>
            <a:r>
              <a:rPr lang="cs-CZ" sz="2000" dirty="0"/>
              <a:t> + 3 Cl</a:t>
            </a:r>
            <a:r>
              <a:rPr lang="cs-CZ" sz="2000" baseline="-25000" dirty="0"/>
              <a:t>2</a:t>
            </a:r>
            <a:r>
              <a:rPr lang="cs-CZ" sz="2000" dirty="0"/>
              <a:t> </a:t>
            </a:r>
            <a:r>
              <a:rPr lang="cs-CZ" sz="2000" dirty="0"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 CHCl</a:t>
            </a:r>
            <a:r>
              <a:rPr lang="en-US" sz="2000" baseline="-25000" dirty="0">
                <a:sym typeface="Wingdings" panose="05000000000000000000" pitchFamily="2" charset="2"/>
              </a:rPr>
              <a:t>3</a:t>
            </a:r>
            <a:r>
              <a:rPr lang="en-US" sz="2000" dirty="0">
                <a:sym typeface="Wingdings" panose="05000000000000000000" pitchFamily="2" charset="2"/>
              </a:rPr>
              <a:t> + 3 </a:t>
            </a:r>
            <a:r>
              <a:rPr lang="en-US" sz="2000" dirty="0" err="1">
                <a:sym typeface="Wingdings" panose="05000000000000000000" pitchFamily="2" charset="2"/>
              </a:rPr>
              <a:t>HCl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endParaRPr lang="cs-CZ" sz="2000" dirty="0">
              <a:sym typeface="Wingdings" panose="05000000000000000000" pitchFamily="2" charset="2"/>
            </a:endParaRPr>
          </a:p>
          <a:p>
            <a:r>
              <a:rPr lang="cs-CZ" sz="2000" dirty="0">
                <a:sym typeface="Wingdings" panose="05000000000000000000" pitchFamily="2" charset="2"/>
              </a:rPr>
              <a:t>Bezbarvá, těkavá, nehořlavá kapalina </a:t>
            </a:r>
          </a:p>
          <a:p>
            <a:pPr marL="0" indent="0">
              <a:buNone/>
            </a:pPr>
            <a:r>
              <a:rPr lang="cs-CZ" sz="2000" dirty="0">
                <a:sym typeface="Wingdings" panose="05000000000000000000" pitchFamily="2" charset="2"/>
              </a:rPr>
              <a:t>s nasládlým zápachem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 err="1"/>
              <a:t>Okolo</a:t>
            </a:r>
            <a:r>
              <a:rPr lang="en-US" sz="2000" dirty="0"/>
              <a:t> </a:t>
            </a:r>
            <a:r>
              <a:rPr lang="en-US" sz="2000" dirty="0" err="1"/>
              <a:t>roku</a:t>
            </a:r>
            <a:r>
              <a:rPr lang="en-US" sz="2000" dirty="0"/>
              <a:t> 1900 se chloroform </a:t>
            </a:r>
            <a:r>
              <a:rPr lang="en-US" sz="2000" dirty="0" err="1"/>
              <a:t>pou</a:t>
            </a:r>
            <a:r>
              <a:rPr lang="cs-CZ" sz="2000" dirty="0" err="1"/>
              <a:t>žíval</a:t>
            </a:r>
            <a:r>
              <a:rPr lang="cs-CZ" sz="2000" dirty="0"/>
              <a:t> jako </a:t>
            </a:r>
          </a:p>
          <a:p>
            <a:pPr marL="0" indent="0">
              <a:buNone/>
            </a:pPr>
            <a:r>
              <a:rPr lang="cs-CZ" sz="2000" dirty="0"/>
              <a:t>inhalační anestetikum </a:t>
            </a:r>
          </a:p>
          <a:p>
            <a:pPr marL="0" indent="0">
              <a:buNone/>
            </a:pPr>
            <a:endParaRPr lang="en-US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07588"/>
            <a:ext cx="261149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93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Alkeny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Alkeny jsou uhlovodíky s jednou dvojnou vazbou, využívá se při polymeraci </a:t>
            </a:r>
          </a:p>
          <a:p>
            <a:r>
              <a:rPr lang="cs-CZ" sz="2000" dirty="0" err="1"/>
              <a:t>Ethen</a:t>
            </a:r>
            <a:r>
              <a:rPr lang="cs-CZ" sz="2000" dirty="0"/>
              <a:t> (</a:t>
            </a:r>
            <a:r>
              <a:rPr lang="cs-CZ" sz="2000" dirty="0" err="1"/>
              <a:t>ethylen</a:t>
            </a:r>
            <a:r>
              <a:rPr lang="cs-CZ" sz="2000" dirty="0"/>
              <a:t>) 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Získává se zpracováním ropy </a:t>
            </a:r>
          </a:p>
          <a:p>
            <a:r>
              <a:rPr lang="cs-CZ" sz="2000" dirty="0"/>
              <a:t>Výroba </a:t>
            </a:r>
            <a:r>
              <a:rPr lang="cs-CZ" sz="2000" dirty="0" err="1"/>
              <a:t>polyethylenu</a:t>
            </a:r>
            <a:r>
              <a:rPr lang="cs-CZ" sz="2000" dirty="0"/>
              <a:t> (PE, mikrotenové sáčky, hračky) </a:t>
            </a:r>
          </a:p>
          <a:p>
            <a:endParaRPr lang="cs-CZ" sz="2000" dirty="0"/>
          </a:p>
          <a:p>
            <a:r>
              <a:rPr lang="cs-CZ" sz="2000" dirty="0"/>
              <a:t>Propen (propylen) – zpracováním ropy, výroba polypropylenu PP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70" y="2060848"/>
            <a:ext cx="1004358" cy="9452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97305"/>
            <a:ext cx="1428571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44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Plasty (polymery)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8939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Získávají se z alkenů, případně jiných uhlovodíků </a:t>
            </a:r>
          </a:p>
          <a:p>
            <a:r>
              <a:rPr lang="cs-CZ" sz="2000" dirty="0" err="1"/>
              <a:t>Polyethylen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 Polypropylen </a:t>
            </a:r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Polymerace (10 minut) </a:t>
            </a:r>
          </a:p>
          <a:p>
            <a:r>
              <a:rPr lang="cs-CZ" sz="2000" dirty="0" smtClean="0"/>
              <a:t>https</a:t>
            </a:r>
            <a:r>
              <a:rPr lang="cs-CZ" sz="2000" dirty="0"/>
              <a:t>://www.youtube.com/watch?v=rHxxLYzJ8Sw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1584176" cy="15145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86599"/>
            <a:ext cx="2095500" cy="13525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03" y="4148255"/>
            <a:ext cx="1298968" cy="1800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03" y="2136140"/>
            <a:ext cx="1514113" cy="18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4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Uhlovodíky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Uhlovodíky = Chemické látky složené výhradně z uhlíku a vodíku </a:t>
            </a:r>
          </a:p>
          <a:p>
            <a:r>
              <a:rPr lang="cs-CZ" sz="2000" u="sng" dirty="0" err="1"/>
              <a:t>Alkany</a:t>
            </a:r>
            <a:r>
              <a:rPr lang="cs-CZ" sz="2000" u="sng" dirty="0"/>
              <a:t>:</a:t>
            </a:r>
            <a:r>
              <a:rPr lang="cs-CZ" sz="2000" dirty="0"/>
              <a:t> Uhlovodíky bez dvojné vazby </a:t>
            </a:r>
          </a:p>
          <a:p>
            <a:r>
              <a:rPr lang="cs-CZ" sz="2000" dirty="0"/>
              <a:t>Obecný vzorec C</a:t>
            </a:r>
            <a:r>
              <a:rPr lang="cs-CZ" sz="2000" baseline="-25000" dirty="0"/>
              <a:t>n</a:t>
            </a:r>
            <a:r>
              <a:rPr lang="cs-CZ" sz="2000" dirty="0"/>
              <a:t>H</a:t>
            </a:r>
            <a:r>
              <a:rPr lang="cs-CZ" sz="2000" baseline="-25000" dirty="0"/>
              <a:t>2n+2</a:t>
            </a:r>
          </a:p>
          <a:p>
            <a:r>
              <a:rPr lang="cs-CZ" sz="2000" dirty="0"/>
              <a:t>Mohou mít rozvětvený či nerozvětvený řetězec </a:t>
            </a:r>
          </a:p>
          <a:p>
            <a:r>
              <a:rPr lang="cs-CZ" sz="2000" dirty="0"/>
              <a:t>(Lze odvodit) </a:t>
            </a:r>
          </a:p>
          <a:p>
            <a:r>
              <a:rPr lang="cs-CZ" sz="2000" dirty="0"/>
              <a:t>Bezbarvé plyny: </a:t>
            </a:r>
            <a:r>
              <a:rPr lang="cs-CZ" sz="2000" dirty="0" err="1"/>
              <a:t>Methan</a:t>
            </a:r>
            <a:r>
              <a:rPr lang="cs-CZ" sz="2000" dirty="0"/>
              <a:t> (1 uhlík), </a:t>
            </a:r>
            <a:r>
              <a:rPr lang="cs-CZ" sz="2000" dirty="0" err="1"/>
              <a:t>ethan</a:t>
            </a:r>
            <a:r>
              <a:rPr lang="cs-CZ" sz="2000" dirty="0"/>
              <a:t> (2 uhlíky), propan (3 uhlíky), butan (4 uhlíky)  </a:t>
            </a:r>
          </a:p>
          <a:p>
            <a:r>
              <a:rPr lang="cs-CZ" sz="2000" dirty="0"/>
              <a:t>Bezbarvé kapaliny: pentan (5 C), hexan (6 C), heptan (7 C), oktan (8 C), </a:t>
            </a:r>
            <a:r>
              <a:rPr lang="cs-CZ" sz="2000" dirty="0" err="1"/>
              <a:t>nonan</a:t>
            </a:r>
            <a:r>
              <a:rPr lang="cs-CZ" sz="2000" dirty="0"/>
              <a:t> (9 C), dekan (10 C), </a:t>
            </a:r>
            <a:r>
              <a:rPr lang="cs-CZ" sz="2000" dirty="0" err="1"/>
              <a:t>undekan</a:t>
            </a:r>
            <a:r>
              <a:rPr lang="cs-CZ" sz="2000" dirty="0"/>
              <a:t> (11 C), </a:t>
            </a:r>
            <a:r>
              <a:rPr lang="cs-CZ" sz="2000" dirty="0" err="1"/>
              <a:t>dodekan</a:t>
            </a:r>
            <a:r>
              <a:rPr lang="cs-CZ" sz="2000" dirty="0"/>
              <a:t> (12 C), </a:t>
            </a:r>
            <a:r>
              <a:rPr lang="cs-CZ" sz="2000" dirty="0" err="1"/>
              <a:t>tridekan</a:t>
            </a:r>
            <a:r>
              <a:rPr lang="cs-CZ" sz="2000" dirty="0"/>
              <a:t> (13 C), </a:t>
            </a:r>
            <a:r>
              <a:rPr lang="cs-CZ" sz="2000" dirty="0" err="1"/>
              <a:t>tetradekan</a:t>
            </a:r>
            <a:r>
              <a:rPr lang="cs-CZ" sz="2000" dirty="0"/>
              <a:t> (14 C) </a:t>
            </a:r>
          </a:p>
          <a:p>
            <a:r>
              <a:rPr lang="cs-CZ" sz="2000" dirty="0"/>
              <a:t>Bezbarvé voskovité či pevné látky: </a:t>
            </a:r>
            <a:r>
              <a:rPr lang="cs-CZ" sz="2000" dirty="0" err="1"/>
              <a:t>pentadekan</a:t>
            </a:r>
            <a:r>
              <a:rPr lang="cs-CZ" sz="2000" dirty="0"/>
              <a:t> (15 C), hexadekan (16 C), </a:t>
            </a:r>
            <a:r>
              <a:rPr lang="cs-CZ" sz="2000" dirty="0" err="1"/>
              <a:t>heptadekan</a:t>
            </a:r>
            <a:r>
              <a:rPr lang="cs-CZ" sz="2000" dirty="0"/>
              <a:t> (17 C), </a:t>
            </a:r>
            <a:r>
              <a:rPr lang="cs-CZ" sz="2000" dirty="0" err="1"/>
              <a:t>oktadekan</a:t>
            </a:r>
            <a:r>
              <a:rPr lang="cs-CZ" sz="2000" dirty="0"/>
              <a:t> (18 C), </a:t>
            </a:r>
            <a:r>
              <a:rPr lang="cs-CZ" sz="2000" dirty="0" err="1"/>
              <a:t>nonadekan</a:t>
            </a:r>
            <a:r>
              <a:rPr lang="cs-CZ" sz="2000" dirty="0"/>
              <a:t> (19 C), </a:t>
            </a:r>
            <a:r>
              <a:rPr lang="cs-CZ" sz="2000" dirty="0" err="1"/>
              <a:t>ikosan</a:t>
            </a:r>
            <a:r>
              <a:rPr lang="cs-CZ" sz="2000" dirty="0"/>
              <a:t> (20 C) a další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PVC (Polyvinylchlorid)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Vinylchlorid = </a:t>
            </a:r>
            <a:r>
              <a:rPr lang="cs-CZ" sz="2000" dirty="0" err="1"/>
              <a:t>chlorethen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2143125"/>
            <a:ext cx="7439025" cy="25717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14875"/>
            <a:ext cx="1872208" cy="18722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11" y="4696701"/>
            <a:ext cx="2525903" cy="16120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14875"/>
            <a:ext cx="2069976" cy="20699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16" y="5131919"/>
            <a:ext cx="1662970" cy="13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83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Teflon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Teflon = </a:t>
            </a:r>
            <a:r>
              <a:rPr lang="cs-CZ" sz="2000" dirty="0" err="1"/>
              <a:t>Polytetrafluorethylen</a:t>
            </a:r>
            <a:r>
              <a:rPr lang="cs-CZ" sz="2000" dirty="0"/>
              <a:t> 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Nezkreslená věda: Plasty (9 minut) </a:t>
            </a:r>
            <a:endParaRPr lang="cs-CZ" sz="2000" dirty="0"/>
          </a:p>
          <a:p>
            <a:r>
              <a:rPr lang="cs-CZ" sz="2000" dirty="0"/>
              <a:t>https://www.youtube.com/watch?v=PHpXKWQdNLA</a:t>
            </a:r>
          </a:p>
        </p:txBody>
      </p:sp>
      <p:pic>
        <p:nvPicPr>
          <p:cNvPr id="4" name="Obrázek 3" descr="Teflon_stru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1728192" cy="1512168"/>
          </a:xfrm>
          <a:prstGeom prst="rect">
            <a:avLst/>
          </a:prstGeom>
        </p:spPr>
      </p:pic>
      <p:pic>
        <p:nvPicPr>
          <p:cNvPr id="5" name="Obrázek 4" descr="tefl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420888"/>
            <a:ext cx="1944216" cy="1706434"/>
          </a:xfrm>
          <a:prstGeom prst="rect">
            <a:avLst/>
          </a:prstGeom>
        </p:spPr>
      </p:pic>
      <p:pic>
        <p:nvPicPr>
          <p:cNvPr id="6" name="Obrázek 5" descr="Teflon-jar_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19" y="2060848"/>
            <a:ext cx="2254849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Styren a polystyren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Styren = </a:t>
            </a:r>
            <a:r>
              <a:rPr lang="cs-CZ" sz="2000" dirty="0" err="1"/>
              <a:t>vinylbenzen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  <p:pic>
        <p:nvPicPr>
          <p:cNvPr id="4" name="Obrázek 3" descr="Styr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1676400" cy="2171700"/>
          </a:xfrm>
          <a:prstGeom prst="rect">
            <a:avLst/>
          </a:prstGeom>
        </p:spPr>
      </p:pic>
      <p:pic>
        <p:nvPicPr>
          <p:cNvPr id="5" name="Obrázek 4" descr="Polystyr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687" y="2262187"/>
            <a:ext cx="1952625" cy="2333625"/>
          </a:xfrm>
          <a:prstGeom prst="rect">
            <a:avLst/>
          </a:prstGeom>
        </p:spPr>
      </p:pic>
      <p:pic>
        <p:nvPicPr>
          <p:cNvPr id="6" name="Obrázek 5" descr="330px-Frigolit_2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653136"/>
            <a:ext cx="2574585" cy="19348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Alkyny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/>
              <a:t>Alkyny</a:t>
            </a:r>
            <a:r>
              <a:rPr lang="cs-CZ" sz="2000" dirty="0"/>
              <a:t> jsou uhlovodíky s jednou trojnou vazbou </a:t>
            </a:r>
          </a:p>
          <a:p>
            <a:r>
              <a:rPr lang="cs-CZ" sz="2000" dirty="0" err="1"/>
              <a:t>Ethyn</a:t>
            </a:r>
            <a:r>
              <a:rPr lang="cs-CZ" sz="2000" dirty="0"/>
              <a:t> (acetylen) </a:t>
            </a:r>
          </a:p>
          <a:p>
            <a:endParaRPr lang="cs-CZ" sz="2000" dirty="0"/>
          </a:p>
          <a:p>
            <a:r>
              <a:rPr lang="cs-CZ" sz="2000" dirty="0"/>
              <a:t>Bezbarvý plyn, ve směsi se vzduchem vybuchuje </a:t>
            </a:r>
          </a:p>
          <a:p>
            <a:r>
              <a:rPr lang="cs-CZ" sz="2000" dirty="0"/>
              <a:t>Používá se při svařování </a:t>
            </a:r>
            <a:r>
              <a:rPr lang="cs-CZ" sz="2000" dirty="0" smtClean="0"/>
              <a:t>pro vysokou výhřevnost 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36" y="2132856"/>
            <a:ext cx="1687688" cy="360040"/>
          </a:xfrm>
          <a:prstGeom prst="rect">
            <a:avLst/>
          </a:prstGeom>
        </p:spPr>
      </p:pic>
      <p:pic>
        <p:nvPicPr>
          <p:cNvPr id="5" name="Obrázek 4" descr="Acety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501008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50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Areny</a:t>
            </a:r>
            <a:r>
              <a:rPr lang="cs-CZ" sz="3600" dirty="0"/>
              <a:t> (Aromatické uhlovodíky)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Obsahují alespoň jedno benzenové jádro </a:t>
            </a:r>
          </a:p>
          <a:p>
            <a:r>
              <a:rPr lang="cs-CZ" sz="2000" dirty="0"/>
              <a:t>Benzenové jádro = ,,</a:t>
            </a:r>
            <a:r>
              <a:rPr lang="cs-CZ" sz="2000" dirty="0" err="1"/>
              <a:t>jedenapůlná</a:t>
            </a:r>
            <a:r>
              <a:rPr lang="cs-CZ" sz="2000" dirty="0"/>
              <a:t> vazba´´ mezi kruhem 6 uhlíků </a:t>
            </a:r>
          </a:p>
          <a:p>
            <a:r>
              <a:rPr lang="cs-CZ" sz="2000" u="sng" dirty="0"/>
              <a:t>Základní aromatický uhlovodík</a:t>
            </a:r>
          </a:p>
          <a:p>
            <a:r>
              <a:rPr lang="cs-CZ" sz="2000" dirty="0"/>
              <a:t>Benzen 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6</a:t>
            </a:r>
            <a:r>
              <a:rPr lang="cs-CZ" sz="2000" dirty="0"/>
              <a:t> </a:t>
            </a:r>
          </a:p>
          <a:p>
            <a:r>
              <a:rPr lang="cs-CZ" sz="2000" dirty="0"/>
              <a:t>Bezbarvá, hořlavá, karcinogenní látka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61048"/>
            <a:ext cx="3620102" cy="118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69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Friedrich August </a:t>
            </a:r>
            <a:r>
              <a:rPr lang="cs-CZ" sz="3600" dirty="0" err="1"/>
              <a:t>Kekulé</a:t>
            </a:r>
            <a:r>
              <a:rPr lang="cs-CZ" sz="3600" dirty="0"/>
              <a:t> (1829 – 1896)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Německý chemik českého původu (</a:t>
            </a:r>
            <a:r>
              <a:rPr lang="cs-CZ" sz="2000" dirty="0" err="1"/>
              <a:t>Kekulové</a:t>
            </a:r>
            <a:r>
              <a:rPr lang="cs-CZ" sz="2000" dirty="0"/>
              <a:t> ze Stradonic) </a:t>
            </a:r>
          </a:p>
          <a:p>
            <a:r>
              <a:rPr lang="cs-CZ" sz="2000" dirty="0"/>
              <a:t>Objevitel myšlenky benzenového jádra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260718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32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Deriváty benzenu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Toluen </a:t>
            </a:r>
            <a:endParaRPr lang="cs-CZ" sz="2000" dirty="0" smtClean="0"/>
          </a:p>
          <a:p>
            <a:r>
              <a:rPr lang="cs-CZ" sz="2000" dirty="0" smtClean="0"/>
              <a:t>Fenol </a:t>
            </a:r>
            <a:endParaRPr lang="cs-CZ" sz="2000" dirty="0"/>
          </a:p>
          <a:p>
            <a:r>
              <a:rPr lang="cs-CZ" sz="2000" dirty="0"/>
              <a:t>Kyselina benzoová </a:t>
            </a:r>
            <a:endParaRPr lang="cs-CZ" sz="2000" dirty="0" smtClean="0"/>
          </a:p>
          <a:p>
            <a:r>
              <a:rPr lang="cs-CZ" sz="2000" dirty="0" smtClean="0"/>
              <a:t>Kyselina acetylsalicylová (aspirin, acylpyrin) 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43983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Toluen (</a:t>
            </a:r>
            <a:r>
              <a:rPr lang="cs-CZ" sz="3600" dirty="0" err="1"/>
              <a:t>methylbenzen</a:t>
            </a:r>
            <a:r>
              <a:rPr 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CH</a:t>
            </a:r>
            <a:r>
              <a:rPr lang="cs-CZ" sz="2000" baseline="-25000" dirty="0"/>
              <a:t>3</a:t>
            </a:r>
          </a:p>
          <a:p>
            <a:r>
              <a:rPr lang="cs-CZ" sz="2000" dirty="0"/>
              <a:t>Získává se z benzenu </a:t>
            </a:r>
          </a:p>
          <a:p>
            <a:r>
              <a:rPr lang="cs-CZ" sz="2000" dirty="0"/>
              <a:t>Toluen dráždí oči i dýchací cesty, poškozuje centrální nervovou soustavu (CNS) </a:t>
            </a:r>
          </a:p>
          <a:p>
            <a:r>
              <a:rPr lang="cs-CZ" sz="2000" dirty="0"/>
              <a:t>Levné narkotikum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96952"/>
            <a:ext cx="1428750" cy="2609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96952"/>
            <a:ext cx="1944216" cy="32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76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Kyselina benzoová (E210)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COOH</a:t>
            </a:r>
          </a:p>
          <a:p>
            <a:r>
              <a:rPr lang="cs-CZ" sz="2000" dirty="0"/>
              <a:t>Získává se z toluenu </a:t>
            </a:r>
          </a:p>
          <a:p>
            <a:r>
              <a:rPr lang="cs-CZ" sz="2000" dirty="0"/>
              <a:t>Má konzervační účinky </a:t>
            </a:r>
          </a:p>
          <a:p>
            <a:r>
              <a:rPr lang="cs-CZ" sz="2000" dirty="0"/>
              <a:t>V nápojích, ovocných konzervách, v hořčici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7" y="3005137"/>
            <a:ext cx="2709288" cy="15759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9" y="3284984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43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Fenol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Fenol C</a:t>
            </a:r>
            <a:r>
              <a:rPr lang="cs-CZ" sz="2000" baseline="-25000" dirty="0" smtClean="0"/>
              <a:t>6</a:t>
            </a:r>
            <a:r>
              <a:rPr lang="cs-CZ" sz="2000" dirty="0" smtClean="0"/>
              <a:t>H</a:t>
            </a:r>
            <a:r>
              <a:rPr lang="cs-CZ" sz="2000" baseline="-25000" dirty="0" smtClean="0"/>
              <a:t>5</a:t>
            </a:r>
            <a:r>
              <a:rPr lang="cs-CZ" sz="2000" dirty="0" smtClean="0"/>
              <a:t>OH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1296144" cy="23700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3937"/>
            <a:ext cx="3530715" cy="29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0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Uhlovodíky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Uhlovodíky jsou sloučeniny pouze z uhlíku a vodíku </a:t>
            </a:r>
          </a:p>
          <a:p>
            <a:r>
              <a:rPr lang="cs-CZ" sz="2000" dirty="0"/>
              <a:t>Nejsnadněji je získáváme ze zemního plynu a ropy </a:t>
            </a:r>
          </a:p>
          <a:p>
            <a:r>
              <a:rPr lang="cs-CZ" sz="2000" dirty="0"/>
              <a:t>Od nich jsou odvozeny alkoholy (</a:t>
            </a:r>
            <a:r>
              <a:rPr lang="cs-CZ" sz="2000" dirty="0" err="1"/>
              <a:t>methanol</a:t>
            </a:r>
            <a:r>
              <a:rPr lang="cs-CZ" sz="2000" dirty="0"/>
              <a:t>/dřevný líh, …; </a:t>
            </a:r>
            <a:r>
              <a:rPr lang="cs-CZ" sz="2000" dirty="0" err="1"/>
              <a:t>ethanol</a:t>
            </a:r>
            <a:r>
              <a:rPr lang="cs-CZ" sz="2000" dirty="0"/>
              <a:t>/líh, …),  aldehydy, organické kyseliny (k. mravenčí, k. octová, k. máselná, …), ketony (aceton, …)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6422"/>
            <a:ext cx="2372058" cy="14037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6422"/>
            <a:ext cx="1617020" cy="21518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3289100" cy="18461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40968"/>
            <a:ext cx="3810000" cy="17526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2" y="4916931"/>
            <a:ext cx="1080215" cy="17165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982" y="4780543"/>
            <a:ext cx="2415174" cy="18113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44" y="5437699"/>
            <a:ext cx="1420301" cy="142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82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acetylsalicylová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Aspirin, acylpyrin, anopyrin </a:t>
            </a:r>
          </a:p>
          <a:p>
            <a:r>
              <a:rPr lang="cs-CZ" sz="2400" dirty="0"/>
              <a:t>První synteticky připravené léčivo </a:t>
            </a:r>
            <a:endParaRPr lang="cs-CZ" sz="2400" dirty="0" smtClean="0"/>
          </a:p>
          <a:p>
            <a:r>
              <a:rPr lang="cs-CZ" sz="2400" dirty="0" smtClean="0"/>
              <a:t>Felix Hoffmann (1859) </a:t>
            </a:r>
            <a:endParaRPr lang="cs-CZ" sz="2400" dirty="0"/>
          </a:p>
          <a:p>
            <a:r>
              <a:rPr lang="cs-CZ" sz="2400" dirty="0"/>
              <a:t>kyselina 2-acetyloxybenzoová 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73016"/>
            <a:ext cx="3861625" cy="29020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7638"/>
            <a:ext cx="3168352" cy="26308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18" y="4235789"/>
            <a:ext cx="1879577" cy="24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60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Výbušniny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TNT = tritol, trinitrotoluen 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Ekrazit = TNP, trinitrofenol, kyselina pikrová 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51734"/>
            <a:ext cx="2485877" cy="21212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5" y="1451734"/>
            <a:ext cx="2636354" cy="19772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73384"/>
            <a:ext cx="2242592" cy="19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68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Styren (</a:t>
            </a:r>
            <a:r>
              <a:rPr lang="cs-CZ" sz="3600" dirty="0" err="1"/>
              <a:t>vinylbenzen</a:t>
            </a:r>
            <a:r>
              <a:rPr 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C</a:t>
            </a:r>
            <a:r>
              <a:rPr lang="cs-CZ" sz="2000" baseline="-25000" dirty="0"/>
              <a:t>8</a:t>
            </a:r>
            <a:r>
              <a:rPr lang="cs-CZ" sz="2000" dirty="0"/>
              <a:t>H</a:t>
            </a:r>
            <a:r>
              <a:rPr lang="cs-CZ" sz="2000" baseline="-25000" dirty="0"/>
              <a:t>8</a:t>
            </a:r>
          </a:p>
          <a:p>
            <a:r>
              <a:rPr lang="cs-CZ" sz="2000" dirty="0"/>
              <a:t>Výroba polystyrenu </a:t>
            </a:r>
          </a:p>
          <a:p>
            <a:endParaRPr lang="cs-CZ" sz="2000" dirty="0"/>
          </a:p>
        </p:txBody>
      </p:sp>
      <p:pic>
        <p:nvPicPr>
          <p:cNvPr id="4" name="Obrázek 3" descr="Styr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1676400" cy="2171700"/>
          </a:xfrm>
          <a:prstGeom prst="rect">
            <a:avLst/>
          </a:prstGeom>
        </p:spPr>
      </p:pic>
      <p:pic>
        <p:nvPicPr>
          <p:cNvPr id="5" name="Obrázek 4" descr="Polystyr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687" y="2262187"/>
            <a:ext cx="1952625" cy="2333625"/>
          </a:xfrm>
          <a:prstGeom prst="rect">
            <a:avLst/>
          </a:prstGeom>
        </p:spPr>
      </p:pic>
      <p:pic>
        <p:nvPicPr>
          <p:cNvPr id="6" name="Obrázek 5" descr="330px-Frigolit_2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653136"/>
            <a:ext cx="2574585" cy="19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91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Další aromatické uhlovodíky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Naftalen (2 benzenová jádra) </a:t>
            </a:r>
          </a:p>
          <a:p>
            <a:r>
              <a:rPr lang="cs-CZ" sz="2000" dirty="0"/>
              <a:t>Antracen (3 benzenová jádra)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4617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Naftalen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</a:t>
            </a:r>
            <a:r>
              <a:rPr lang="cs-CZ" sz="2000" baseline="-25000" dirty="0"/>
              <a:t>10</a:t>
            </a:r>
            <a:r>
              <a:rPr lang="cs-CZ" sz="2000" dirty="0"/>
              <a:t>H</a:t>
            </a:r>
            <a:r>
              <a:rPr lang="cs-CZ" sz="2000" baseline="-25000" dirty="0"/>
              <a:t>8</a:t>
            </a:r>
          </a:p>
          <a:p>
            <a:r>
              <a:rPr lang="cs-CZ" sz="2000" dirty="0"/>
              <a:t>Hlavní přísada kuliček proti molům (naftalínu)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84830"/>
            <a:ext cx="2461033" cy="14401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76872"/>
            <a:ext cx="2088232" cy="17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23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Antracen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C</a:t>
            </a:r>
            <a:r>
              <a:rPr lang="cs-CZ" sz="2000" baseline="-25000" dirty="0"/>
              <a:t>14</a:t>
            </a:r>
            <a:r>
              <a:rPr lang="cs-CZ" sz="2000" dirty="0"/>
              <a:t>H</a:t>
            </a:r>
            <a:r>
              <a:rPr lang="cs-CZ" sz="2000" baseline="-25000" dirty="0"/>
              <a:t>10</a:t>
            </a:r>
          </a:p>
          <a:p>
            <a:r>
              <a:rPr lang="cs-CZ" sz="2000" dirty="0"/>
              <a:t>Součást pesticidů, výroba textilií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92896"/>
            <a:ext cx="3303782" cy="16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01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Anilin (aminobenzen)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NH</a:t>
            </a:r>
            <a:r>
              <a:rPr lang="cs-CZ" sz="2000" baseline="-25000" dirty="0"/>
              <a:t>2</a:t>
            </a:r>
            <a:r>
              <a:rPr lang="cs-CZ" sz="2000" dirty="0"/>
              <a:t> </a:t>
            </a:r>
          </a:p>
          <a:p>
            <a:r>
              <a:rPr lang="cs-CZ" sz="2000" dirty="0"/>
              <a:t>Bezbarvá, olejová kapalina </a:t>
            </a:r>
          </a:p>
          <a:p>
            <a:r>
              <a:rPr lang="cs-CZ" sz="2000" dirty="0"/>
              <a:t>Výroba barviv (anilinové barvy)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3"/>
            <a:ext cx="1224136" cy="22034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96" y="3063081"/>
            <a:ext cx="1925113" cy="23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72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skořicová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skořicová = kyselina fenyl-3-</a:t>
            </a:r>
            <a:r>
              <a:rPr lang="cs-CZ" sz="2000" dirty="0" err="1"/>
              <a:t>prop</a:t>
            </a:r>
            <a:r>
              <a:rPr lang="cs-CZ" sz="2000" dirty="0"/>
              <a:t>-2-</a:t>
            </a:r>
            <a:r>
              <a:rPr lang="cs-CZ" sz="2000" dirty="0" err="1"/>
              <a:t>enová</a:t>
            </a:r>
            <a:r>
              <a:rPr lang="cs-CZ" sz="2000" dirty="0"/>
              <a:t> </a:t>
            </a:r>
          </a:p>
          <a:p>
            <a:r>
              <a:rPr lang="cs-CZ" sz="2000" dirty="0"/>
              <a:t>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CHCHCOOH</a:t>
            </a:r>
          </a:p>
          <a:p>
            <a:endParaRPr lang="cs-CZ" sz="2000" dirty="0"/>
          </a:p>
        </p:txBody>
      </p:sp>
      <p:pic>
        <p:nvPicPr>
          <p:cNvPr id="6" name="Obrázek 5" descr="1280px-Cinnamicaci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4042458" cy="22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17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Další karboxylové 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Kyselina citronová </a:t>
            </a:r>
          </a:p>
          <a:p>
            <a:r>
              <a:rPr lang="cs-CZ" sz="2000" dirty="0"/>
              <a:t>Kyselina jablečná </a:t>
            </a:r>
          </a:p>
          <a:p>
            <a:r>
              <a:rPr lang="cs-CZ" sz="2000" dirty="0"/>
              <a:t>Kyselina skořicová </a:t>
            </a:r>
          </a:p>
        </p:txBody>
      </p:sp>
    </p:spTree>
    <p:extLst>
      <p:ext uri="{BB962C8B-B14F-4D97-AF65-F5344CB8AC3E}">
        <p14:creationId xmlns:p14="http://schemas.microsoft.com/office/powerpoint/2010/main" val="2965431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Kyselina citronová (E330)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Kyselina citronová = kyselina 2-hydroxy-1,2,3-propantrikarboxylová </a:t>
            </a:r>
          </a:p>
          <a:p>
            <a:endParaRPr lang="cs-CZ" sz="2000" dirty="0"/>
          </a:p>
        </p:txBody>
      </p:sp>
      <p:pic>
        <p:nvPicPr>
          <p:cNvPr id="4" name="Obrázek 3" descr="citrono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4211805" cy="3024336"/>
          </a:xfrm>
          <a:prstGeom prst="rect">
            <a:avLst/>
          </a:prstGeom>
        </p:spPr>
      </p:pic>
      <p:pic>
        <p:nvPicPr>
          <p:cNvPr id="5" name="Obrázek 4" descr="droetkerkyselinacitronovapropotraviny20g3drgb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988840"/>
            <a:ext cx="24384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Video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Nezkreslená věda: Co je ropa? (12 minut) </a:t>
            </a:r>
          </a:p>
          <a:p>
            <a:r>
              <a:rPr lang="cs-CZ" sz="2400" dirty="0">
                <a:hlinkClick r:id="rId2"/>
              </a:rPr>
              <a:t>https://www.youtube.com/watch?v=IoZXfAm6rF0</a:t>
            </a:r>
            <a:r>
              <a:rPr lang="cs-CZ" sz="24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112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jablečná (E296)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jablečná = kyselina </a:t>
            </a:r>
            <a:r>
              <a:rPr lang="cs-CZ" sz="2000" dirty="0" err="1"/>
              <a:t>hydroxybutandiová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200px-Appelzu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2952328" cy="15647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3350098" cy="192107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skořicová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skořicová = kyselina fenyl-3-</a:t>
            </a:r>
            <a:r>
              <a:rPr lang="cs-CZ" sz="2000" dirty="0" err="1"/>
              <a:t>prop</a:t>
            </a:r>
            <a:r>
              <a:rPr lang="cs-CZ" sz="2000" dirty="0"/>
              <a:t>-2-</a:t>
            </a:r>
            <a:r>
              <a:rPr lang="cs-CZ" sz="2000" dirty="0" err="1"/>
              <a:t>enová</a:t>
            </a:r>
            <a:r>
              <a:rPr lang="cs-CZ" sz="2000" dirty="0"/>
              <a:t> </a:t>
            </a:r>
          </a:p>
          <a:p>
            <a:r>
              <a:rPr lang="cs-CZ" sz="2000" dirty="0"/>
              <a:t>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CHCHCOOH</a:t>
            </a:r>
          </a:p>
          <a:p>
            <a:endParaRPr lang="cs-CZ" sz="2000" dirty="0"/>
          </a:p>
        </p:txBody>
      </p:sp>
      <p:pic>
        <p:nvPicPr>
          <p:cNvPr id="6" name="Obrázek 5" descr="1280px-Cinnamicaci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4042458" cy="229283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Organické látky: Sacharidy (cukry)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Sacharidy se skládají z uhlíku C, vodíku H a kyslíku O </a:t>
            </a:r>
          </a:p>
          <a:p>
            <a:pPr>
              <a:defRPr/>
            </a:pPr>
            <a:r>
              <a:rPr lang="cs-CZ" sz="2400" dirty="0"/>
              <a:t>Stavební materiál: celulóza (rostliny), chitin (hmyz) </a:t>
            </a:r>
          </a:p>
          <a:p>
            <a:pPr>
              <a:defRPr/>
            </a:pPr>
            <a:r>
              <a:rPr lang="cs-CZ" sz="2400" dirty="0"/>
              <a:t>Zásobní látka: glykogen (živočichové, houby), škrob (rostliny), inulin (rostliny) </a:t>
            </a:r>
          </a:p>
          <a:p>
            <a:pPr>
              <a:defRPr/>
            </a:pPr>
            <a:r>
              <a:rPr lang="cs-CZ" sz="2400" dirty="0"/>
              <a:t>Zdroj energie </a:t>
            </a:r>
          </a:p>
          <a:p>
            <a:pPr>
              <a:defRPr/>
            </a:pPr>
            <a:r>
              <a:rPr lang="cs-CZ" sz="2400" dirty="0"/>
              <a:t>Podle složitosti molekul dělíme na: monosacharidy, oligosacharidy, polysacharidy 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Otázka: Ze které zemědělské plodiny získáváme nejčastěji škrob?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Pokusy se 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Pokusy se sacharidy </a:t>
            </a:r>
          </a:p>
          <a:p>
            <a:r>
              <a:rPr lang="cs-CZ" altLang="cs-CZ" sz="2000" dirty="0">
                <a:hlinkClick r:id="rId2"/>
              </a:rPr>
              <a:t>https://www.youtube.com/watch?v=4_StVLV18B4</a:t>
            </a:r>
            <a:r>
              <a:rPr lang="cs-CZ" altLang="cs-CZ" sz="2000" dirty="0"/>
              <a:t>  </a:t>
            </a:r>
          </a:p>
          <a:p>
            <a:r>
              <a:rPr lang="cs-CZ" altLang="cs-CZ" sz="2000" dirty="0"/>
              <a:t>Rozlišování typů cukru </a:t>
            </a:r>
          </a:p>
          <a:p>
            <a:r>
              <a:rPr lang="cs-CZ" altLang="cs-CZ" sz="2000" dirty="0">
                <a:hlinkClick r:id="rId3"/>
              </a:rPr>
              <a:t>https://www.youtube.com/watch?v=4VWvrFTNjvI</a:t>
            </a:r>
            <a:endParaRPr lang="cs-CZ" altLang="cs-CZ" sz="2000" dirty="0"/>
          </a:p>
          <a:p>
            <a:r>
              <a:rPr lang="cs-CZ" altLang="cs-CZ" sz="2000" dirty="0"/>
              <a:t>Dehydratace cukru </a:t>
            </a:r>
          </a:p>
          <a:p>
            <a:r>
              <a:rPr lang="cs-CZ" altLang="cs-CZ" sz="2000" dirty="0">
                <a:hlinkClick r:id="rId4"/>
              </a:rPr>
              <a:t>https://www.youtube.com/watch?v=LvPeg7ydsNY</a:t>
            </a:r>
            <a:endParaRPr lang="cs-CZ" sz="2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Významné sacharidy: Glukóza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Glukóza C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H</a:t>
            </a:r>
            <a:r>
              <a:rPr lang="cs-CZ" altLang="cs-CZ" sz="2000" baseline="-25000" dirty="0"/>
              <a:t>12</a:t>
            </a:r>
            <a:r>
              <a:rPr lang="cs-CZ" altLang="cs-CZ" sz="2000" dirty="0"/>
              <a:t>O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Hroznový cukr, krevní cukr </a:t>
            </a:r>
          </a:p>
          <a:p>
            <a:r>
              <a:rPr lang="cs-CZ" altLang="cs-CZ" sz="2000" dirty="0"/>
              <a:t>Výskyt: Ve vinných hroznech, v medu, v krvi živočichů </a:t>
            </a:r>
          </a:p>
          <a:p>
            <a:r>
              <a:rPr lang="cs-CZ" altLang="cs-CZ" sz="2000" dirty="0"/>
              <a:t>Využití: Lékařství (rychlý zdroj energie), potravinářství (výroba etanolu), chemický průmysl (výroba acetonu, kyseliny citronové apod.) 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Glukoza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15001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Glukoza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25596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dirty="0"/>
              <a:t>Významné sacharidy: Fruktóza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Fruktóza C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H</a:t>
            </a:r>
            <a:r>
              <a:rPr lang="cs-CZ" altLang="cs-CZ" sz="2000" baseline="-25000" dirty="0"/>
              <a:t>12</a:t>
            </a:r>
            <a:r>
              <a:rPr lang="cs-CZ" altLang="cs-CZ" sz="2000" dirty="0"/>
              <a:t>O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 (od glukózy se liší strukturou) </a:t>
            </a:r>
          </a:p>
          <a:p>
            <a:r>
              <a:rPr lang="cs-CZ" altLang="cs-CZ" sz="2000" dirty="0"/>
              <a:t>Ovocný cukr </a:t>
            </a:r>
          </a:p>
          <a:p>
            <a:r>
              <a:rPr lang="cs-CZ" altLang="cs-CZ" sz="2000" dirty="0"/>
              <a:t>Je sladší než glukóza, má vyšší zdravotní rizika </a:t>
            </a:r>
          </a:p>
          <a:p>
            <a:r>
              <a:rPr lang="cs-CZ" altLang="cs-CZ" sz="2000" dirty="0"/>
              <a:t>Výskyt: V medu a ovoci bohatém na vlákniny  (jahody, ostružiny, borůvky, melouny), v kukuřici </a:t>
            </a:r>
          </a:p>
          <a:p>
            <a:r>
              <a:rPr lang="cs-CZ" altLang="cs-CZ" sz="2000" dirty="0"/>
              <a:t>Využití: Uměle se přidává do mnoha potravinářských produktů </a:t>
            </a:r>
          </a:p>
        </p:txBody>
      </p:sp>
      <p:pic>
        <p:nvPicPr>
          <p:cNvPr id="4" name="Obrázek 3" descr="Fruktoza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832225"/>
            <a:ext cx="30384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Fruktoza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2536701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Významné sacharidy: Sacharóza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Sacharóza C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H</a:t>
            </a:r>
            <a:r>
              <a:rPr lang="cs-CZ" altLang="cs-CZ" sz="2000" baseline="-25000" dirty="0"/>
              <a:t>12</a:t>
            </a:r>
            <a:r>
              <a:rPr lang="cs-CZ" altLang="cs-CZ" sz="2000" dirty="0"/>
              <a:t>O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Řepný cukr, třtinový cukr, </a:t>
            </a:r>
            <a:r>
              <a:rPr lang="cs-CZ" altLang="cs-CZ" sz="2000" dirty="0" err="1"/>
              <a:t>muskovado</a:t>
            </a:r>
            <a:r>
              <a:rPr lang="cs-CZ" altLang="cs-CZ" sz="2000" dirty="0"/>
              <a:t>, stolní cukr, konzumní cukr</a:t>
            </a:r>
          </a:p>
          <a:p>
            <a:r>
              <a:rPr lang="cs-CZ" altLang="cs-CZ" sz="2000" dirty="0"/>
              <a:t>Spojení glukózy a fruktózy, uvolnění jedné molekuly vody </a:t>
            </a:r>
          </a:p>
          <a:p>
            <a:r>
              <a:rPr lang="cs-CZ" altLang="cs-CZ" sz="2000" dirty="0"/>
              <a:t>Kde ji najdeme: Cukrová třtina, cukrová řepa, javor cukrodárný, některé palmy, datlovník  </a:t>
            </a:r>
          </a:p>
          <a:p>
            <a:r>
              <a:rPr lang="cs-CZ" altLang="cs-CZ" sz="2000" dirty="0"/>
              <a:t>Využití: Sladidlo v potravinářství </a:t>
            </a:r>
          </a:p>
          <a:p>
            <a:endParaRPr lang="cs-CZ" dirty="0"/>
          </a:p>
        </p:txBody>
      </p:sp>
      <p:pic>
        <p:nvPicPr>
          <p:cNvPr id="4" name="Obrázek 3" descr="SacharozaVel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286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Vznik sacharidů fotosyntézou</a:t>
            </a:r>
            <a:endParaRPr lang="cs-CZ" sz="3600" dirty="0"/>
          </a:p>
        </p:txBody>
      </p:sp>
      <p:pic>
        <p:nvPicPr>
          <p:cNvPr id="4" name="Zástupný symbol pro obsah 3" descr="Simple_photosynthesis_overview_cs_svg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328" y="1600200"/>
            <a:ext cx="3657344" cy="4525963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Vznik sacharidů fotosyntézou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Rostlina přijímá oxid uhličitý (CO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), vodu (H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O) a sluneční energii </a:t>
            </a:r>
          </a:p>
          <a:p>
            <a:r>
              <a:rPr lang="cs-CZ" altLang="cs-CZ" sz="2000" dirty="0"/>
              <a:t>Tuto sluneční energii přetváří na vnitřní energii cukru – přitom vzniká kyslík (O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) a vrací se část vody (H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O) </a:t>
            </a:r>
          </a:p>
          <a:p>
            <a:r>
              <a:rPr lang="cs-CZ" altLang="cs-CZ" sz="2000" dirty="0"/>
              <a:t>Vzorec </a:t>
            </a:r>
          </a:p>
          <a:p>
            <a:r>
              <a:rPr lang="cs-CZ" altLang="cs-CZ" sz="2000" dirty="0"/>
              <a:t>6 CO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+ 12 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en-US" altLang="cs-CZ" sz="2000" dirty="0">
                <a:sym typeface="Wingdings" panose="05000000000000000000" pitchFamily="2" charset="2"/>
              </a:rPr>
              <a:t> C</a:t>
            </a:r>
            <a:r>
              <a:rPr lang="en-US" altLang="cs-CZ" sz="2000" baseline="-25000" dirty="0">
                <a:sym typeface="Wingdings" panose="05000000000000000000" pitchFamily="2" charset="2"/>
              </a:rPr>
              <a:t>6</a:t>
            </a:r>
            <a:r>
              <a:rPr lang="en-US" altLang="cs-CZ" sz="2000" dirty="0">
                <a:sym typeface="Wingdings" panose="05000000000000000000" pitchFamily="2" charset="2"/>
              </a:rPr>
              <a:t>H</a:t>
            </a:r>
            <a:r>
              <a:rPr lang="en-US" altLang="cs-CZ" sz="2000" baseline="-25000" dirty="0">
                <a:sym typeface="Wingdings" panose="05000000000000000000" pitchFamily="2" charset="2"/>
              </a:rPr>
              <a:t>12</a:t>
            </a:r>
            <a:r>
              <a:rPr lang="en-US" altLang="cs-CZ" sz="2000" dirty="0">
                <a:sym typeface="Wingdings" panose="05000000000000000000" pitchFamily="2" charset="2"/>
              </a:rPr>
              <a:t>O</a:t>
            </a:r>
            <a:r>
              <a:rPr lang="en-US" altLang="cs-CZ" sz="2000" baseline="-25000" dirty="0">
                <a:sym typeface="Wingdings" panose="05000000000000000000" pitchFamily="2" charset="2"/>
              </a:rPr>
              <a:t>6</a:t>
            </a:r>
            <a:r>
              <a:rPr lang="en-US" altLang="cs-CZ" sz="2000" dirty="0">
                <a:sym typeface="Wingdings" panose="05000000000000000000" pitchFamily="2" charset="2"/>
              </a:rPr>
              <a:t> +</a:t>
            </a:r>
            <a:r>
              <a:rPr lang="cs-CZ" altLang="cs-CZ" sz="2000" dirty="0">
                <a:sym typeface="Wingdings" panose="05000000000000000000" pitchFamily="2" charset="2"/>
              </a:rPr>
              <a:t> 6 O</a:t>
            </a:r>
            <a:r>
              <a:rPr lang="cs-CZ" altLang="cs-CZ" sz="2000" baseline="-25000" dirty="0">
                <a:sym typeface="Wingdings" panose="05000000000000000000" pitchFamily="2" charset="2"/>
              </a:rPr>
              <a:t>2</a:t>
            </a:r>
            <a:r>
              <a:rPr lang="cs-CZ" altLang="cs-CZ" sz="2000" dirty="0">
                <a:sym typeface="Wingdings" panose="05000000000000000000" pitchFamily="2" charset="2"/>
              </a:rPr>
              <a:t> +</a:t>
            </a:r>
            <a:r>
              <a:rPr lang="en-US" altLang="cs-CZ" sz="2000" dirty="0">
                <a:sym typeface="Wingdings" panose="05000000000000000000" pitchFamily="2" charset="2"/>
              </a:rPr>
              <a:t> 6</a:t>
            </a:r>
            <a:r>
              <a:rPr lang="cs-CZ" altLang="cs-CZ" sz="2000" dirty="0">
                <a:sym typeface="Wingdings" panose="05000000000000000000" pitchFamily="2" charset="2"/>
              </a:rPr>
              <a:t> </a:t>
            </a:r>
            <a:r>
              <a:rPr lang="en-US" altLang="cs-CZ" sz="2000" dirty="0">
                <a:sym typeface="Wingdings" panose="05000000000000000000" pitchFamily="2" charset="2"/>
              </a:rPr>
              <a:t>H</a:t>
            </a:r>
            <a:r>
              <a:rPr lang="en-US" altLang="cs-CZ" sz="2000" baseline="-25000" dirty="0">
                <a:sym typeface="Wingdings" panose="05000000000000000000" pitchFamily="2" charset="2"/>
              </a:rPr>
              <a:t>2</a:t>
            </a:r>
            <a:r>
              <a:rPr lang="en-US" altLang="cs-CZ" sz="2000" dirty="0">
                <a:sym typeface="Wingdings" panose="05000000000000000000" pitchFamily="2" charset="2"/>
              </a:rPr>
              <a:t>O </a:t>
            </a:r>
          </a:p>
          <a:p>
            <a:endParaRPr lang="cs-CZ" altLang="cs-CZ" sz="2000" dirty="0">
              <a:sym typeface="Wingdings" panose="05000000000000000000" pitchFamily="2" charset="2"/>
            </a:endParaRPr>
          </a:p>
          <a:p>
            <a:r>
              <a:rPr lang="cs-CZ" altLang="cs-CZ" sz="2000" dirty="0">
                <a:sym typeface="Wingdings" panose="05000000000000000000" pitchFamily="2" charset="2"/>
              </a:rPr>
              <a:t>Někdy zjednodušeně </a:t>
            </a:r>
          </a:p>
          <a:p>
            <a:r>
              <a:rPr lang="cs-CZ" altLang="cs-CZ" sz="2000" dirty="0"/>
              <a:t>6 CO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+ 6 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en-US" altLang="cs-CZ" sz="2000" dirty="0">
                <a:sym typeface="Wingdings" panose="05000000000000000000" pitchFamily="2" charset="2"/>
              </a:rPr>
              <a:t> C</a:t>
            </a:r>
            <a:r>
              <a:rPr lang="en-US" altLang="cs-CZ" sz="2000" baseline="-25000" dirty="0">
                <a:sym typeface="Wingdings" panose="05000000000000000000" pitchFamily="2" charset="2"/>
              </a:rPr>
              <a:t>6</a:t>
            </a:r>
            <a:r>
              <a:rPr lang="en-US" altLang="cs-CZ" sz="2000" dirty="0">
                <a:sym typeface="Wingdings" panose="05000000000000000000" pitchFamily="2" charset="2"/>
              </a:rPr>
              <a:t>H</a:t>
            </a:r>
            <a:r>
              <a:rPr lang="en-US" altLang="cs-CZ" sz="2000" baseline="-25000" dirty="0">
                <a:sym typeface="Wingdings" panose="05000000000000000000" pitchFamily="2" charset="2"/>
              </a:rPr>
              <a:t>12</a:t>
            </a:r>
            <a:r>
              <a:rPr lang="en-US" altLang="cs-CZ" sz="2000" dirty="0">
                <a:sym typeface="Wingdings" panose="05000000000000000000" pitchFamily="2" charset="2"/>
              </a:rPr>
              <a:t>O</a:t>
            </a:r>
            <a:r>
              <a:rPr lang="en-US" altLang="cs-CZ" sz="2000" baseline="-25000" dirty="0">
                <a:sym typeface="Wingdings" panose="05000000000000000000" pitchFamily="2" charset="2"/>
              </a:rPr>
              <a:t>6</a:t>
            </a:r>
            <a:r>
              <a:rPr lang="en-US" altLang="cs-CZ" sz="2000" dirty="0">
                <a:sym typeface="Wingdings" panose="05000000000000000000" pitchFamily="2" charset="2"/>
              </a:rPr>
              <a:t> +</a:t>
            </a:r>
            <a:r>
              <a:rPr lang="cs-CZ" altLang="cs-CZ" sz="2000" dirty="0">
                <a:sym typeface="Wingdings" panose="05000000000000000000" pitchFamily="2" charset="2"/>
              </a:rPr>
              <a:t> 6 O</a:t>
            </a:r>
            <a:r>
              <a:rPr lang="cs-CZ" altLang="cs-CZ" sz="2000" baseline="-25000" dirty="0">
                <a:sym typeface="Wingdings" panose="05000000000000000000" pitchFamily="2" charset="2"/>
              </a:rPr>
              <a:t>2</a:t>
            </a:r>
            <a:r>
              <a:rPr lang="cs-CZ" altLang="cs-CZ" sz="2000" dirty="0">
                <a:sym typeface="Wingdings" panose="05000000000000000000" pitchFamily="2" charset="2"/>
              </a:rPr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Organické látky: Proteiny (Bílkoviny)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Proteiny (neboli bílkoviny): Látky složené z aminokyselin </a:t>
            </a:r>
          </a:p>
          <a:p>
            <a:r>
              <a:rPr lang="cs-CZ" altLang="cs-CZ" sz="2000" dirty="0"/>
              <a:t>Aminokyseliny: Látky složené z uhlíku C, dusíku N, vodíku H a kyslíku O, někdy síry S, do bílkovinných vazeb může vstupovat také fosfor P </a:t>
            </a:r>
          </a:p>
          <a:p>
            <a:r>
              <a:rPr lang="cs-CZ" altLang="cs-CZ" sz="2000" dirty="0"/>
              <a:t>Stavební význam: Keratin, kolagen, elastin </a:t>
            </a:r>
          </a:p>
          <a:p>
            <a:r>
              <a:rPr lang="cs-CZ" altLang="cs-CZ" sz="2000" dirty="0"/>
              <a:t>Katalytický význam: Enzymy </a:t>
            </a:r>
          </a:p>
          <a:p>
            <a:r>
              <a:rPr lang="cs-CZ" altLang="cs-CZ" sz="2000" dirty="0"/>
              <a:t>Regulační a řídící význam: Hormony, receptory </a:t>
            </a:r>
          </a:p>
          <a:p>
            <a:r>
              <a:rPr lang="cs-CZ" altLang="cs-CZ" sz="2000" dirty="0"/>
              <a:t>Ochranný a obranný význam: Protilátky – imunoglobulin, fibrin, fibrinogen </a:t>
            </a:r>
          </a:p>
          <a:p>
            <a:r>
              <a:rPr lang="cs-CZ" altLang="cs-CZ" sz="2000" dirty="0"/>
              <a:t>Transportní a skladovací: </a:t>
            </a:r>
            <a:r>
              <a:rPr lang="cs-CZ" altLang="cs-CZ" sz="2000" u="sng" dirty="0"/>
              <a:t>Hemoglobin (přenos kyslíku)</a:t>
            </a:r>
            <a:r>
              <a:rPr lang="cs-CZ" altLang="cs-CZ" sz="2000" dirty="0"/>
              <a:t>, transferin </a:t>
            </a:r>
          </a:p>
          <a:p>
            <a:r>
              <a:rPr lang="cs-CZ" altLang="cs-CZ" sz="2000" dirty="0"/>
              <a:t>Zajišťující pohyb (stavba svalů): Aktin, </a:t>
            </a:r>
            <a:r>
              <a:rPr lang="cs-CZ" altLang="cs-CZ" sz="2000" dirty="0" err="1"/>
              <a:t>myosin</a:t>
            </a:r>
            <a:r>
              <a:rPr lang="cs-CZ" altLang="cs-CZ" sz="2000" dirty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Alkoholy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Vznikají nahrazením jednoho či více vodíky hydroxylovou skupinou OH </a:t>
            </a:r>
          </a:p>
          <a:p>
            <a:r>
              <a:rPr lang="cs-CZ" sz="2000" dirty="0"/>
              <a:t>Najděte vzorec </a:t>
            </a:r>
            <a:r>
              <a:rPr lang="cs-CZ" sz="2000" dirty="0" err="1"/>
              <a:t>methanolu</a:t>
            </a:r>
            <a:r>
              <a:rPr lang="cs-CZ" sz="2000" dirty="0"/>
              <a:t>, </a:t>
            </a:r>
            <a:r>
              <a:rPr lang="cs-CZ" sz="2000" dirty="0" err="1"/>
              <a:t>ethanolu</a:t>
            </a:r>
            <a:r>
              <a:rPr lang="cs-CZ" sz="2000" dirty="0"/>
              <a:t>, propanolu a butanolu </a:t>
            </a:r>
          </a:p>
          <a:p>
            <a:r>
              <a:rPr lang="cs-CZ" sz="2000" dirty="0"/>
              <a:t>Od propanolu výše musíme rozlišovat lokalizaci hydroxylové skupiny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Vědecké kladivo (3 minuty): Jak funguje alkohol? </a:t>
            </a:r>
          </a:p>
          <a:p>
            <a:r>
              <a:rPr lang="cs-CZ" sz="2000" dirty="0">
                <a:hlinkClick r:id="rId2"/>
              </a:rPr>
              <a:t>https://www.youtube.com/watch?v=wVjNeaCoJi0</a:t>
            </a:r>
            <a:r>
              <a:rPr lang="cs-CZ" sz="2000" dirty="0"/>
              <a:t>  </a:t>
            </a:r>
          </a:p>
        </p:txBody>
      </p:sp>
      <p:pic>
        <p:nvPicPr>
          <p:cNvPr id="4" name="Obrázek 3" descr="SkupinaHydroxylo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5" y="2996952"/>
            <a:ext cx="2673715" cy="15841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55" y="2996952"/>
            <a:ext cx="3289100" cy="184614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Organické látky: Proteiny (Bílkoviny)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Obranný význam: protilátky </a:t>
            </a:r>
          </a:p>
          <a:p>
            <a:r>
              <a:rPr lang="cs-CZ" altLang="cs-CZ" sz="2000" dirty="0"/>
              <a:t>Transportní význam: hemoglobin </a:t>
            </a:r>
          </a:p>
          <a:p>
            <a:endParaRPr lang="cs-CZ" altLang="cs-CZ" sz="2000" dirty="0"/>
          </a:p>
          <a:p>
            <a:r>
              <a:rPr lang="cs-CZ" altLang="cs-CZ" sz="2000" dirty="0"/>
              <a:t>Jednoduché bílkoviny: Složeny z aminokyselin </a:t>
            </a:r>
          </a:p>
          <a:p>
            <a:r>
              <a:rPr lang="cs-CZ" altLang="cs-CZ" sz="2000" dirty="0"/>
              <a:t>Složené bílkoviny: Doplněny další látkou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Aminokyseliny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Aminokyseliny jsou základní stavební prvky proteinů (bílkovin) </a:t>
            </a:r>
          </a:p>
          <a:p>
            <a:r>
              <a:rPr lang="cs-CZ" altLang="cs-CZ" sz="2000" dirty="0"/>
              <a:t>Typický je velký význam uhlíku i dusíku pro stavbu molekuly </a:t>
            </a:r>
          </a:p>
          <a:p>
            <a:r>
              <a:rPr lang="cs-CZ" altLang="cs-CZ" sz="2000" dirty="0"/>
              <a:t>Dále vodík, kyslík, výjimečně síra </a:t>
            </a:r>
          </a:p>
          <a:p>
            <a:r>
              <a:rPr lang="cs-CZ" altLang="cs-CZ" sz="2000" dirty="0"/>
              <a:t>Základních aminokyselin je 23 </a:t>
            </a:r>
          </a:p>
          <a:p>
            <a:r>
              <a:rPr lang="cs-CZ" altLang="cs-CZ" sz="2000" dirty="0"/>
              <a:t>Názvy: Glycin, alanin, valin, leucin, serin, </a:t>
            </a:r>
            <a:r>
              <a:rPr lang="cs-CZ" altLang="cs-CZ" sz="2000" dirty="0" err="1"/>
              <a:t>methionin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glutamin</a:t>
            </a:r>
            <a:r>
              <a:rPr lang="cs-CZ" altLang="cs-CZ" sz="2000" dirty="0"/>
              <a:t>, prolin a další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Organické látky: 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Lipidy jsou estery alkoholů (např. glycerolu) a vyšších mastných kyselin </a:t>
            </a:r>
          </a:p>
          <a:p>
            <a:r>
              <a:rPr lang="cs-CZ" altLang="cs-CZ" sz="2000" dirty="0"/>
              <a:t>Opět složeny uhlíku C, vodíku H a kyslíku O </a:t>
            </a:r>
          </a:p>
          <a:p>
            <a:r>
              <a:rPr lang="cs-CZ" altLang="cs-CZ" sz="2000" dirty="0"/>
              <a:t>Stavební látka buněčných membrán </a:t>
            </a:r>
          </a:p>
          <a:p>
            <a:r>
              <a:rPr lang="cs-CZ" altLang="cs-CZ" sz="2000" dirty="0"/>
              <a:t>Zdroj energie </a:t>
            </a:r>
          </a:p>
          <a:p>
            <a:r>
              <a:rPr lang="cs-CZ" altLang="cs-CZ" sz="2000" dirty="0"/>
              <a:t>Prostředí pro vstřebávání látek </a:t>
            </a:r>
          </a:p>
          <a:p>
            <a:r>
              <a:rPr lang="cs-CZ" altLang="cs-CZ" sz="2000" dirty="0"/>
              <a:t>Dělení lipidů </a:t>
            </a:r>
          </a:p>
          <a:p>
            <a:r>
              <a:rPr lang="cs-CZ" altLang="cs-CZ" sz="2000" dirty="0"/>
              <a:t>A) Tuky a oleje = Estery vyšších (složitějších) karboxylových kyselin a trojmocného alkoholu glycerolu </a:t>
            </a:r>
          </a:p>
          <a:p>
            <a:r>
              <a:rPr lang="cs-CZ" altLang="cs-CZ" sz="2000" dirty="0"/>
              <a:t>B) Vosky = Estery vyšších (složitějších) karboxylových kyselin a ostatních alkoholů</a:t>
            </a:r>
            <a:endParaRPr lang="cs-CZ" sz="2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Lipidy: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Příklad tuku: </a:t>
            </a:r>
            <a:r>
              <a:rPr lang="cs-CZ" altLang="cs-CZ" sz="2000" dirty="0" err="1"/>
              <a:t>Trimyristoylglycerol</a:t>
            </a:r>
            <a:r>
              <a:rPr lang="cs-CZ" altLang="cs-CZ" sz="2000" dirty="0"/>
              <a:t>, glycerol esterifikovaný třemi kyselinami </a:t>
            </a:r>
            <a:r>
              <a:rPr lang="cs-CZ" altLang="cs-CZ" sz="2000" dirty="0" err="1"/>
              <a:t>myristovými</a:t>
            </a:r>
            <a:r>
              <a:rPr lang="cs-CZ" altLang="cs-CZ" sz="2000" dirty="0"/>
              <a:t> (C14, </a:t>
            </a:r>
            <a:r>
              <a:rPr lang="cs-CZ" altLang="cs-CZ" sz="2000" dirty="0" err="1"/>
              <a:t>tetradekanová</a:t>
            </a:r>
            <a:r>
              <a:rPr lang="cs-CZ" altLang="cs-CZ" sz="2000" dirty="0"/>
              <a:t>)  </a:t>
            </a:r>
          </a:p>
          <a:p>
            <a:endParaRPr lang="cs-CZ" dirty="0"/>
          </a:p>
        </p:txBody>
      </p:sp>
      <p:pic>
        <p:nvPicPr>
          <p:cNvPr id="4" name="Obrázek 3" descr="220px-Trimyristin-3D-vd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392488" cy="357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Organické látky: Nukleové kyseliny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Přenos genetické informace </a:t>
            </a:r>
          </a:p>
          <a:p>
            <a:r>
              <a:rPr lang="cs-CZ" altLang="cs-CZ" sz="2000" dirty="0"/>
              <a:t>DNA = deoxyribonukleová kyselina  (většina organismů, výjimkou jsou např. viry, kterým stačí RNA) </a:t>
            </a:r>
          </a:p>
          <a:p>
            <a:r>
              <a:rPr lang="cs-CZ" altLang="cs-CZ" sz="2000" dirty="0"/>
              <a:t>RNA = ribonukleová kyselina (u většiny organismů řídí skládání bílkovin z aminokyselin)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Další organické látky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Terpeny – v rostlinách (karotenoidy – žlutá/červená barviva, přírodní kaučuk) </a:t>
            </a:r>
          </a:p>
          <a:p>
            <a:r>
              <a:rPr lang="cs-CZ" altLang="cs-CZ" sz="2000" dirty="0"/>
              <a:t>Steroidy (cholesterol tvořící membrány eukaryotických (nebakteriálních) buněk, pohlavní hormony) </a:t>
            </a:r>
          </a:p>
          <a:p>
            <a:r>
              <a:rPr lang="cs-CZ" altLang="cs-CZ" sz="2000" dirty="0"/>
              <a:t>Alkaloidy (rostlinné látky s účinkem na živočichy, často základem drog) </a:t>
            </a:r>
          </a:p>
          <a:p>
            <a:r>
              <a:rPr lang="cs-CZ" altLang="cs-CZ" sz="2000" dirty="0"/>
              <a:t>Alkaloidy jsou zásadité organické sloučeniny, které se tvoří při přeměně aminokyselin 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Alkaloid: Atropin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Alkaloid s halucinogenními účinky </a:t>
            </a:r>
          </a:p>
          <a:p>
            <a:r>
              <a:rPr lang="cs-CZ" sz="2000" dirty="0"/>
              <a:t>Obsažen v rostlinách z čeledi lilkovitých: </a:t>
            </a:r>
            <a:r>
              <a:rPr lang="cs-CZ" sz="2000" u="sng" dirty="0"/>
              <a:t>rulík zlomocný</a:t>
            </a:r>
            <a:r>
              <a:rPr lang="cs-CZ" sz="2000" dirty="0"/>
              <a:t>, blín černý, durman, mandragora lékařská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2936"/>
            <a:ext cx="1860782" cy="34083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2780928"/>
            <a:ext cx="3765625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Alkaloid: Kofein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Alkaloid se stimulačními účinky </a:t>
            </a:r>
          </a:p>
          <a:p>
            <a:r>
              <a:rPr lang="cs-CZ" sz="2000" dirty="0"/>
              <a:t>V plodech kávovníku arabského 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2275612" cy="18722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45024"/>
            <a:ext cx="1953608" cy="17281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3284984"/>
            <a:ext cx="3096344" cy="2322258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Alkaloid: Chinin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Chinin proti malárii </a:t>
            </a:r>
          </a:p>
          <a:p>
            <a:endParaRPr lang="cs-CZ" dirty="0"/>
          </a:p>
        </p:txBody>
      </p:sp>
      <p:pic>
        <p:nvPicPr>
          <p:cNvPr id="4" name="Obrázek 3" descr="420px-Chini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242" y="2418827"/>
            <a:ext cx="3715619" cy="1946277"/>
          </a:xfrm>
          <a:prstGeom prst="rect">
            <a:avLst/>
          </a:prstGeom>
        </p:spPr>
      </p:pic>
      <p:pic>
        <p:nvPicPr>
          <p:cNvPr id="5" name="Obrázek 4" descr="Cinchona-calisaya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9" y="1628801"/>
            <a:ext cx="3132348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Alkaloidy: Heroin (opiáty)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Šťáva z nezralých makovic obsahuje morfin </a:t>
            </a:r>
          </a:p>
          <a:p>
            <a:r>
              <a:rPr lang="cs-CZ" sz="2000" dirty="0" err="1"/>
              <a:t>Methylací</a:t>
            </a:r>
            <a:r>
              <a:rPr lang="cs-CZ" sz="2000" dirty="0"/>
              <a:t> vzniká kodein </a:t>
            </a:r>
          </a:p>
          <a:p>
            <a:r>
              <a:rPr lang="cs-CZ" sz="2000" dirty="0"/>
              <a:t>Acetylací z kodeinu heroin </a:t>
            </a:r>
          </a:p>
        </p:txBody>
      </p:sp>
      <p:pic>
        <p:nvPicPr>
          <p:cNvPr id="4" name="Obrázek 3" descr="Heroin_-_Heroin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3842881" cy="2552771"/>
          </a:xfrm>
          <a:prstGeom prst="rect">
            <a:avLst/>
          </a:prstGeom>
        </p:spPr>
      </p:pic>
      <p:pic>
        <p:nvPicPr>
          <p:cNvPr id="5" name="Obrázek 4" descr="220px-Heroin_St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708920"/>
            <a:ext cx="3749528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Aldehydy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Dva vodíky jsou nahrazeny jedním (dvojvazným) kyslíkem </a:t>
            </a:r>
          </a:p>
          <a:p>
            <a:r>
              <a:rPr lang="cs-CZ" sz="2000" dirty="0"/>
              <a:t>Na konci řetězce je aldehydická skupina –CHO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Acetaldehyd (</a:t>
            </a:r>
            <a:r>
              <a:rPr lang="cs-CZ" sz="2000" dirty="0" err="1"/>
              <a:t>ethylaldehyd</a:t>
            </a:r>
            <a:r>
              <a:rPr lang="cs-CZ" sz="2000" dirty="0"/>
              <a:t>) způsobuje kocovinu: Vědecké kladivo (4 minuty) </a:t>
            </a:r>
          </a:p>
          <a:p>
            <a:r>
              <a:rPr lang="cs-CZ" sz="2000" dirty="0">
                <a:hlinkClick r:id="rId2"/>
              </a:rPr>
              <a:t>https://www.youtube.com/watch?v=hNTh2CXAlqM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  <p:pic>
        <p:nvPicPr>
          <p:cNvPr id="4" name="Obrázek 3" descr="SkupinaAldehydo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852935"/>
            <a:ext cx="2160240" cy="2032589"/>
          </a:xfrm>
          <a:prstGeom prst="rect">
            <a:avLst/>
          </a:prstGeom>
        </p:spPr>
      </p:pic>
      <p:pic>
        <p:nvPicPr>
          <p:cNvPr id="6" name="Obrázek 5" descr="acetaldehy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8993" y="4885524"/>
            <a:ext cx="1717848" cy="146876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Alkaloidy: </a:t>
            </a:r>
            <a:r>
              <a:rPr lang="cs-CZ" sz="3600" dirty="0" err="1"/>
              <a:t>Theobromin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Alkaloid kakaovníku, stimulační účinky </a:t>
            </a:r>
          </a:p>
          <a:p>
            <a:endParaRPr lang="cs-CZ" dirty="0"/>
          </a:p>
        </p:txBody>
      </p:sp>
      <p:pic>
        <p:nvPicPr>
          <p:cNvPr id="4" name="Obrázek 3" descr="194px-Theobromin_-_Theobromin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6376" y="2491831"/>
            <a:ext cx="2739749" cy="2556158"/>
          </a:xfrm>
          <a:prstGeom prst="rect">
            <a:avLst/>
          </a:prstGeom>
        </p:spPr>
      </p:pic>
      <p:pic>
        <p:nvPicPr>
          <p:cNvPr id="5" name="Obrázek 4" descr="220px-Chocolate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348880"/>
            <a:ext cx="2776185" cy="2662614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Poznáváme sloučeniny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863" y="1556792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A) Butan     B) Kyselina propanová (propionová)    </a:t>
            </a:r>
          </a:p>
          <a:p>
            <a:r>
              <a:rPr lang="cs-CZ" sz="2000" dirty="0"/>
              <a:t>C) </a:t>
            </a:r>
            <a:r>
              <a:rPr lang="cs-CZ" sz="2000" dirty="0" err="1"/>
              <a:t>Methanol</a:t>
            </a:r>
            <a:r>
              <a:rPr lang="cs-CZ" sz="2000" dirty="0"/>
              <a:t>   D) </a:t>
            </a:r>
            <a:r>
              <a:rPr lang="cs-CZ" sz="2000" dirty="0" err="1"/>
              <a:t>Ethanal</a:t>
            </a:r>
            <a:r>
              <a:rPr lang="cs-CZ" sz="2000" dirty="0"/>
              <a:t>/acetaldehyd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2016224" cy="15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843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Poznáváme sloučeniny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925" y="1675605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A) Propanol          B) Kyselina octová (ethanová) </a:t>
            </a:r>
          </a:p>
          <a:p>
            <a:r>
              <a:rPr lang="cs-CZ" sz="2000" dirty="0"/>
              <a:t>C) Butan                D) Formaldehyd (</a:t>
            </a:r>
            <a:r>
              <a:rPr lang="cs-CZ" sz="2000" dirty="0" err="1"/>
              <a:t>methanal</a:t>
            </a:r>
            <a:r>
              <a:rPr lang="cs-CZ" sz="2000" dirty="0"/>
              <a:t>)          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919412"/>
            <a:ext cx="21145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06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Poznáváme sloučeniny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A) Antracen, B) Benzen, C) Kyselina benzoová ,D) Kyselina máselná (butanová)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96952"/>
            <a:ext cx="2709288" cy="157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588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Videa: Organická 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Uhlovodíky </a:t>
            </a:r>
          </a:p>
          <a:p>
            <a:r>
              <a:rPr lang="cs-CZ" sz="2000" dirty="0">
                <a:hlinkClick r:id="rId2"/>
              </a:rPr>
              <a:t>https://www.youtube.com/watch?v=1UE3hZ7cOP0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Destilace ropy (4 minuty) </a:t>
            </a:r>
          </a:p>
          <a:p>
            <a:r>
              <a:rPr lang="cs-CZ" sz="2000" dirty="0">
                <a:hlinkClick r:id="rId3"/>
              </a:rPr>
              <a:t>https://www.youtube.com/watch?v=JZdvsQzOKuk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Krakování uhlovodíků (4 minuty) </a:t>
            </a:r>
          </a:p>
          <a:p>
            <a:r>
              <a:rPr lang="cs-CZ" sz="2000" dirty="0">
                <a:hlinkClick r:id="rId4"/>
              </a:rPr>
              <a:t>https://www.youtube.com/watch?v=Xsqlv4rWnEg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Videa: Organická 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Polymery (6 minut) </a:t>
            </a:r>
          </a:p>
          <a:p>
            <a:r>
              <a:rPr lang="cs-CZ" sz="2000" dirty="0">
                <a:hlinkClick r:id="rId2"/>
              </a:rPr>
              <a:t>https://www.youtube.com/watch?v=OnetV5DUWKE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Hledání ztraceného času: Od řepy k cukru (18 minut) </a:t>
            </a:r>
          </a:p>
          <a:p>
            <a:r>
              <a:rPr lang="cs-CZ" sz="2000" dirty="0">
                <a:hlinkClick r:id="rId3"/>
              </a:rPr>
              <a:t>http://www.</a:t>
            </a:r>
            <a:r>
              <a:rPr lang="cs-CZ" sz="2000" dirty="0" err="1">
                <a:hlinkClick r:id="rId3"/>
              </a:rPr>
              <a:t>ceskatelevize.cz</a:t>
            </a:r>
            <a:r>
              <a:rPr lang="cs-CZ" sz="2000" dirty="0">
                <a:hlinkClick r:id="rId3"/>
              </a:rPr>
              <a:t>/porady/873537-</a:t>
            </a:r>
            <a:r>
              <a:rPr lang="cs-CZ" sz="2000" dirty="0" err="1">
                <a:hlinkClick r:id="rId3"/>
              </a:rPr>
              <a:t>hledani</a:t>
            </a:r>
            <a:r>
              <a:rPr lang="cs-CZ" sz="2000" dirty="0">
                <a:hlinkClick r:id="rId3"/>
              </a:rPr>
              <a:t>-</a:t>
            </a:r>
            <a:r>
              <a:rPr lang="cs-CZ" sz="2000" dirty="0" err="1">
                <a:hlinkClick r:id="rId3"/>
              </a:rPr>
              <a:t>ztraceneho</a:t>
            </a:r>
            <a:r>
              <a:rPr lang="cs-CZ" sz="2000" dirty="0">
                <a:hlinkClick r:id="rId3"/>
              </a:rPr>
              <a:t>-casu/20352216336-</a:t>
            </a:r>
            <a:r>
              <a:rPr lang="cs-CZ" sz="2000" dirty="0" err="1">
                <a:hlinkClick r:id="rId3"/>
              </a:rPr>
              <a:t>hledani</a:t>
            </a:r>
            <a:r>
              <a:rPr lang="cs-CZ" sz="2000" dirty="0">
                <a:hlinkClick r:id="rId3"/>
              </a:rPr>
              <a:t>-</a:t>
            </a:r>
            <a:r>
              <a:rPr lang="cs-CZ" sz="2000" dirty="0" err="1">
                <a:hlinkClick r:id="rId3"/>
              </a:rPr>
              <a:t>ztraceneho</a:t>
            </a:r>
            <a:r>
              <a:rPr lang="cs-CZ" sz="2000" dirty="0">
                <a:hlinkClick r:id="rId3"/>
              </a:rPr>
              <a:t>-casu-od-</a:t>
            </a:r>
            <a:r>
              <a:rPr lang="cs-CZ" sz="2000" dirty="0" err="1">
                <a:hlinkClick r:id="rId3"/>
              </a:rPr>
              <a:t>repy</a:t>
            </a:r>
            <a:r>
              <a:rPr lang="cs-CZ" sz="2000" dirty="0">
                <a:hlinkClick r:id="rId3"/>
              </a:rPr>
              <a:t>-k-cukru/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Vědecké kladivo: Jak funguje kofein? (4 minuty) </a:t>
            </a:r>
          </a:p>
          <a:p>
            <a:r>
              <a:rPr lang="cs-CZ" sz="2000" dirty="0">
                <a:hlinkClick r:id="rId4"/>
              </a:rPr>
              <a:t>https://www.youtube.com/watch?v=85oS5dJH5kA</a:t>
            </a:r>
            <a:r>
              <a:rPr lang="cs-CZ" sz="2000" dirty="0"/>
              <a:t> </a:t>
            </a:r>
          </a:p>
          <a:p>
            <a:pPr>
              <a:buNone/>
            </a:pPr>
            <a:r>
              <a:rPr lang="cs-CZ" sz="2000" dirty="0"/>
              <a:t> </a:t>
            </a:r>
          </a:p>
          <a:p>
            <a:r>
              <a:rPr lang="cs-CZ" sz="2000" dirty="0"/>
              <a:t>Vědecké kladivo: Co způsobuje kocovinu? (4 minuty) </a:t>
            </a:r>
          </a:p>
          <a:p>
            <a:r>
              <a:rPr lang="cs-CZ" sz="2000" dirty="0">
                <a:hlinkClick r:id="rId5"/>
              </a:rPr>
              <a:t>https://www.youtube.com/watch?v=hNTh2CXAlqM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Videa: Organická 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Vědecké kladivo: Jak funguje cukrovka? (4 minuty) </a:t>
            </a:r>
          </a:p>
          <a:p>
            <a:r>
              <a:rPr lang="cs-CZ" sz="2000" dirty="0">
                <a:hlinkClick r:id="rId2"/>
              </a:rPr>
              <a:t>https://www.youtube.com/watch?v=U0QYhdhRUBU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Vědecké kladivo: Jak funguje alkohol? (3 minuty) </a:t>
            </a:r>
          </a:p>
          <a:p>
            <a:r>
              <a:rPr lang="cs-CZ" sz="2000" dirty="0">
                <a:hlinkClick r:id="rId3"/>
              </a:rPr>
              <a:t>https://www.youtube.com/watch?v=wVjNeaCoJi0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Příklady organického názvosloví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Sloučenina na obrázku se nazývá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a) butanol, b) </a:t>
            </a:r>
            <a:r>
              <a:rPr lang="cs-CZ" dirty="0" err="1"/>
              <a:t>ethan</a:t>
            </a:r>
            <a:r>
              <a:rPr lang="cs-CZ" dirty="0"/>
              <a:t>, c) kyselina mravenčí (</a:t>
            </a:r>
            <a:r>
              <a:rPr lang="cs-CZ" dirty="0" err="1"/>
              <a:t>methanová</a:t>
            </a:r>
            <a:r>
              <a:rPr lang="cs-CZ" dirty="0"/>
              <a:t>), d) </a:t>
            </a:r>
            <a:r>
              <a:rPr lang="cs-CZ" dirty="0" err="1"/>
              <a:t>propanal</a:t>
            </a:r>
            <a:r>
              <a:rPr lang="cs-CZ" dirty="0"/>
              <a:t> (</a:t>
            </a:r>
            <a:r>
              <a:rPr lang="cs-CZ" dirty="0" err="1"/>
              <a:t>propylaldehyd</a:t>
            </a:r>
            <a:r>
              <a:rPr lang="cs-CZ" dirty="0"/>
              <a:t>)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 descr="Propana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52" y="4325963"/>
            <a:ext cx="280831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671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Příklady organického názvosloví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Sloučenina na obrázku se nazývá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a) butanol, b) </a:t>
            </a:r>
            <a:r>
              <a:rPr lang="cs-CZ" dirty="0" err="1"/>
              <a:t>ethan</a:t>
            </a:r>
            <a:r>
              <a:rPr lang="cs-CZ" dirty="0"/>
              <a:t>, c) kyselina mravenčí (</a:t>
            </a:r>
            <a:r>
              <a:rPr lang="cs-CZ" dirty="0" err="1"/>
              <a:t>methanová</a:t>
            </a:r>
            <a:r>
              <a:rPr lang="cs-CZ" dirty="0"/>
              <a:t>), d) </a:t>
            </a:r>
            <a:r>
              <a:rPr lang="cs-CZ" dirty="0" err="1"/>
              <a:t>propanal</a:t>
            </a:r>
            <a:r>
              <a:rPr lang="cs-CZ" dirty="0"/>
              <a:t> (</a:t>
            </a:r>
            <a:r>
              <a:rPr lang="cs-CZ" dirty="0" err="1"/>
              <a:t>propylaldehyd</a:t>
            </a:r>
            <a:r>
              <a:rPr lang="cs-CZ" dirty="0"/>
              <a:t>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Butano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4509120"/>
            <a:ext cx="3312368" cy="17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814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Příklady organického názvosloví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Sestavte strukturní vzorec, funkční vzorec a sumární vzorec následujících sloučenin </a:t>
            </a:r>
          </a:p>
          <a:p>
            <a:endParaRPr lang="cs-CZ" dirty="0"/>
          </a:p>
          <a:p>
            <a:r>
              <a:rPr lang="cs-CZ" dirty="0"/>
              <a:t>a) kyselina propionová (propanová) </a:t>
            </a:r>
          </a:p>
          <a:p>
            <a:r>
              <a:rPr lang="cs-CZ" dirty="0"/>
              <a:t>b) </a:t>
            </a:r>
            <a:r>
              <a:rPr lang="cs-CZ" dirty="0" err="1"/>
              <a:t>butylaldehyd</a:t>
            </a:r>
            <a:r>
              <a:rPr lang="cs-CZ" dirty="0"/>
              <a:t> </a:t>
            </a:r>
          </a:p>
          <a:p>
            <a:r>
              <a:rPr lang="cs-CZ" dirty="0"/>
              <a:t>c) metanol </a:t>
            </a:r>
          </a:p>
          <a:p>
            <a:r>
              <a:rPr lang="cs-CZ" dirty="0"/>
              <a:t>d) kyselina octová (ethanová)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49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Ketony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Podobný princip jako aldehydy, kyslík se navazuje dovnitř uhlíkového řetězce a na vodík už nezbude místo </a:t>
            </a:r>
          </a:p>
          <a:p>
            <a:endParaRPr lang="cs-CZ" sz="2000" dirty="0"/>
          </a:p>
          <a:p>
            <a:r>
              <a:rPr lang="cs-CZ" sz="2000" dirty="0"/>
              <a:t>Příklad: Aceton = </a:t>
            </a:r>
            <a:r>
              <a:rPr lang="cs-CZ" sz="2000" dirty="0" err="1"/>
              <a:t>dimethylketon</a:t>
            </a:r>
            <a:r>
              <a:rPr lang="cs-CZ" sz="2000" dirty="0"/>
              <a:t>, propan-2-on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3059832" cy="1818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8999"/>
            <a:ext cx="1944216" cy="30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743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Příklady organického názvosloví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Pojmenujte následující sloučeniny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FormicAci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2016224" cy="1647852"/>
          </a:xfrm>
          <a:prstGeom prst="rect">
            <a:avLst/>
          </a:prstGeom>
        </p:spPr>
      </p:pic>
      <p:pic>
        <p:nvPicPr>
          <p:cNvPr id="5" name="Obrázek 4" descr="Acetaldehyde-2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4068740"/>
            <a:ext cx="2232248" cy="1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15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Odmaturuj z chemie, </a:t>
            </a:r>
            <a:r>
              <a:rPr lang="cs-CZ" sz="2000" dirty="0" err="1"/>
              <a:t>Didaktis</a:t>
            </a:r>
            <a:r>
              <a:rPr lang="cs-CZ" sz="2000" dirty="0"/>
              <a:t>, Brno 2002 </a:t>
            </a:r>
            <a:endParaRPr lang="cs-CZ" sz="2000" dirty="0">
              <a:hlinkClick r:id="rId2"/>
            </a:endParaRPr>
          </a:p>
          <a:p>
            <a:r>
              <a:rPr lang="cs-CZ" sz="2000" dirty="0">
                <a:hlinkClick r:id="rId2"/>
              </a:rPr>
              <a:t>http://cs.wikipedia.org</a:t>
            </a:r>
            <a:r>
              <a:rPr lang="cs-CZ" sz="2000" dirty="0"/>
              <a:t> </a:t>
            </a:r>
          </a:p>
          <a:p>
            <a:r>
              <a:rPr lang="cs-CZ" sz="2000" dirty="0">
                <a:hlinkClick r:id="rId3"/>
              </a:rPr>
              <a:t>http://en.wikipedia.org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Organické 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Zkombinuje alkohol s aldehydem </a:t>
            </a:r>
          </a:p>
          <a:p>
            <a:r>
              <a:rPr lang="cs-CZ" sz="2000" dirty="0"/>
              <a:t>Na konci řetězce je karboxylová skupina –COOH </a:t>
            </a:r>
          </a:p>
        </p:txBody>
      </p:sp>
      <p:pic>
        <p:nvPicPr>
          <p:cNvPr id="4" name="Obrázek 3" descr="SkupinaKarboxylo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92896"/>
            <a:ext cx="2880320" cy="2304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3456384" cy="15899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2"/>
            <a:ext cx="2415174" cy="18113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09411"/>
            <a:ext cx="1899314" cy="18993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2436</Words>
  <Application>Microsoft Office PowerPoint</Application>
  <PresentationFormat>Předvádění na obrazovce (4:3)</PresentationFormat>
  <Paragraphs>448</Paragraphs>
  <Slides>81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6" baseType="lpstr">
      <vt:lpstr>Arial</vt:lpstr>
      <vt:lpstr>Calibri</vt:lpstr>
      <vt:lpstr>Wingdings</vt:lpstr>
      <vt:lpstr>Motiv sady Office</vt:lpstr>
      <vt:lpstr>Rovnice</vt:lpstr>
      <vt:lpstr>Organická chemie</vt:lpstr>
      <vt:lpstr>Různé typy chemických vzorců</vt:lpstr>
      <vt:lpstr>Uhlovodíky</vt:lpstr>
      <vt:lpstr>Uhlovodíky</vt:lpstr>
      <vt:lpstr>Video</vt:lpstr>
      <vt:lpstr>Alkoholy</vt:lpstr>
      <vt:lpstr>Aldehydy</vt:lpstr>
      <vt:lpstr>Ketony</vt:lpstr>
      <vt:lpstr>Organické kyseliny</vt:lpstr>
      <vt:lpstr>Deriváty uhlovodíků - shrnutí</vt:lpstr>
      <vt:lpstr>Methan a jeho deriváty</vt:lpstr>
      <vt:lpstr>Ethan a jeho deriváty</vt:lpstr>
      <vt:lpstr>Kyselina propionová</vt:lpstr>
      <vt:lpstr>Kyselina máselná</vt:lpstr>
      <vt:lpstr>Formaldehyd </vt:lpstr>
      <vt:lpstr>Acetaldehyd</vt:lpstr>
      <vt:lpstr>Kyselina palmitová</vt:lpstr>
      <vt:lpstr>Dikarboxylové kyseliny</vt:lpstr>
      <vt:lpstr>Kyselina šťavelová</vt:lpstr>
      <vt:lpstr>Kyselina šťavelová</vt:lpstr>
      <vt:lpstr>Kyselina jablečná (E296)</vt:lpstr>
      <vt:lpstr>Další dikarboxylové kyseliny</vt:lpstr>
      <vt:lpstr>Další dikarboxylové kyseliny</vt:lpstr>
      <vt:lpstr>Další dikarboxylové kyseliny</vt:lpstr>
      <vt:lpstr>Trikarboxylová: Kyselina citronová (E330)</vt:lpstr>
      <vt:lpstr>Organické látky: Methan CH4</vt:lpstr>
      <vt:lpstr>Chloroform (derivát methanu)</vt:lpstr>
      <vt:lpstr>Alkeny</vt:lpstr>
      <vt:lpstr>Plasty (polymery)</vt:lpstr>
      <vt:lpstr>PVC (Polyvinylchlorid)</vt:lpstr>
      <vt:lpstr>Teflon</vt:lpstr>
      <vt:lpstr>Styren a polystyren</vt:lpstr>
      <vt:lpstr>Alkyny</vt:lpstr>
      <vt:lpstr>Areny (Aromatické uhlovodíky)</vt:lpstr>
      <vt:lpstr>Friedrich August Kekulé (1829 – 1896)</vt:lpstr>
      <vt:lpstr>Deriváty benzenu</vt:lpstr>
      <vt:lpstr>Toluen (methylbenzen)</vt:lpstr>
      <vt:lpstr>Kyselina benzoová (E210)</vt:lpstr>
      <vt:lpstr>Fenol</vt:lpstr>
      <vt:lpstr>Kyselina acetylsalicylová</vt:lpstr>
      <vt:lpstr>Výbušniny</vt:lpstr>
      <vt:lpstr>Styren (vinylbenzen)</vt:lpstr>
      <vt:lpstr>Další aromatické uhlovodíky</vt:lpstr>
      <vt:lpstr>Naftalen</vt:lpstr>
      <vt:lpstr>Antracen</vt:lpstr>
      <vt:lpstr>Anilin (aminobenzen)</vt:lpstr>
      <vt:lpstr>Kyselina skořicová</vt:lpstr>
      <vt:lpstr>Další karboxylové kyseliny</vt:lpstr>
      <vt:lpstr>Kyselina citronová (E330)</vt:lpstr>
      <vt:lpstr>Kyselina jablečná (E296)</vt:lpstr>
      <vt:lpstr>Kyselina skořicová</vt:lpstr>
      <vt:lpstr>Organické látky: Sacharidy (cukry)</vt:lpstr>
      <vt:lpstr>Pokusy se sacharidy</vt:lpstr>
      <vt:lpstr>Významné sacharidy: Glukóza</vt:lpstr>
      <vt:lpstr>Významné sacharidy: Fruktóza</vt:lpstr>
      <vt:lpstr>Významné sacharidy: Sacharóza</vt:lpstr>
      <vt:lpstr>Vznik sacharidů fotosyntézou</vt:lpstr>
      <vt:lpstr>Vznik sacharidů fotosyntézou</vt:lpstr>
      <vt:lpstr>Organické látky: Proteiny (Bílkoviny)</vt:lpstr>
      <vt:lpstr>Organické látky: Proteiny (Bílkoviny)</vt:lpstr>
      <vt:lpstr>Aminokyseliny</vt:lpstr>
      <vt:lpstr>Organické látky: Lipidy</vt:lpstr>
      <vt:lpstr>Lipidy: Příklady</vt:lpstr>
      <vt:lpstr>Organické látky: Nukleové kyseliny</vt:lpstr>
      <vt:lpstr>Další organické látky</vt:lpstr>
      <vt:lpstr>Alkaloid: Atropin</vt:lpstr>
      <vt:lpstr>Alkaloid: Kofein</vt:lpstr>
      <vt:lpstr>Alkaloid: Chinin</vt:lpstr>
      <vt:lpstr>Alkaloidy: Heroin (opiáty)</vt:lpstr>
      <vt:lpstr>Alkaloidy: Theobromin</vt:lpstr>
      <vt:lpstr>Poznáváme sloučeniny</vt:lpstr>
      <vt:lpstr>Poznáváme sloučeniny</vt:lpstr>
      <vt:lpstr>Poznáváme sloučeniny</vt:lpstr>
      <vt:lpstr>Videa: Organická chemie</vt:lpstr>
      <vt:lpstr>Videa: Organická chemie</vt:lpstr>
      <vt:lpstr>Videa: Organická chemie</vt:lpstr>
      <vt:lpstr>Příklady organického názvosloví</vt:lpstr>
      <vt:lpstr>Příklady organického názvosloví</vt:lpstr>
      <vt:lpstr>Příklady organického názvosloví</vt:lpstr>
      <vt:lpstr>Příklady organického názvosloví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Organická chemie</dc:title>
  <dc:creator>user</dc:creator>
  <cp:lastModifiedBy>Jan Hoffmann</cp:lastModifiedBy>
  <cp:revision>59</cp:revision>
  <dcterms:created xsi:type="dcterms:W3CDTF">2016-11-01T09:45:36Z</dcterms:created>
  <dcterms:modified xsi:type="dcterms:W3CDTF">2021-01-25T16:36:05Z</dcterms:modified>
</cp:coreProperties>
</file>