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2" r:id="rId4"/>
    <p:sldId id="286" r:id="rId5"/>
    <p:sldId id="287" r:id="rId6"/>
    <p:sldId id="281" r:id="rId7"/>
    <p:sldId id="283" r:id="rId8"/>
    <p:sldId id="284" r:id="rId9"/>
    <p:sldId id="290" r:id="rId10"/>
    <p:sldId id="292" r:id="rId11"/>
    <p:sldId id="293" r:id="rId12"/>
    <p:sldId id="339" r:id="rId13"/>
    <p:sldId id="336" r:id="rId14"/>
    <p:sldId id="340" r:id="rId15"/>
    <p:sldId id="297" r:id="rId16"/>
    <p:sldId id="294" r:id="rId17"/>
    <p:sldId id="295" r:id="rId18"/>
    <p:sldId id="296" r:id="rId19"/>
    <p:sldId id="299" r:id="rId20"/>
    <p:sldId id="334" r:id="rId21"/>
    <p:sldId id="300" r:id="rId22"/>
    <p:sldId id="275" r:id="rId23"/>
    <p:sldId id="276" r:id="rId24"/>
    <p:sldId id="298" r:id="rId25"/>
    <p:sldId id="301" r:id="rId26"/>
    <p:sldId id="302" r:id="rId27"/>
    <p:sldId id="319" r:id="rId28"/>
    <p:sldId id="326" r:id="rId29"/>
    <p:sldId id="327" r:id="rId30"/>
    <p:sldId id="328" r:id="rId31"/>
    <p:sldId id="329" r:id="rId32"/>
    <p:sldId id="25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dvsQzOKuk" TargetMode="External"/><Relationship Id="rId2" Type="http://schemas.openxmlformats.org/officeDocument/2006/relationships/hyperlink" Target="https://www.youtube.com/watch?v=1UE3hZ7cOP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sqlv4rWnE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873537-hledani-ztraceneho-casu/20352216336-hledani-ztraceneho-casu-od-repy-k-cukru/" TargetMode="External"/><Relationship Id="rId2" Type="http://schemas.openxmlformats.org/officeDocument/2006/relationships/hyperlink" Target="https://www.youtube.com/watch?v=OnetV5DUW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Th2CXAlqM" TargetMode="External"/><Relationship Id="rId4" Type="http://schemas.openxmlformats.org/officeDocument/2006/relationships/hyperlink" Target="https://www.youtube.com/watch?v=85oS5dJH5k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jNeaCoJi0" TargetMode="External"/><Relationship Id="rId2" Type="http://schemas.openxmlformats.org/officeDocument/2006/relationships/hyperlink" Target="https://www.youtube.com/watch?v=U0QYhdhRUB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Alkeny jsou uhlovodíky s jednou dvojnou vazbou, využívá se při polymeraci </a:t>
            </a:r>
          </a:p>
          <a:p>
            <a:r>
              <a:rPr lang="cs-CZ" sz="2000" dirty="0" err="1"/>
              <a:t>Ethen</a:t>
            </a:r>
            <a:r>
              <a:rPr lang="cs-CZ" sz="2000" dirty="0"/>
              <a:t> (</a:t>
            </a:r>
            <a:r>
              <a:rPr lang="cs-CZ" sz="2000" dirty="0" err="1"/>
              <a:t>ethylen</a:t>
            </a:r>
            <a:r>
              <a:rPr lang="cs-CZ" sz="2000" dirty="0"/>
              <a:t>)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Získává se zpracováním ropy </a:t>
            </a:r>
          </a:p>
          <a:p>
            <a:r>
              <a:rPr lang="cs-CZ" sz="2000" dirty="0"/>
              <a:t>Výroba </a:t>
            </a:r>
            <a:r>
              <a:rPr lang="cs-CZ" sz="2000" dirty="0" err="1"/>
              <a:t>polyethylenu</a:t>
            </a:r>
            <a:r>
              <a:rPr lang="cs-CZ" sz="2000" dirty="0"/>
              <a:t> (PE, mikrotenové sáčky, hračky) </a:t>
            </a:r>
          </a:p>
          <a:p>
            <a:endParaRPr lang="cs-CZ" sz="2000" dirty="0"/>
          </a:p>
          <a:p>
            <a:r>
              <a:rPr lang="cs-CZ" sz="2000" dirty="0"/>
              <a:t>Propen (propylen) – zpracováním ropy, výroba polypropylenu PP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70" y="2060848"/>
            <a:ext cx="1004358" cy="9452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97305"/>
            <a:ext cx="142857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Toluen (</a:t>
            </a:r>
            <a:r>
              <a:rPr lang="cs-CZ" sz="3600" dirty="0" err="1"/>
              <a:t>methylbenzen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</a:t>
            </a:r>
            <a:r>
              <a:rPr lang="cs-CZ" sz="2000" baseline="-25000" dirty="0"/>
              <a:t>3</a:t>
            </a:r>
          </a:p>
          <a:p>
            <a:r>
              <a:rPr lang="cs-CZ" sz="2000" dirty="0"/>
              <a:t>Získává se z benzenu </a:t>
            </a:r>
          </a:p>
          <a:p>
            <a:r>
              <a:rPr lang="cs-CZ" sz="2000" dirty="0"/>
              <a:t>Toluen dráždí oči i dýchací cesty, poškozuje centrální nervovou soustavu (CNS) </a:t>
            </a:r>
          </a:p>
          <a:p>
            <a:r>
              <a:rPr lang="cs-CZ" sz="2000" dirty="0"/>
              <a:t>Levné narkotikum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1428750" cy="2609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1944216" cy="3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benzoová (E210)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COOH</a:t>
            </a:r>
          </a:p>
          <a:p>
            <a:r>
              <a:rPr lang="cs-CZ" sz="2000" dirty="0"/>
              <a:t>Získává se z toluenu </a:t>
            </a:r>
          </a:p>
          <a:p>
            <a:r>
              <a:rPr lang="cs-CZ" sz="2000" dirty="0"/>
              <a:t>Má konzervační účinky </a:t>
            </a:r>
          </a:p>
          <a:p>
            <a:r>
              <a:rPr lang="cs-CZ" sz="2000" dirty="0"/>
              <a:t>V nápojích, ovocných konzervách, v hořčici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3005137"/>
            <a:ext cx="2709288" cy="15759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" y="328498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Fenol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Fenol C</a:t>
            </a:r>
            <a:r>
              <a:rPr lang="cs-CZ" sz="2000" baseline="-25000" dirty="0" smtClean="0"/>
              <a:t>6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5</a:t>
            </a:r>
            <a:r>
              <a:rPr lang="cs-CZ" sz="2000" dirty="0" smtClean="0"/>
              <a:t>OH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1296144" cy="23700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3937"/>
            <a:ext cx="3530715" cy="29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acetylsalicylová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Aspirin, acylpyrin, anopyrin </a:t>
            </a:r>
          </a:p>
          <a:p>
            <a:r>
              <a:rPr lang="cs-CZ" sz="2400" dirty="0"/>
              <a:t>První synteticky připravené léčivo </a:t>
            </a:r>
            <a:endParaRPr lang="cs-CZ" sz="2400" dirty="0" smtClean="0"/>
          </a:p>
          <a:p>
            <a:r>
              <a:rPr lang="cs-CZ" sz="2400" dirty="0" smtClean="0"/>
              <a:t>Felix Hoffmann (1859) </a:t>
            </a:r>
            <a:endParaRPr lang="cs-CZ" sz="2400" dirty="0"/>
          </a:p>
          <a:p>
            <a:r>
              <a:rPr lang="cs-CZ" sz="2400" dirty="0"/>
              <a:t>kyselina 2-acetyloxybenzoová 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016"/>
            <a:ext cx="3861625" cy="29020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3168352" cy="2630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8" y="4235789"/>
            <a:ext cx="1879577" cy="24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Výbušniny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TNT = tritol, trinitrotoluen 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Ekrazit = TNP, trinitrofenol, kyselina pikrová 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1734"/>
            <a:ext cx="2485877" cy="21212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5" y="1451734"/>
            <a:ext cx="2636354" cy="1977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3384"/>
            <a:ext cx="2242592" cy="19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Styren (</a:t>
            </a:r>
            <a:r>
              <a:rPr lang="cs-CZ" sz="3600" dirty="0" err="1"/>
              <a:t>vinylbenzen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8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Výroba polystyrenu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aromatické 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Naftalen (2 benzenová jádra) </a:t>
            </a:r>
          </a:p>
          <a:p>
            <a:r>
              <a:rPr lang="cs-CZ" sz="2000" dirty="0"/>
              <a:t>Antracen (3 benzenová jádra)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61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Naftalen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10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Hlavní přísada kuliček proti molům (naftalínu)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4830"/>
            <a:ext cx="2461033" cy="14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2088232" cy="17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Antracen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14</a:t>
            </a:r>
            <a:r>
              <a:rPr lang="cs-CZ" sz="2000" dirty="0"/>
              <a:t>H</a:t>
            </a:r>
            <a:r>
              <a:rPr lang="cs-CZ" sz="2000" baseline="-25000" dirty="0"/>
              <a:t>10</a:t>
            </a:r>
          </a:p>
          <a:p>
            <a:r>
              <a:rPr lang="cs-CZ" sz="2000" dirty="0"/>
              <a:t>Součást pesticidů, výroba textilií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303782" cy="16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Anilin (aminobenzen)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NH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olejová kapalina </a:t>
            </a:r>
          </a:p>
          <a:p>
            <a:r>
              <a:rPr lang="cs-CZ" sz="2000" dirty="0"/>
              <a:t>Výroba barviv (anilinové barvy)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3"/>
            <a:ext cx="1224136" cy="22034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6" y="3063081"/>
            <a:ext cx="1925113" cy="23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Plasty (polymery)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93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Získávají se z alkenů, případně jiných uhlovodíků </a:t>
            </a:r>
          </a:p>
          <a:p>
            <a:r>
              <a:rPr lang="cs-CZ" sz="2000" dirty="0" err="1"/>
              <a:t>Polyethylen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Polypropylen 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Polymerace (10 minut) </a:t>
            </a:r>
          </a:p>
          <a:p>
            <a:r>
              <a:rPr lang="cs-CZ" sz="2000" dirty="0" smtClean="0"/>
              <a:t>https</a:t>
            </a:r>
            <a:r>
              <a:rPr lang="cs-CZ" sz="2000" dirty="0"/>
              <a:t>://www.youtube.com/watch?v=rHxxLYzJ8Sw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1584176" cy="1514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86599"/>
            <a:ext cx="2095500" cy="1352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4148255"/>
            <a:ext cx="1298968" cy="18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2136140"/>
            <a:ext cx="1514113" cy="18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863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Butan     B) Kyselina propanová (propionová)    </a:t>
            </a:r>
          </a:p>
          <a:p>
            <a:r>
              <a:rPr lang="cs-CZ" sz="2000" dirty="0"/>
              <a:t>C) </a:t>
            </a:r>
            <a:r>
              <a:rPr lang="cs-CZ" sz="2000" dirty="0" err="1"/>
              <a:t>Methanol</a:t>
            </a:r>
            <a:r>
              <a:rPr lang="cs-CZ" sz="2000" dirty="0"/>
              <a:t>   D) </a:t>
            </a:r>
            <a:r>
              <a:rPr lang="cs-CZ" sz="2000" dirty="0" err="1"/>
              <a:t>Ethanal</a:t>
            </a:r>
            <a:r>
              <a:rPr lang="cs-CZ" sz="2000" dirty="0"/>
              <a:t>/acetaldehyd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2016224" cy="15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925" y="1675605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Propanol          B) Kyselina octová (ethanová) </a:t>
            </a:r>
          </a:p>
          <a:p>
            <a:r>
              <a:rPr lang="cs-CZ" sz="2000" dirty="0"/>
              <a:t>C) Butan                D) Formaldehyd (</a:t>
            </a:r>
            <a:r>
              <a:rPr lang="cs-CZ" sz="2000" dirty="0" err="1"/>
              <a:t>methanal</a:t>
            </a:r>
            <a:r>
              <a:rPr lang="cs-CZ" sz="2000" dirty="0"/>
              <a:t>)          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919412"/>
            <a:ext cx="2114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A) Antracen, B) Benzen, C) Kyselina benzoová ,D) Kyselina máselná (butanová)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2709288" cy="1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8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Uhlovodíky </a:t>
            </a:r>
          </a:p>
          <a:p>
            <a:r>
              <a:rPr lang="cs-CZ" sz="2000" dirty="0">
                <a:hlinkClick r:id="rId2"/>
              </a:rPr>
              <a:t>https://www.youtube.com/watch?v=1UE3hZ7cOP0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Destilace ropy (4 minuty) </a:t>
            </a:r>
          </a:p>
          <a:p>
            <a:r>
              <a:rPr lang="cs-CZ" sz="2000" dirty="0">
                <a:hlinkClick r:id="rId3"/>
              </a:rPr>
              <a:t>https://www.youtube.com/watch?v=JZdvsQzOKuk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Krakování uhlovodíků (4 minuty) </a:t>
            </a:r>
          </a:p>
          <a:p>
            <a:r>
              <a:rPr lang="cs-CZ" sz="2000" dirty="0">
                <a:hlinkClick r:id="rId4"/>
              </a:rPr>
              <a:t>https://www.youtube.com/watch?v=Xsqlv4rWnEg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Polymery (6 minut) </a:t>
            </a:r>
          </a:p>
          <a:p>
            <a:r>
              <a:rPr lang="cs-CZ" sz="2000" dirty="0">
                <a:hlinkClick r:id="rId2"/>
              </a:rPr>
              <a:t>https://www.youtube.com/watch?v=OnetV5DUWKE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Hledání ztraceného času: Od řepy k cukru (18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/porady/873537-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-casu/20352216336-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-casu-od-</a:t>
            </a:r>
            <a:r>
              <a:rPr lang="cs-CZ" sz="2000" dirty="0" err="1">
                <a:hlinkClick r:id="rId3"/>
              </a:rPr>
              <a:t>repy</a:t>
            </a:r>
            <a:r>
              <a:rPr lang="cs-CZ" sz="2000" dirty="0">
                <a:hlinkClick r:id="rId3"/>
              </a:rPr>
              <a:t>-k-cukru/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kofein? (4 minuty) </a:t>
            </a:r>
          </a:p>
          <a:p>
            <a:r>
              <a:rPr lang="cs-CZ" sz="2000" dirty="0">
                <a:hlinkClick r:id="rId4"/>
              </a:rPr>
              <a:t>https://www.youtube.com/watch?v=85oS5dJH5kA</a:t>
            </a: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Vědecké kladivo: Co způsobuje kocovinu? (4 minuty) </a:t>
            </a:r>
          </a:p>
          <a:p>
            <a:r>
              <a:rPr lang="cs-CZ" sz="2000" dirty="0">
                <a:hlinkClick r:id="rId5"/>
              </a:rPr>
              <a:t>https://www.youtube.com/watch?v=hNTh2CXAlqM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Vědecké kladivo: Jak funguje cukrovka? (4 minuty) </a:t>
            </a:r>
          </a:p>
          <a:p>
            <a:r>
              <a:rPr lang="cs-CZ" sz="2000" dirty="0">
                <a:hlinkClick r:id="rId2"/>
              </a:rPr>
              <a:t>https://www.youtube.com/watch?v=U0QYhdhRUBU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alkohol? (3 minuty) </a:t>
            </a:r>
          </a:p>
          <a:p>
            <a:r>
              <a:rPr lang="cs-CZ" sz="2000" dirty="0">
                <a:hlinkClick r:id="rId3"/>
              </a:rPr>
              <a:t>https://www.youtube.com/watch?v=wVjNeaCoJi0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 descr="Propa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4325963"/>
            <a:ext cx="28083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Butano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4509120"/>
            <a:ext cx="3312368" cy="17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PVC (Polyvinylchlorid)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Vinylchlorid = </a:t>
            </a:r>
            <a:r>
              <a:rPr lang="cs-CZ" sz="2000" dirty="0" err="1"/>
              <a:t>chlorethen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2143125"/>
            <a:ext cx="7439025" cy="2571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14875"/>
            <a:ext cx="1872208" cy="18722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1" y="4696701"/>
            <a:ext cx="2525903" cy="1612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14875"/>
            <a:ext cx="2069976" cy="20699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6" y="5131919"/>
            <a:ext cx="1662970" cy="1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Sestavte strukturní vzorec, funkční vzorec a sumární vzorec následujících sloučenin </a:t>
            </a:r>
          </a:p>
          <a:p>
            <a:endParaRPr lang="cs-CZ" dirty="0"/>
          </a:p>
          <a:p>
            <a:r>
              <a:rPr lang="cs-CZ" dirty="0"/>
              <a:t>a) kyselina propionová (propanová) </a:t>
            </a:r>
          </a:p>
          <a:p>
            <a:r>
              <a:rPr lang="cs-CZ" dirty="0"/>
              <a:t>b) </a:t>
            </a:r>
            <a:r>
              <a:rPr lang="cs-CZ" dirty="0" err="1"/>
              <a:t>butylaldehyd</a:t>
            </a:r>
            <a:r>
              <a:rPr lang="cs-CZ" dirty="0"/>
              <a:t> </a:t>
            </a:r>
          </a:p>
          <a:p>
            <a:r>
              <a:rPr lang="cs-CZ" dirty="0"/>
              <a:t>c) metanol </a:t>
            </a:r>
          </a:p>
          <a:p>
            <a:r>
              <a:rPr lang="cs-CZ" dirty="0"/>
              <a:t>d) kyselina octová (ethanová)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49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Pojmenujte následující sloučeniny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FormicAci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016224" cy="1647852"/>
          </a:xfrm>
          <a:prstGeom prst="rect">
            <a:avLst/>
          </a:prstGeom>
        </p:spPr>
      </p:pic>
      <p:pic>
        <p:nvPicPr>
          <p:cNvPr id="5" name="Obrázek 4" descr="Acetaldehyde-2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4068740"/>
            <a:ext cx="2232248" cy="1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Starší prezentace z téhož předmětu </a:t>
            </a:r>
          </a:p>
          <a:p>
            <a:r>
              <a:rPr lang="cs-CZ" sz="2000" dirty="0"/>
              <a:t>Odmaturuj z chemie, </a:t>
            </a:r>
            <a:r>
              <a:rPr lang="cs-CZ" sz="2000" dirty="0" err="1"/>
              <a:t>Didaktis</a:t>
            </a:r>
            <a:r>
              <a:rPr lang="cs-CZ" sz="2000" dirty="0"/>
              <a:t>, Brno 2002 </a:t>
            </a:r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http://cs.wikipedia.org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http://en.wikipedia.org</a:t>
            </a:r>
            <a:r>
              <a:rPr lang="cs-CZ" sz="2000" dirty="0"/>
              <a:t> </a:t>
            </a:r>
          </a:p>
          <a:p>
            <a:r>
              <a:rPr lang="cs-CZ" sz="2000" dirty="0"/>
              <a:t>Google </a:t>
            </a:r>
            <a:r>
              <a:rPr lang="cs-CZ" sz="2000" dirty="0" err="1"/>
              <a:t>Images</a:t>
            </a:r>
            <a:r>
              <a:rPr lang="cs-CZ" sz="2000" dirty="0"/>
              <a:t> 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Teflon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Teflon = </a:t>
            </a:r>
            <a:r>
              <a:rPr lang="cs-CZ" sz="2000" dirty="0" err="1"/>
              <a:t>Polytetrafluorethylen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Nezkreslená věda: Plasty (9 minut) </a:t>
            </a:r>
            <a:endParaRPr lang="cs-CZ" sz="2000" dirty="0"/>
          </a:p>
          <a:p>
            <a:r>
              <a:rPr lang="cs-CZ" sz="2000" dirty="0"/>
              <a:t>https://www.youtube.com/watch?v=PHpXKWQdNLA</a:t>
            </a:r>
          </a:p>
        </p:txBody>
      </p:sp>
      <p:pic>
        <p:nvPicPr>
          <p:cNvPr id="4" name="Obrázek 3" descr="Teflon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1728192" cy="1512168"/>
          </a:xfrm>
          <a:prstGeom prst="rect">
            <a:avLst/>
          </a:prstGeom>
        </p:spPr>
      </p:pic>
      <p:pic>
        <p:nvPicPr>
          <p:cNvPr id="5" name="Obrázek 4" descr="tefl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20888"/>
            <a:ext cx="1944216" cy="1706434"/>
          </a:xfrm>
          <a:prstGeom prst="rect">
            <a:avLst/>
          </a:prstGeom>
        </p:spPr>
      </p:pic>
      <p:pic>
        <p:nvPicPr>
          <p:cNvPr id="6" name="Obrázek 5" descr="Teflon-jar_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060848"/>
            <a:ext cx="225484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Styren a polystyren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Styren = </a:t>
            </a:r>
            <a:r>
              <a:rPr lang="cs-CZ" sz="2000" dirty="0" err="1"/>
              <a:t>vinylbenzen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Alkyny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Alkyny</a:t>
            </a:r>
            <a:r>
              <a:rPr lang="cs-CZ" sz="2000" dirty="0"/>
              <a:t> jsou uhlovodíky s jednou trojnou vazbou </a:t>
            </a:r>
          </a:p>
          <a:p>
            <a:r>
              <a:rPr lang="cs-CZ" sz="2000" dirty="0" err="1"/>
              <a:t>Ethyn</a:t>
            </a:r>
            <a:r>
              <a:rPr lang="cs-CZ" sz="2000" dirty="0"/>
              <a:t> (acetylen) </a:t>
            </a:r>
          </a:p>
          <a:p>
            <a:endParaRPr lang="cs-CZ" sz="2000" dirty="0"/>
          </a:p>
          <a:p>
            <a:r>
              <a:rPr lang="cs-CZ" sz="2000" dirty="0"/>
              <a:t>Bezbarvý plyn, ve směsi se vzduchem vybuchuje </a:t>
            </a:r>
          </a:p>
          <a:p>
            <a:r>
              <a:rPr lang="cs-CZ" sz="2000" dirty="0"/>
              <a:t>Používá se při svařování </a:t>
            </a:r>
            <a:r>
              <a:rPr lang="cs-CZ" sz="2000" dirty="0" smtClean="0"/>
              <a:t>pro vysokou výhřevnost 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6" y="2132856"/>
            <a:ext cx="1687688" cy="360040"/>
          </a:xfrm>
          <a:prstGeom prst="rect">
            <a:avLst/>
          </a:prstGeom>
        </p:spPr>
      </p:pic>
      <p:pic>
        <p:nvPicPr>
          <p:cNvPr id="5" name="Obrázek 4" descr="Acety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Areny</a:t>
            </a:r>
            <a:r>
              <a:rPr lang="cs-CZ" sz="3600" dirty="0"/>
              <a:t> (Aromatické uhlovodíky)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Obsahují alespoň jedno benzenové jádro </a:t>
            </a:r>
          </a:p>
          <a:p>
            <a:r>
              <a:rPr lang="cs-CZ" sz="2000" dirty="0"/>
              <a:t>Benzenové jádro = ,,</a:t>
            </a:r>
            <a:r>
              <a:rPr lang="cs-CZ" sz="2000" dirty="0" err="1"/>
              <a:t>jedenapůlná</a:t>
            </a:r>
            <a:r>
              <a:rPr lang="cs-CZ" sz="2000" dirty="0"/>
              <a:t> vazba´´ mezi kruhem 6 uhlíků </a:t>
            </a:r>
          </a:p>
          <a:p>
            <a:r>
              <a:rPr lang="cs-CZ" sz="2000" u="sng" dirty="0"/>
              <a:t>Základní aromatický uhlovodík</a:t>
            </a:r>
          </a:p>
          <a:p>
            <a:r>
              <a:rPr lang="cs-CZ" sz="2000" dirty="0"/>
              <a:t>Benzen 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hořlavá, karcinogenní látka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3620102" cy="11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Friedrich August </a:t>
            </a:r>
            <a:r>
              <a:rPr lang="cs-CZ" sz="3600" dirty="0" err="1"/>
              <a:t>Kekulé</a:t>
            </a:r>
            <a:r>
              <a:rPr lang="cs-CZ" sz="3600" dirty="0"/>
              <a:t> (1829 – 1896)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Německý chemik českého původu (</a:t>
            </a:r>
            <a:r>
              <a:rPr lang="cs-CZ" sz="2000" dirty="0" err="1"/>
              <a:t>Kekulové</a:t>
            </a:r>
            <a:r>
              <a:rPr lang="cs-CZ" sz="2000" dirty="0"/>
              <a:t> ze Stradonic) </a:t>
            </a:r>
          </a:p>
          <a:p>
            <a:r>
              <a:rPr lang="cs-CZ" sz="2000" dirty="0"/>
              <a:t>Objevitel myšlenky benzenového jádra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6071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Deriváty benzenu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Toluen </a:t>
            </a:r>
            <a:endParaRPr lang="cs-CZ" sz="2000" dirty="0" smtClean="0"/>
          </a:p>
          <a:p>
            <a:r>
              <a:rPr lang="cs-CZ" sz="2000" dirty="0" smtClean="0"/>
              <a:t>Fenol </a:t>
            </a:r>
            <a:endParaRPr lang="cs-CZ" sz="2000" dirty="0"/>
          </a:p>
          <a:p>
            <a:r>
              <a:rPr lang="cs-CZ" sz="2000" dirty="0"/>
              <a:t>Kyselina benzoová </a:t>
            </a:r>
            <a:endParaRPr lang="cs-CZ" sz="2000" dirty="0" smtClean="0"/>
          </a:p>
          <a:p>
            <a:r>
              <a:rPr lang="cs-CZ" sz="2000" dirty="0" smtClean="0"/>
              <a:t>Kyselina acetylsalicylová (aspirin, acylpyrin)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3983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634</Words>
  <Application>Microsoft Office PowerPoint</Application>
  <PresentationFormat>Předvádění na obrazovce (4:3)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Motiv sady Office</vt:lpstr>
      <vt:lpstr>Alkeny</vt:lpstr>
      <vt:lpstr>Plasty (polymery)</vt:lpstr>
      <vt:lpstr>PVC (Polyvinylchlorid)</vt:lpstr>
      <vt:lpstr>Teflon</vt:lpstr>
      <vt:lpstr>Styren a polystyren</vt:lpstr>
      <vt:lpstr>Alkyny</vt:lpstr>
      <vt:lpstr>Areny (Aromatické uhlovodíky)</vt:lpstr>
      <vt:lpstr>Friedrich August Kekulé (1829 – 1896)</vt:lpstr>
      <vt:lpstr>Deriváty benzenu</vt:lpstr>
      <vt:lpstr>Toluen (methylbenzen)</vt:lpstr>
      <vt:lpstr>Kyselina benzoová (E210)</vt:lpstr>
      <vt:lpstr>Fenol</vt:lpstr>
      <vt:lpstr>Kyselina acetylsalicylová</vt:lpstr>
      <vt:lpstr>Výbušniny</vt:lpstr>
      <vt:lpstr>Styren (vinylbenzen)</vt:lpstr>
      <vt:lpstr>Další aromatické uhlovodíky</vt:lpstr>
      <vt:lpstr>Naftalen</vt:lpstr>
      <vt:lpstr>Antracen</vt:lpstr>
      <vt:lpstr>Anilin (aminobenzen)</vt:lpstr>
      <vt:lpstr>Kyselina skořicová</vt:lpstr>
      <vt:lpstr>Kyselina skořicová</vt:lpstr>
      <vt:lpstr>Poznáváme sloučeniny</vt:lpstr>
      <vt:lpstr>Poznáváme sloučeniny</vt:lpstr>
      <vt:lpstr>Poznáváme sloučeniny</vt:lpstr>
      <vt:lpstr>Videa: Organická chemie</vt:lpstr>
      <vt:lpstr>Videa: Organická chemie</vt:lpstr>
      <vt:lpstr>Videa: Organická chemie</vt:lpstr>
      <vt:lpstr>Příklady organického názvosloví</vt:lpstr>
      <vt:lpstr>Příklady organického názvosloví</vt:lpstr>
      <vt:lpstr>Příklady organického názvosloví</vt:lpstr>
      <vt:lpstr>Příklady organického názvosloví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</dc:title>
  <dc:creator>user</dc:creator>
  <cp:lastModifiedBy>Jan Hoffmann</cp:lastModifiedBy>
  <cp:revision>64</cp:revision>
  <dcterms:created xsi:type="dcterms:W3CDTF">2016-11-01T09:45:36Z</dcterms:created>
  <dcterms:modified xsi:type="dcterms:W3CDTF">2020-12-30T12:06:06Z</dcterms:modified>
</cp:coreProperties>
</file>