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209072-886C-4F8A-85A3-4A37A6756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70645F4-CDD0-45BA-81F4-2751BE6257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9E6B1C-D456-4278-999E-8704BE38D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E91E-48CA-4711-BB00-531D7BCECCC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100A3A-CAD0-445F-9287-A59DD2512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4F130B-9A25-4AA9-AE8F-29D2B5F9D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8AA2-127D-4BFF-82E0-C1055BA0CA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68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62D120-834D-44DF-A44E-9560CFD70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B05304-7F86-4B52-9E3C-60C892D69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7C3084-1F37-41D8-8F59-61B14D537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E91E-48CA-4711-BB00-531D7BCECCC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289BFB-3F6A-4DF2-8144-483E94878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BC7AAE-4131-41DA-8581-6FC66783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8AA2-127D-4BFF-82E0-C1055BA0CA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70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52DF9DA-975C-4811-9863-6985C9A720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BBC4423-FA5C-4A2F-8DB8-C9B006EF7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7EB6F3-2E30-4A80-B5C5-B7FCA814D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E91E-48CA-4711-BB00-531D7BCECCC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04FC4B-8D14-4DBF-AD69-12E02169D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EAC2E0-270C-4F88-B14E-CFFF2059C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8AA2-127D-4BFF-82E0-C1055BA0CA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80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B96036-05B4-45B1-A47F-C25A30E47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5A0571-7D01-4309-8764-F9D338461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F8CD4E-6C18-43EF-90FB-2F840830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E91E-48CA-4711-BB00-531D7BCECCC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B7AABE-AE4B-4219-81BE-3A973699F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A66914-5463-411E-830F-95810CE4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8AA2-127D-4BFF-82E0-C1055BA0CA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50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89EF35-2E5D-4255-A7D0-8D5DE9E7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0049B4-B98F-4AF4-A7B1-4745149DE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840DD3-49C8-4768-935A-DAE5A2058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E91E-48CA-4711-BB00-531D7BCECCC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169FE9-9C81-42E7-8205-6ACF5A4C6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51E320-5176-4E6D-82FB-1424196A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8AA2-127D-4BFF-82E0-C1055BA0CA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70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4F9A4-9BF7-48EE-84CB-DF11A3AAA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9B0921-57A8-436C-8E6E-803490F60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016DF29-23E6-4529-8527-328526878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7D5460-CCB2-450F-A5E7-193FD469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E91E-48CA-4711-BB00-531D7BCECCC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4FFEAD-3F27-4C48-BC41-21AADA505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8CC15C-BEEA-4907-9048-87D3AAB26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8AA2-127D-4BFF-82E0-C1055BA0CA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46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CB0D15-C238-4919-BE0A-DCB8CAE7D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97D278-4088-4E0C-A3DA-820FF8E46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5FBEAC-AF54-41FD-8C29-30C9E6E2A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3A49742-314D-4F4C-B80A-DCA9E2243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AE5A565-594D-4DAA-B0C1-555A24427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60A154B-F8BE-402F-B0A6-D6C9A3AEB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E91E-48CA-4711-BB00-531D7BCECCC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6711F4B-0A9C-4104-ADE4-A25F5704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50E8C02-929C-4F0F-8CF3-8E9DFA20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8AA2-127D-4BFF-82E0-C1055BA0CA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58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C30A7-FE44-402E-9EB4-D5CD1949F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55C896-880C-4661-B678-E6CA16D3D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E91E-48CA-4711-BB00-531D7BCECCC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0210581-4A59-4E11-848F-A27E1E9F5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1AAEEA-B32F-4406-9AFD-171729426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8AA2-127D-4BFF-82E0-C1055BA0CA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59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60198E6-38D4-4275-9F9F-07A8C728E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E91E-48CA-4711-BB00-531D7BCECCC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E89EB2E-7BB0-4754-9D1C-D706CB69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54990E-C91A-4961-B8D3-11D7A776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8AA2-127D-4BFF-82E0-C1055BA0CA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91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59D120-1062-42F4-B172-BE189F97D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C51CA9-EF70-44CC-A590-304951400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19CBB16-C4A7-4CCB-A200-E98D9510A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BD5FF3-F494-44CA-8216-DEF60C90E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E91E-48CA-4711-BB00-531D7BCECCC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6F47BC-8A6B-407A-814A-1D851ECEF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066A19-E81F-4071-AD3B-C7EE81B64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8AA2-127D-4BFF-82E0-C1055BA0CA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4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17CBB0-11E3-4156-A6D6-EE1B3C64B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CA3707F-5621-493B-B0BF-127398F8F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40F4925-101E-453B-853C-EAECC6D72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2295EE-9259-4347-95D7-C18567F64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E91E-48CA-4711-BB00-531D7BCECCC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A2261E-504F-44B0-92F8-92F295FC6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39F729-93E5-4712-AD19-B25130A6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8AA2-127D-4BFF-82E0-C1055BA0CA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91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F261AA5-E1D7-4A05-B3DC-99B06D474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3BDF1B-8778-47FA-9846-A55972F5F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5FAC4D-738F-42B2-A83D-DB17969784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4E91E-48CA-4711-BB00-531D7BCECCC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FB942B-B686-4CFC-9174-387FC6F00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D8E4C2-D8B5-494F-A5DE-EE02D8F40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D8AA2-127D-4BFF-82E0-C1055BA0CA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54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istoria-biografia.com/auguste-comte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POZITIVISMUS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Charakterizujte 19. století</a:t>
            </a:r>
          </a:p>
          <a:p>
            <a:r>
              <a:rPr lang="cs-CZ" dirty="0"/>
              <a:t>Proč vznikla sociologie a kdo je jejím zakladatelem?</a:t>
            </a:r>
          </a:p>
          <a:p>
            <a:r>
              <a:rPr lang="cs-CZ" dirty="0"/>
              <a:t>Čím se zabývá pozitivismus? Co staví do popředí?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067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5196" y="362712"/>
            <a:ext cx="4794948" cy="1621536"/>
          </a:xfrm>
        </p:spPr>
        <p:txBody>
          <a:bodyPr anchor="ctr">
            <a:normAutofit/>
          </a:bodyPr>
          <a:lstStyle/>
          <a:p>
            <a:r>
              <a:rPr lang="cs-CZ" sz="4000" b="1" dirty="0"/>
              <a:t>Pozitivismus ve Francii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cs-CZ" sz="4800" dirty="0"/>
              <a:t>Auguste </a:t>
            </a:r>
            <a:r>
              <a:rPr lang="cs-CZ" sz="4800" dirty="0" err="1"/>
              <a:t>Comte</a:t>
            </a:r>
            <a:r>
              <a:rPr lang="cs-CZ" sz="4800" dirty="0"/>
              <a:t> (1798 – 1857)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muž, pózování, nošení, zírající&#10;&#10;Popis byl vytvořen automaticky">
            <a:extLst>
              <a:ext uri="{FF2B5EF4-FFF2-40B4-BE49-F238E27FC236}">
                <a16:creationId xmlns:a16="http://schemas.microsoft.com/office/drawing/2014/main" id="{DA759F75-3187-4C4B-BED1-707F9FFE40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0563" r="24563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BEDE7622-D219-4145-B584-F5F1596CF5E3}"/>
              </a:ext>
            </a:extLst>
          </p:cNvPr>
          <p:cNvSpPr txBox="1"/>
          <p:nvPr/>
        </p:nvSpPr>
        <p:spPr>
          <a:xfrm>
            <a:off x="9091348" y="5858593"/>
            <a:ext cx="231185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cs-CZ" sz="700">
                <a:solidFill>
                  <a:srgbClr val="FFFFFF"/>
                </a:solidFill>
                <a:hlinkClick r:id="rId3" tooltip="https://historia-biografia.com/auguste-comte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Tato fotka</a:t>
            </a:r>
            <a:r>
              <a:rPr lang="cs-CZ" sz="700">
                <a:solidFill>
                  <a:srgbClr val="FFFFFF"/>
                </a:solidFill>
              </a:rPr>
              <a:t> od autora Neznámý autor s licencí </a:t>
            </a:r>
            <a:r>
              <a:rPr lang="cs-CZ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cs-CZ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600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9E2E-1783-408A-832F-FCFAA79E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významné události se udály ve Francii mezi lety 1798 -1857?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259C14-889B-4737-8CB3-58134F0D1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1799 – do čela státu Napoleon Bonaparte</a:t>
            </a:r>
          </a:p>
          <a:p>
            <a:r>
              <a:rPr lang="cs-CZ" dirty="0"/>
              <a:t>1804 – republiku nahradilo tzv. první císařství s Napoleonem</a:t>
            </a:r>
          </a:p>
          <a:p>
            <a:r>
              <a:rPr lang="cs-CZ" dirty="0"/>
              <a:t>Za vlády Napoleona např. vydání Občanského zákoníku</a:t>
            </a:r>
          </a:p>
          <a:p>
            <a:r>
              <a:rPr lang="cs-CZ" dirty="0"/>
              <a:t>1814 – Napoleon poražen, vypovězen na </a:t>
            </a:r>
            <a:r>
              <a:rPr lang="cs-CZ" dirty="0" err="1"/>
              <a:t>Elbu</a:t>
            </a:r>
            <a:endParaRPr lang="cs-CZ" dirty="0"/>
          </a:p>
          <a:p>
            <a:r>
              <a:rPr lang="cs-CZ" dirty="0"/>
              <a:t>1815 – jeho návrat, porážka u Waterloo, abdikace, ostrov Sv. Helena</a:t>
            </a:r>
          </a:p>
          <a:p>
            <a:r>
              <a:rPr lang="cs-CZ" dirty="0"/>
              <a:t>1830 – pokusy krále Karla X. o znovunastolení absolutistické monarchie, to vedlo k revolucím</a:t>
            </a:r>
          </a:p>
          <a:p>
            <a:r>
              <a:rPr lang="cs-CZ" dirty="0"/>
              <a:t>1848 – Ludvík Filip abdikoval, vyhlášena druhá republika</a:t>
            </a:r>
          </a:p>
          <a:p>
            <a:r>
              <a:rPr lang="cs-CZ" dirty="0"/>
              <a:t>1852 – synovec Napoleona vytvořil druhé císařství</a:t>
            </a:r>
          </a:p>
        </p:txBody>
      </p:sp>
    </p:spTree>
    <p:extLst>
      <p:ext uri="{BB962C8B-B14F-4D97-AF65-F5344CB8AC3E}">
        <p14:creationId xmlns:p14="http://schemas.microsoft.com/office/powerpoint/2010/main" val="312848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17B5A-B41F-43FB-95AE-28B3A91FD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7C7417-3D5A-4F97-A7C9-B8578B14B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francouzský matematik, společenský reformátor, zakladatel pozitivismu a jeden ze zakladatelů sociologie</a:t>
            </a:r>
          </a:p>
          <a:p>
            <a:r>
              <a:rPr lang="cs-CZ" dirty="0"/>
              <a:t>studoval na přední École Polytechnique (přední vědecká a technická škola ve Francii) – po roce a půl vyloučen za účast na protestu proti zastaralému způsobu výuky</a:t>
            </a:r>
          </a:p>
          <a:p>
            <a:r>
              <a:rPr lang="cs-CZ" dirty="0"/>
              <a:t>Načas se živil doučováním matematiky</a:t>
            </a:r>
          </a:p>
          <a:p>
            <a:r>
              <a:rPr lang="cs-CZ" dirty="0"/>
              <a:t>Již v té době se pokoušel publikovat, např. prvotina: „</a:t>
            </a:r>
            <a:r>
              <a:rPr lang="cs-CZ" i="1" dirty="0"/>
              <a:t>Katechismus průmyslníků“ </a:t>
            </a:r>
            <a:r>
              <a:rPr lang="cs-CZ" dirty="0"/>
              <a:t>- text o plánu na reorganizaci společnosti pomocí vědy 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58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1F48B-4A39-434D-AA4E-7EE1DF1FF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D95DF5-F920-48D9-870E-2E9558953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009650"/>
            <a:ext cx="10629900" cy="5167313"/>
          </a:xfrm>
        </p:spPr>
        <p:txBody>
          <a:bodyPr>
            <a:normAutofit/>
          </a:bodyPr>
          <a:lstStyle/>
          <a:p>
            <a:r>
              <a:rPr lang="cs-CZ" sz="3200" dirty="0"/>
              <a:t>Začal pracovat na nové „pozitivní“ filozofii (od r. 1826 ve svém bytě pořádal soukromé kurzy)</a:t>
            </a:r>
          </a:p>
          <a:p>
            <a:r>
              <a:rPr lang="cs-CZ" sz="3200" dirty="0"/>
              <a:t>Později učil matematiku, pořádal také přednášky o astronomii na pařížské hvězdárně (zdarma pro všechny)</a:t>
            </a:r>
          </a:p>
          <a:p>
            <a:r>
              <a:rPr lang="cs-CZ" sz="3200" dirty="0">
                <a:solidFill>
                  <a:srgbClr val="2021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Jeho poslední dílo </a:t>
            </a:r>
            <a:r>
              <a:rPr lang="cs-CZ" sz="3200" b="1" dirty="0">
                <a:solidFill>
                  <a:srgbClr val="2021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Kurz pozitivní filozofie </a:t>
            </a:r>
            <a:r>
              <a:rPr lang="cs-CZ" sz="3200" dirty="0">
                <a:solidFill>
                  <a:srgbClr val="2021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zařadila církev na Index zakázaných knih (názory na náboženství)</a:t>
            </a:r>
          </a:p>
          <a:p>
            <a:endParaRPr lang="cs-CZ" sz="32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200" i="1" dirty="0"/>
              <a:t>Které další knihy/autoři patřili na tento index? Udělejte průzkum</a:t>
            </a:r>
          </a:p>
        </p:txBody>
      </p:sp>
    </p:spTree>
    <p:extLst>
      <p:ext uri="{BB962C8B-B14F-4D97-AF65-F5344CB8AC3E}">
        <p14:creationId xmlns:p14="http://schemas.microsoft.com/office/powerpoint/2010/main" val="2132054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ED4452-782A-4436-98F6-1E8DC1AAC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Jeho filozofie: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A853D8-6037-42F1-A0FA-9AF328652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spc="35" dirty="0">
                <a:solidFill>
                  <a:srgbClr val="38384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 svém díle si </a:t>
            </a:r>
            <a:r>
              <a:rPr lang="cs-CZ" sz="3200" spc="35" dirty="0" err="1">
                <a:solidFill>
                  <a:srgbClr val="38384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Comte</a:t>
            </a:r>
            <a:r>
              <a:rPr lang="cs-CZ" sz="3200" spc="35" dirty="0">
                <a:solidFill>
                  <a:srgbClr val="38384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klade za cíl reformovat společnost a vytvořit syntézu vědeckého poznání.</a:t>
            </a:r>
          </a:p>
          <a:p>
            <a:r>
              <a:rPr lang="cs-CZ" sz="3200" spc="35" dirty="0">
                <a:solidFill>
                  <a:srgbClr val="38384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Zakládá nový vědní obor, který nazývá sociální fyzika (později změní jméno na sociologii)</a:t>
            </a:r>
          </a:p>
          <a:p>
            <a:r>
              <a:rPr lang="cs-CZ" sz="3200" spc="35" dirty="0">
                <a:solidFill>
                  <a:srgbClr val="38384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Sociologie na vrcholku hierarchie věd.</a:t>
            </a:r>
          </a:p>
          <a:p>
            <a:r>
              <a:rPr lang="cs-CZ" sz="3200" spc="35" dirty="0">
                <a:solidFill>
                  <a:srgbClr val="38384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 nejníže položenou vědu považuje matematiku, následuje astronomie, fyzika, chemie, biologie a konečně sociologie.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55953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B418A-B10A-4264-80C8-442FA8D7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28C786-2103-4D09-8254-181F68069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885825"/>
            <a:ext cx="10582275" cy="5291138"/>
          </a:xfrm>
        </p:spPr>
        <p:txBody>
          <a:bodyPr>
            <a:normAutofit/>
          </a:bodyPr>
          <a:lstStyle/>
          <a:p>
            <a:r>
              <a:rPr lang="cs-CZ" sz="36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Celou sociologii se </a:t>
            </a:r>
            <a:r>
              <a:rPr lang="cs-CZ" sz="3600" spc="3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Comte</a:t>
            </a:r>
            <a:r>
              <a:rPr lang="cs-CZ" sz="36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snaží vytvářet podle vzoru přírodních věd, s důrazem na empirická fakta. </a:t>
            </a:r>
          </a:p>
          <a:p>
            <a:r>
              <a:rPr lang="cs-CZ" sz="3600" dirty="0"/>
              <a:t>Zakládá také pozitivismus: jednotná metoda filozofie – </a:t>
            </a:r>
            <a:r>
              <a:rPr lang="cs-CZ" sz="3600" i="1" dirty="0"/>
              <a:t>metoda pozitivní </a:t>
            </a:r>
            <a:r>
              <a:rPr lang="cs-CZ" sz="3600" dirty="0"/>
              <a:t>– studuje fakta a vztahy mezi nimi – na rozdíl od </a:t>
            </a:r>
            <a:r>
              <a:rPr lang="cs-CZ" sz="3600" i="1" dirty="0"/>
              <a:t>metody negativní </a:t>
            </a:r>
            <a:r>
              <a:rPr lang="cs-CZ" sz="3600" dirty="0"/>
              <a:t>(ta hledá prvotní příčiny, studuje fakta, která nelze verifikovat atd)</a:t>
            </a:r>
          </a:p>
          <a:p>
            <a:endParaRPr lang="cs-CZ" sz="3600" dirty="0"/>
          </a:p>
          <a:p>
            <a:r>
              <a:rPr lang="cs-CZ" sz="3600" i="1" dirty="0"/>
              <a:t>Co znamená verifikovat?</a:t>
            </a:r>
          </a:p>
        </p:txBody>
      </p:sp>
    </p:spTree>
    <p:extLst>
      <p:ext uri="{BB962C8B-B14F-4D97-AF65-F5344CB8AC3E}">
        <p14:creationId xmlns:p14="http://schemas.microsoft.com/office/powerpoint/2010/main" val="677908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01409-69E3-40BE-B10A-F322EC290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7712A0-82E0-4867-81F1-4FED09F26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cs-CZ" dirty="0" err="1">
                <a:effectLst/>
                <a:ea typeface="Times New Roman" panose="02020603050405020304" pitchFamily="18" charset="0"/>
              </a:rPr>
              <a:t>Comte</a:t>
            </a:r>
            <a:r>
              <a:rPr lang="cs-CZ" dirty="0">
                <a:effectLst/>
                <a:ea typeface="Times New Roman" panose="02020603050405020304" pitchFamily="18" charset="0"/>
              </a:rPr>
              <a:t> se inspiroval zejména </a:t>
            </a:r>
            <a:r>
              <a:rPr lang="cs-CZ" u="none" strike="noStrike" dirty="0">
                <a:effectLst/>
                <a:ea typeface="Times New Roman" panose="02020603050405020304" pitchFamily="18" charset="0"/>
              </a:rPr>
              <a:t>R. Descartem</a:t>
            </a:r>
            <a:r>
              <a:rPr lang="cs-CZ" dirty="0">
                <a:effectLst/>
                <a:ea typeface="Times New Roman" panose="02020603050405020304" pitchFamily="18" charset="0"/>
              </a:rPr>
              <a:t> a </a:t>
            </a:r>
            <a:r>
              <a:rPr lang="cs-CZ" u="none" strike="noStrike" dirty="0">
                <a:effectLst/>
                <a:ea typeface="Times New Roman" panose="02020603050405020304" pitchFamily="18" charset="0"/>
              </a:rPr>
              <a:t>F. Baconem</a:t>
            </a:r>
            <a:r>
              <a:rPr lang="cs-CZ" dirty="0">
                <a:effectLst/>
                <a:ea typeface="Times New Roman" panose="02020603050405020304" pitchFamily="18" charset="0"/>
              </a:rPr>
              <a:t>. Jádro jeho filosofie spočívá v přijímání faktů a zkoumání jejich vzájemných vztahů. Tento proces zkoumání lze shrnout do tří bodů: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konstatovat  daná fakta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uspořádat je podle určitých zákonů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předvídat ze zjištěných zákonitostí budoucí jevy a řídit se podle nich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836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350FA-3ABD-4414-9791-21E98BB0B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3 stádií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1FF7E4-AF3D-4A3F-8D97-5DE8960C7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Comte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žil v bouřlivé době revolucí a uvolňování morálky.</a:t>
            </a:r>
          </a:p>
          <a:p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Hlavním cílem  - reforma společnosti, obnova morálních hodnot a stability. </a:t>
            </a:r>
          </a:p>
          <a:p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prvních dvou stádiích – vývoj myšlení jedince i lidstva</a:t>
            </a:r>
          </a:p>
          <a:p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řetí stádium: vize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ideálního společenského zřízení.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48456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E71D9-57AD-47DF-BCFD-991C65693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STADIUM TEOLOGICKÉ (FIKTIVNÍ)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DE7392-6E6A-4F53-8230-BB46853AF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Všechny jevy, které nelze vysvětlit, jsou přisuzovány nadpřirozeným silám</a:t>
            </a:r>
          </a:p>
          <a:p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Toto stadium probíhá ve třech etapách: animismus, polyteismus a monoteismus. </a:t>
            </a:r>
          </a:p>
          <a:p>
            <a:r>
              <a:rPr lang="cs-CZ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Dle </a:t>
            </a:r>
            <a:r>
              <a:rPr lang="cs-CZ" sz="3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Comta</a:t>
            </a:r>
            <a:r>
              <a:rPr lang="cs-CZ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 toto stadium do r. 1300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06981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Co pro vás znamená slovo pozitivní? S jakými podstatnými jmény ho obvykle spojujeme?</a:t>
            </a:r>
          </a:p>
          <a:p>
            <a:pPr lvl="0"/>
            <a:r>
              <a:rPr lang="cs-CZ" dirty="0"/>
              <a:t>Má věda vždy pravdu?</a:t>
            </a:r>
          </a:p>
          <a:p>
            <a:pPr lvl="0"/>
            <a:r>
              <a:rPr lang="cs-CZ" dirty="0"/>
              <a:t>Má smysl věřit v něco, co nemá vědecký základ? Znáte nějaký příklad?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25E72-92A1-4109-8EC1-BFC89CE5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STADIUM METAFYZICKÉ (ABSTRAKTNÍ)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4114AB-52C1-4339-B037-AD8704B8C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Lidé pořád věří v 1 Boha, ale ten již není mírou všeho</a:t>
            </a:r>
          </a:p>
          <a:p>
            <a:r>
              <a:rPr lang="cs-CZ" sz="3600" dirty="0"/>
              <a:t>Klade se větší důraz na racionalitu, člověk vnímá svět kolem sebe a snaží se jej vysvětlit – cílem je uspořádat přírodu – ta je považována za abstraktní sílu</a:t>
            </a:r>
          </a:p>
          <a:p>
            <a:r>
              <a:rPr lang="cs-CZ" sz="3600" dirty="0"/>
              <a:t>Do začátku osvícenství</a:t>
            </a:r>
          </a:p>
        </p:txBody>
      </p:sp>
    </p:spTree>
    <p:extLst>
      <p:ext uri="{BB962C8B-B14F-4D97-AF65-F5344CB8AC3E}">
        <p14:creationId xmlns:p14="http://schemas.microsoft.com/office/powerpoint/2010/main" val="360045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E385F-DDDD-47AD-A893-C51A705B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STÁDIUM POZITIVNÍ (VĚDECKÉ)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CAED37-4F77-45ED-85BB-7CA548740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0" i="0" dirty="0">
                <a:effectLst/>
              </a:rPr>
              <a:t>Člověk hledá vědecké zákonitosti, následnosti a podobnosti mezi jevy, hledá vysvětlení, založená na </a:t>
            </a:r>
            <a:r>
              <a:rPr lang="cs-CZ" sz="3200" b="0" i="0" u="none" strike="noStrike" dirty="0">
                <a:effectLst/>
              </a:rPr>
              <a:t>pozorování</a:t>
            </a:r>
            <a:r>
              <a:rPr lang="cs-CZ" sz="3200" b="0" i="0" dirty="0">
                <a:effectLst/>
              </a:rPr>
              <a:t>, </a:t>
            </a:r>
            <a:r>
              <a:rPr lang="cs-CZ" sz="3200" b="0" i="0" u="none" strike="noStrike" dirty="0">
                <a:effectLst/>
              </a:rPr>
              <a:t>pokusu</a:t>
            </a:r>
            <a:r>
              <a:rPr lang="cs-CZ" sz="3200" b="0" i="0" dirty="0">
                <a:effectLst/>
              </a:rPr>
              <a:t> a porovnávání.</a:t>
            </a:r>
          </a:p>
          <a:p>
            <a:r>
              <a:rPr lang="cs-CZ" sz="3200" b="0" i="0" dirty="0">
                <a:effectLst/>
              </a:rPr>
              <a:t> Všechna tato fakta klasifikuje na základě </a:t>
            </a:r>
            <a:r>
              <a:rPr lang="cs-CZ" sz="3200" b="0" i="0" u="none" strike="noStrike" dirty="0">
                <a:effectLst/>
              </a:rPr>
              <a:t>čistého rozumu</a:t>
            </a:r>
            <a:r>
              <a:rPr lang="cs-CZ" sz="3200" b="0" i="0" dirty="0">
                <a:effectLst/>
              </a:rPr>
              <a:t> a prostřednictvím vědeckého myšlení.</a:t>
            </a:r>
          </a:p>
          <a:p>
            <a:r>
              <a:rPr lang="cs-CZ" sz="3200" dirty="0"/>
              <a:t>Svět si již nevykládá nadpřirozenými jevy, ale racionálně zdůvodňuje  (např. nemoci způsobeny mikroorganismy)</a:t>
            </a:r>
          </a:p>
        </p:txBody>
      </p:sp>
    </p:spTree>
    <p:extLst>
      <p:ext uri="{BB962C8B-B14F-4D97-AF65-F5344CB8AC3E}">
        <p14:creationId xmlns:p14="http://schemas.microsoft.com/office/powerpoint/2010/main" val="3629427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2E4E03-4500-46CF-BF32-F6707BAD0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987CFC-93FE-4F0F-9CD7-05F7C2FAF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Zde by měla nastat ideální forma společenského zřízení.</a:t>
            </a:r>
          </a:p>
          <a:p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Stát s pevně stanoveným řádem, řízený vědci, odborníky a specialisty se smyslem pro celek. </a:t>
            </a:r>
          </a:p>
          <a:p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Dějiny směřují k pozitivnímu stadiu</a:t>
            </a:r>
            <a:r>
              <a:rPr lang="cs-CZ" sz="320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48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Vlivný filozofický směr, který reagoval na spekulativní filozofii přelomu 18. a 19. století a rozvoj přírodních věd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Co je to spekulativní filozofie?</a:t>
            </a:r>
          </a:p>
          <a:p>
            <a:pPr lvl="0"/>
            <a:r>
              <a:rPr lang="cs-CZ" dirty="0"/>
              <a:t>(pracuje s pojmy jako absolutní duch atd. S pojmy, které nemůžeme empiricky vidět či dokázat)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980729"/>
            <a:ext cx="8291264" cy="5145435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Vývoj ve 3 fázích:</a:t>
            </a:r>
          </a:p>
          <a:p>
            <a:pPr lvl="0"/>
            <a:r>
              <a:rPr lang="cs-CZ" b="1" dirty="0"/>
              <a:t>1. fáze </a:t>
            </a:r>
            <a:r>
              <a:rPr lang="cs-CZ" dirty="0"/>
              <a:t>– formulována základní východiska pozitivismu. Představitelé: Auguste </a:t>
            </a:r>
            <a:r>
              <a:rPr lang="cs-CZ" dirty="0" err="1"/>
              <a:t>Comte</a:t>
            </a:r>
            <a:r>
              <a:rPr lang="cs-CZ" dirty="0"/>
              <a:t>, John </a:t>
            </a:r>
            <a:r>
              <a:rPr lang="cs-CZ" dirty="0" err="1"/>
              <a:t>Stuart</a:t>
            </a:r>
            <a:r>
              <a:rPr lang="cs-CZ" dirty="0"/>
              <a:t> </a:t>
            </a:r>
            <a:r>
              <a:rPr lang="cs-CZ" dirty="0" err="1"/>
              <a:t>Mill</a:t>
            </a:r>
            <a:r>
              <a:rPr lang="cs-CZ" dirty="0"/>
              <a:t>, Herbert </a:t>
            </a:r>
            <a:r>
              <a:rPr lang="cs-CZ" dirty="0" err="1"/>
              <a:t>Spencer</a:t>
            </a:r>
            <a:endParaRPr lang="cs-CZ" dirty="0"/>
          </a:p>
          <a:p>
            <a:pPr lvl="0"/>
            <a:r>
              <a:rPr lang="cs-CZ" b="1" dirty="0"/>
              <a:t>2. fáze </a:t>
            </a:r>
            <a:r>
              <a:rPr lang="cs-CZ" dirty="0"/>
              <a:t>– rozvíjel se tzv. </a:t>
            </a:r>
            <a:r>
              <a:rPr lang="cs-CZ" dirty="0" err="1"/>
              <a:t>empiriokriticimus</a:t>
            </a:r>
            <a:r>
              <a:rPr lang="cs-CZ" dirty="0"/>
              <a:t> -  vše co nelze empiricky (vědecky) ověřit, jako například metafyzika, je nutné z vědy odstranit. Představitel: Ernst Mach</a:t>
            </a:r>
          </a:p>
          <a:p>
            <a:pPr lvl="0"/>
            <a:r>
              <a:rPr lang="cs-CZ" b="1" dirty="0"/>
              <a:t>3. fáze </a:t>
            </a:r>
            <a:r>
              <a:rPr lang="cs-CZ" dirty="0"/>
              <a:t>– nastoupila ve 20. letech 20. století - novopozitivismus (hlavně analýza jazyka), představitelé: např. Rudolf </a:t>
            </a:r>
            <a:r>
              <a:rPr lang="cs-CZ" dirty="0" err="1"/>
              <a:t>Carnap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F5BFE-DBC9-4592-AC90-574433C8B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19. století – historický kontext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58F860-DD9E-40DD-9D98-3DD7E5C87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Rozvoj moderní společnosti</a:t>
            </a:r>
          </a:p>
          <a:p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konomický a politický liberalismus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Úloha náboženství zeslábla (částečně nahrazeno vědou a ideologiemi)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Rychlé změny na poli vědy, medicíny (vzrostl počet obyvatel) – pokračující industrializace – lidé se stěhovali do měst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Prohlubovali se sociální rozdíly, vzrůst nacionalismu a revolucí 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06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CA04ED-35C5-42BC-BDB9-C0BF1523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08F060E7-702A-41E2-A143-34CD39060F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44" y="365125"/>
            <a:ext cx="10920756" cy="6063147"/>
          </a:xfrm>
        </p:spPr>
      </p:pic>
    </p:spTree>
    <p:extLst>
      <p:ext uri="{BB962C8B-B14F-4D97-AF65-F5344CB8AC3E}">
        <p14:creationId xmlns:p14="http://schemas.microsoft.com/office/powerpoint/2010/main" val="3963611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8D24EB9-227B-4492-BAD0-7F70C46AB3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28" b="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56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DB761E-93E9-4A0D-80B0-5FD2DF995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E45548-FC36-471D-93FA-C9362276B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6350"/>
            <a:ext cx="10515600" cy="4900613"/>
          </a:xfrm>
        </p:spPr>
        <p:txBody>
          <a:bodyPr/>
          <a:lstStyle/>
          <a:p>
            <a:r>
              <a:rPr lang="cs-CZ" dirty="0"/>
              <a:t>Hodnotová krize – se společenskou krizí vzrostla i potřeba nových vědních oborů, kteří by byli schopni tuto krizi vysvětlit a pomohly ji řešit (vznik sociologie – Auguste </a:t>
            </a:r>
            <a:r>
              <a:rPr lang="cs-CZ" dirty="0" err="1"/>
              <a:t>Comte</a:t>
            </a:r>
            <a:r>
              <a:rPr lang="cs-CZ" dirty="0"/>
              <a:t> – také zakladatel pozitivismu)</a:t>
            </a:r>
          </a:p>
          <a:p>
            <a:r>
              <a:rPr lang="cs-CZ" dirty="0"/>
              <a:t>Pozitivismus věřil, že ve společnosti platí podobné zákony jako zákony přírodní – ve společnosti se neodehrává nic nahodile (přírodu je možné ovládat díky znalosti přírodních zákonů, stejně to je i se společností)</a:t>
            </a:r>
          </a:p>
        </p:txBody>
      </p:sp>
    </p:spTree>
    <p:extLst>
      <p:ext uri="{BB962C8B-B14F-4D97-AF65-F5344CB8AC3E}">
        <p14:creationId xmlns:p14="http://schemas.microsoft.com/office/powerpoint/2010/main" val="3124894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6992F-917D-47D4-84F1-1F55C8FF3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D7C66B-AD1C-4CEC-964D-AFE6CA922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Věda - </a:t>
            </a: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nejdokonalejší způsob poznání. Vyvíjí se, navazuje na starší, zdokonaluje se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Jak rostou naše znalosti, překonává se neznalost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Důležitá je práce s fakty, ne se spekulacemi či intuicí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Fakta jsou nezávislá na pozorovateli, ten je nezaujatý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Nevědecké poznatky nás vedou k omylu</a:t>
            </a:r>
          </a:p>
          <a:p>
            <a:endParaRPr lang="cs-CZ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9914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1010</Words>
  <Application>Microsoft Office PowerPoint</Application>
  <PresentationFormat>Širokoúhlá obrazovka</PresentationFormat>
  <Paragraphs>84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POZITIVISMUS </vt:lpstr>
      <vt:lpstr>Prezentace aplikace PowerPoint</vt:lpstr>
      <vt:lpstr>POZITIVISMUS</vt:lpstr>
      <vt:lpstr>Prezentace aplikace PowerPoint</vt:lpstr>
      <vt:lpstr>19. století – historický kontext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Pozitivismus ve Francii</vt:lpstr>
      <vt:lpstr>Jaké významné události se udály ve Francii mezi lety 1798 -1857?</vt:lpstr>
      <vt:lpstr>Prezentace aplikace PowerPoint</vt:lpstr>
      <vt:lpstr>Prezentace aplikace PowerPoint</vt:lpstr>
      <vt:lpstr>Jeho filozofie:</vt:lpstr>
      <vt:lpstr>Prezentace aplikace PowerPoint</vt:lpstr>
      <vt:lpstr>Prezentace aplikace PowerPoint</vt:lpstr>
      <vt:lpstr>Zákon 3 stádií</vt:lpstr>
      <vt:lpstr>1) STADIUM TEOLOGICKÉ (FIKTIVNÍ)</vt:lpstr>
      <vt:lpstr>2) STADIUM METAFYZICKÉ (ABSTRAKTNÍ)</vt:lpstr>
      <vt:lpstr>3. STÁDIUM POZITIVNÍ (VĚDECKÉ)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POZITIVISMUS </dc:title>
  <dc:creator>Jana Hegrová</dc:creator>
  <cp:lastModifiedBy>Jana Hegrová</cp:lastModifiedBy>
  <cp:revision>12</cp:revision>
  <dcterms:created xsi:type="dcterms:W3CDTF">2021-01-07T15:13:46Z</dcterms:created>
  <dcterms:modified xsi:type="dcterms:W3CDTF">2021-01-08T13:00:35Z</dcterms:modified>
</cp:coreProperties>
</file>