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6" r:id="rId4"/>
    <p:sldId id="279" r:id="rId5"/>
    <p:sldId id="277" r:id="rId6"/>
    <p:sldId id="280" r:id="rId7"/>
    <p:sldId id="270" r:id="rId8"/>
    <p:sldId id="271" r:id="rId9"/>
    <p:sldId id="281" r:id="rId10"/>
    <p:sldId id="274" r:id="rId11"/>
    <p:sldId id="285" r:id="rId12"/>
    <p:sldId id="284" r:id="rId13"/>
    <p:sldId id="272" r:id="rId14"/>
    <p:sldId id="273" r:id="rId15"/>
    <p:sldId id="282" r:id="rId16"/>
    <p:sldId id="283" r:id="rId17"/>
    <p:sldId id="286" r:id="rId18"/>
    <p:sldId id="275" r:id="rId19"/>
    <p:sldId id="278" r:id="rId20"/>
    <p:sldId id="268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1507C-F5A9-4EBE-ABE3-DF880BF86B61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612AA-095D-4342-80D6-0CF38478C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00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612AA-095D-4342-80D6-0CF38478CA6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39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6F30C-A422-43E7-9073-689354F46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7B697E-0C87-4B24-B965-2209D7546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D67ECF-CBAF-4686-84FC-85035CB1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231E-8C4F-4D7E-8081-CF1EB1C2FCF5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006692-7D9A-4451-A56B-2DB08003E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B1EB93-A892-4A09-BA07-E3365989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B00-39F1-4590-A4D5-98A103D3C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78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DCFCC-738F-4855-A5F4-BE338F09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E092F9-1C55-4C1F-9F36-D6ACCA798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67FF28-3F97-47CB-8179-BDF758F7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231E-8C4F-4D7E-8081-CF1EB1C2FCF5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CF6FBC-E85E-49BC-9389-0E7A67FF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792B94-C2CF-4B2F-BBA1-B4F118A2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B00-39F1-4590-A4D5-98A103D3C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15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0AE9420-6EEA-4CF0-8C35-87975ACD1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5EE490-87E2-42C9-964E-EFE9D6769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E39FD9-84F6-4E75-98B9-B774B666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231E-8C4F-4D7E-8081-CF1EB1C2FCF5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E0DAD6-B739-421A-A3E8-1B7FE3CB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22FD4C-74C7-49DD-BC66-7366C2E6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B00-39F1-4590-A4D5-98A103D3C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21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5705D-D75D-4334-8D8D-249CC4F7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0330A-9ABF-44D4-93AF-C8CDB2C22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7C8E40-2F3E-41C6-85E4-191F6809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231E-8C4F-4D7E-8081-CF1EB1C2FCF5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61E20C-07B8-41DF-B84A-1D010F92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21AA76-FF28-4D9C-A9EE-94B7B97D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B00-39F1-4590-A4D5-98A103D3C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10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662B4-BFDA-48A3-9998-281D9450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9D8792-3A31-4615-869C-BDAC2E3F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07BB39-AD83-40F7-9254-8563739C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231E-8C4F-4D7E-8081-CF1EB1C2FCF5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0F0465-C666-4D6C-A882-40CF0991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BA85E3-466C-4138-880F-863FFDC2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B00-39F1-4590-A4D5-98A103D3C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3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4E371-3A77-4EA9-A2E0-0831A930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67BDB2-5275-42C7-BF59-18D45D99C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8D53F2-2332-40F2-96B5-6C87502AD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BBF6E6-E105-4879-BC3A-4688E4A7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231E-8C4F-4D7E-8081-CF1EB1C2FCF5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B3775A-CBF1-4F5D-A04C-3B8EDD37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395C26-D272-4CC9-8D53-A750ACE2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B00-39F1-4590-A4D5-98A103D3C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39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36CEA-4A82-43E4-B59E-4750750A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DE53E8-AE77-4AA8-9828-89358FA1D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CC81FC8-D7A9-4C19-AEBC-9D81949FB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A3C4D2-6FC0-43A5-B75D-21B857D08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B05098F-506B-4F4C-9FA3-BDA109017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9E3A1E-A7EB-4E89-865F-047060FE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231E-8C4F-4D7E-8081-CF1EB1C2FCF5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777ED67-EB5A-489B-93B5-1B21C873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6900AD2-A72C-4D34-94E0-B87EF1E4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B00-39F1-4590-A4D5-98A103D3C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20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6ED1A-7520-41EB-990D-89975520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E50664-F925-4F53-9873-4FB58D95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231E-8C4F-4D7E-8081-CF1EB1C2FCF5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3FC04E-7429-460D-B9E8-723B9957C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8DF05D-E08E-4C7E-AE0B-C3000098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B00-39F1-4590-A4D5-98A103D3C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25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8861F0E-2EA8-4C48-9493-F3694647B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231E-8C4F-4D7E-8081-CF1EB1C2FCF5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7787D6-FEC8-408A-B9AC-B8550562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4CA353-F954-49CC-B4CF-2751731B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B00-39F1-4590-A4D5-98A103D3C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73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ED646-0618-4E7D-90DA-7A9F87B5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481F39-20B1-4946-8F70-E3F7488DE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004F64-B775-4C63-A9A8-F91A9466D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01B15F-DD2A-4A2F-9F35-303EF7C7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231E-8C4F-4D7E-8081-CF1EB1C2FCF5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7FB4AF-8ADB-497A-86F5-1F476ED0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5289C5-B851-4AF2-9274-1952AB60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B00-39F1-4590-A4D5-98A103D3C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7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7AAE2-CA90-4B9F-A422-7E738C6E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7254FA-99FC-4954-8A05-D6D328A0F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36BA9C-914D-462F-98D1-506C0036F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3A915D-4365-4139-8901-80477703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231E-8C4F-4D7E-8081-CF1EB1C2FCF5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655E8D-5DBF-4449-A3AF-6CB7C082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3629C6-4BB3-4E14-B043-FEA1D2AB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5B00-39F1-4590-A4D5-98A103D3C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36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FBE576D-7BEC-4AFA-9F5C-F0590950B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28BD34-4CC9-4C1E-BE00-AE065C468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93B490-97A3-4690-9249-8847888C5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2231E-8C4F-4D7E-8081-CF1EB1C2FCF5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54B103-D4D3-4FCC-B380-36EB43468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1F10E-F761-463A-9DAE-FFF637AB4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5B00-39F1-4590-A4D5-98A103D3C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42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nFsLeUQq0" TargetMode="External"/><Relationship Id="rId2" Type="http://schemas.openxmlformats.org/officeDocument/2006/relationships/hyperlink" Target="https://www.youtube.com/watch?v=ZuzYD0zx9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P6p69UTUBBn9_Le_3LkVX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udyznudy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651BD57-8012-48D5-BBB7-50A8CAF8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/>
              <a:t>Česko jako člen mezinárodních organizací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DBAF89-6BBA-4C4B-92A8-E86EEB5D1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Česko je členem následujících mezinárodních organizací </a:t>
            </a:r>
          </a:p>
          <a:p>
            <a:r>
              <a:rPr lang="cs-CZ" dirty="0"/>
              <a:t>EU, NATO, OSN, OECD, WTO, MMF, WB, RE, OBSE, EUCU, EHP, V4 a další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1975248-206E-47B4-B550-1603ECC0C3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57" y="120460"/>
            <a:ext cx="2191605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CA041-B02E-414B-BDE2-4D5402A6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Visegrádská skupina (V4)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3ED126-0CFA-467C-A8CB-2B46ED51B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736"/>
            <a:ext cx="10515600" cy="4860227"/>
          </a:xfrm>
        </p:spPr>
        <p:txBody>
          <a:bodyPr/>
          <a:lstStyle/>
          <a:p>
            <a:r>
              <a:rPr lang="cs-CZ" dirty="0"/>
              <a:t>Aliance 4 středoevropských států: Česka, Slovenska, Polska a Maďarska </a:t>
            </a:r>
          </a:p>
          <a:p>
            <a:r>
              <a:rPr lang="cs-CZ" dirty="0"/>
              <a:t>Tyto 4 státy často vstupují do různých organizací společně </a:t>
            </a:r>
          </a:p>
          <a:p>
            <a:r>
              <a:rPr lang="cs-CZ" dirty="0"/>
              <a:t>Vznik 15. 2. 1991, odkazuje se na setkání v maďarském městě Visegrád, kde roku 1335 uzavřeli spolupráci polský, uherský a český král (Jan Lucemburský)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C6DAE3-A57A-461A-9CE8-8D6B79C99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4002053"/>
            <a:ext cx="5646824" cy="2174910"/>
          </a:xfrm>
          <a:prstGeom prst="rect">
            <a:avLst/>
          </a:prstGeom>
        </p:spPr>
      </p:pic>
      <p:pic>
        <p:nvPicPr>
          <p:cNvPr id="7" name="Obrázek 6" descr="Obsah obrázku osoba, stůl, lidé, interiér&#10;&#10;Popis byl vytvořen automaticky">
            <a:extLst>
              <a:ext uri="{FF2B5EF4-FFF2-40B4-BE49-F238E27FC236}">
                <a16:creationId xmlns:a16="http://schemas.microsoft.com/office/drawing/2014/main" id="{FFBAFBB8-6E01-4A0E-9619-1C05211B2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24" y="4001294"/>
            <a:ext cx="5257800" cy="278354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F1D39A9-9A9C-4A3C-A896-13C7647A0E1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223778"/>
            <a:ext cx="1455826" cy="97017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377C950-08D0-4098-AC30-DEAE31AD449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3" y="223778"/>
            <a:ext cx="1455827" cy="97017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F7FAD88-ED46-439C-A391-A8416F4276D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52" y="109974"/>
            <a:ext cx="1526959" cy="95434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7B335F5-A87A-489C-96C0-590D5B0C0F4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37" y="109974"/>
            <a:ext cx="1940344" cy="9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0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Počet obyvatel V4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Počet obyvatel V4 v roce 2011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16" y="1690687"/>
            <a:ext cx="6546723" cy="48837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" y="2224530"/>
            <a:ext cx="4240147" cy="341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2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Porovnání zemí Visegrádu a EU (HDP)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HDP na hlavu v roce 2017 (v paritě kupní síly)</a:t>
            </a:r>
          </a:p>
          <a:p>
            <a:r>
              <a:rPr lang="cs-CZ" sz="2000" dirty="0" smtClean="0"/>
              <a:t>Dominantní složka ekonomiky  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19" y="1499616"/>
            <a:ext cx="5991071" cy="44500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77" y="2725175"/>
            <a:ext cx="3340111" cy="38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5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BDE50-60F7-41F1-A06B-4AA522268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Organizace pro hospodářskou spolupráci a rozvoj (OECD)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193E7B-3A02-4317-BF89-506CAC919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Mezinárodní organizace 37 ekonomicky rozvinutých států světa </a:t>
            </a:r>
          </a:p>
          <a:p>
            <a:r>
              <a:rPr lang="cs-CZ" sz="2400" dirty="0"/>
              <a:t>Sdílí principy tržní ekonomiky a demokracie </a:t>
            </a:r>
          </a:p>
          <a:p>
            <a:r>
              <a:rPr lang="cs-CZ" sz="2400" dirty="0"/>
              <a:t>Vznik v letech 1948 (OEEC, Organizace pro evropskou hospodářskou spolupráci) a 1961 (transformace) </a:t>
            </a:r>
          </a:p>
          <a:p>
            <a:r>
              <a:rPr lang="cs-CZ" sz="2400" dirty="0"/>
              <a:t>Koordinace ekonomické, sociální a politické spolupráce členských států </a:t>
            </a:r>
          </a:p>
          <a:p>
            <a:r>
              <a:rPr lang="cs-CZ" sz="2400" dirty="0"/>
              <a:t>Sídlí v Paříži </a:t>
            </a: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56D9497F-B966-4EA3-8E85-00A0788B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3" y="4928406"/>
            <a:ext cx="5442125" cy="1386041"/>
          </a:xfrm>
          <a:prstGeom prst="rect">
            <a:avLst/>
          </a:prstGeom>
        </p:spPr>
      </p:pic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547CF8F5-DDA8-4EB4-95F0-2E286A08E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3889489"/>
            <a:ext cx="5298963" cy="271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0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ECD23-3711-440A-A49F-806CBBB8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Organizace pro bezpečnost a spolupráci v Evropě (OBSE)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A818F0-AF04-4D07-A13C-B6039FB0D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bezpečnostní organizace vzniklá transformací Helsinské konference roku 1995 </a:t>
            </a:r>
          </a:p>
          <a:p>
            <a:r>
              <a:rPr lang="cs-CZ" dirty="0"/>
              <a:t>Sdružuje 57 států z oblasti Evropy, asijské části bývalého SSSR a Severní Ameriky  </a:t>
            </a:r>
          </a:p>
          <a:p>
            <a:r>
              <a:rPr lang="cs-CZ" dirty="0"/>
              <a:t>Organizace sídlí ve Vídni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8056D4-930F-4D94-9734-9F8219D6D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363336"/>
            <a:ext cx="4474464" cy="1387783"/>
          </a:xfrm>
          <a:prstGeom prst="rect">
            <a:avLst/>
          </a:prstGeom>
        </p:spPr>
      </p:pic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66E12D7A-AF8E-43B1-B595-3C0A4A794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31" y="3429000"/>
            <a:ext cx="6033477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5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45B0E-B188-453B-A360-BA1F20B7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Světová obchodní organizace (WTO)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580FC6-E974-4614-89BB-A957BDE9B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453"/>
            <a:ext cx="10515600" cy="4861510"/>
          </a:xfrm>
        </p:spPr>
        <p:txBody>
          <a:bodyPr/>
          <a:lstStyle/>
          <a:p>
            <a:r>
              <a:rPr lang="cs-CZ" sz="2400" dirty="0"/>
              <a:t>Organizace sídlí ve švýcarské Ženevě, od 1995 (GATT 1947)  </a:t>
            </a:r>
          </a:p>
          <a:p>
            <a:r>
              <a:rPr lang="cs-CZ" sz="2400" dirty="0"/>
              <a:t>Cílem organizace je podpora rovnosti na otevřeném trhu, cesta k redukci obchodních bariér </a:t>
            </a:r>
          </a:p>
          <a:p>
            <a:r>
              <a:rPr lang="cs-CZ" sz="2400" dirty="0"/>
              <a:t>Zakládající (tmavší) a další (světlejší) členové WTO </a:t>
            </a:r>
          </a:p>
          <a:p>
            <a:endParaRPr 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BF0F1B31-62EE-4437-823C-15D4BCC9F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6942221" cy="30643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236071"/>
            <a:ext cx="2576906" cy="7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8EF3BC-BC11-403B-BB31-C62AEB4C7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Další organizace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C943B7-A551-4730-831F-3635F9BB8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MMF (Mezinárodní měnový fond): Organizace přidružená k OSN, sídlí ve Washingtonu, podpora mezinárodní měnové spolupráce, měnové stability, pomoc státům v problémech </a:t>
            </a:r>
          </a:p>
          <a:p>
            <a:r>
              <a:rPr lang="cs-CZ" sz="2400" dirty="0"/>
              <a:t>WB (Světová banka): Podobný status, Washington, rozvojové programy pro chudé země    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10" y="3304031"/>
            <a:ext cx="3109857" cy="31681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515" y="3655897"/>
            <a:ext cx="6766985" cy="13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8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Videa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711"/>
          </a:xfrm>
        </p:spPr>
        <p:txBody>
          <a:bodyPr/>
          <a:lstStyle/>
          <a:p>
            <a:r>
              <a:rPr lang="cs-CZ" dirty="0" smtClean="0"/>
              <a:t>Co je NATO? (7 minut, YT kanál organizace) 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www.youtube.com/watch?v=ZuzYD0zx9DE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Dějiny NATO </a:t>
            </a:r>
            <a:r>
              <a:rPr lang="cs-CZ" dirty="0"/>
              <a:t>(7 minut, YT kanál organizace) </a:t>
            </a:r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www.youtube.com/watch?v=WxnFsLeUQq0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smtClean="0"/>
              <a:t>Kanál OSN (pro ČR) </a:t>
            </a:r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www.youtube.com/channel/UCP6p69UTUBBn9_Le_3LkVXA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59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Odpovědi k otázkám na EU a NATO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Fialová = EU i NATO; modrá = jen EU; oranžová = jen NATO (zeleně NATO na glóbu)</a:t>
            </a:r>
          </a:p>
          <a:p>
            <a:endParaRPr lang="cs-CZ" sz="2400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" y="2552564"/>
            <a:ext cx="4916424" cy="37593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93" y="2796404"/>
            <a:ext cx="3805047" cy="38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9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EU x Eurozóna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Evropa a euro </a:t>
            </a:r>
          </a:p>
          <a:p>
            <a:r>
              <a:rPr lang="cs-CZ" dirty="0"/>
              <a:t>Modrá = platí eurem </a:t>
            </a:r>
          </a:p>
          <a:p>
            <a:r>
              <a:rPr lang="cs-CZ" dirty="0"/>
              <a:t>Travní zelená = účast v ERM II (příprava) </a:t>
            </a:r>
          </a:p>
          <a:p>
            <a:r>
              <a:rPr lang="cs-CZ" dirty="0"/>
              <a:t>Zelenkavá = nemá euro, povinnost zavést </a:t>
            </a:r>
          </a:p>
          <a:p>
            <a:r>
              <a:rPr lang="cs-CZ" dirty="0"/>
              <a:t>Hnědá = trvalá výjimka, ale ERM II (vázaný kurz)</a:t>
            </a:r>
          </a:p>
          <a:p>
            <a:r>
              <a:rPr lang="cs-CZ" dirty="0"/>
              <a:t>Fialová = nečlen EU, užívající euro </a:t>
            </a:r>
          </a:p>
          <a:p>
            <a:r>
              <a:rPr lang="cs-CZ" dirty="0"/>
              <a:t>Šedá = nečlen EU, neužívá euro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27" y="1386658"/>
            <a:ext cx="4887169" cy="52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39264-6DF6-4360-8291-B9B07343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Evropská unie (EU)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3BBB88-3FE3-4881-A964-BC7CA5EAF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0247"/>
          </a:xfrm>
        </p:spPr>
        <p:txBody>
          <a:bodyPr>
            <a:normAutofit/>
          </a:bodyPr>
          <a:lstStyle/>
          <a:p>
            <a:r>
              <a:rPr lang="cs-CZ" sz="2400" dirty="0"/>
              <a:t>Evropská unie (EU): Politická a ekonomická unie s prvky jednotného státu i mezinárodní organizace </a:t>
            </a:r>
          </a:p>
          <a:p>
            <a:r>
              <a:rPr lang="cs-CZ" sz="2400" dirty="0"/>
              <a:t>Pod různými názvy existuje od roku 1951, transformace EHS na EU proběhla 1. 11. 1993  </a:t>
            </a:r>
          </a:p>
          <a:p>
            <a:r>
              <a:rPr lang="cs-CZ" sz="2400" dirty="0"/>
              <a:t>Sídlí v mnoha místech, významnými centry jsou Brusel, Štrasburk a Lucemburk </a:t>
            </a:r>
          </a:p>
          <a:p>
            <a:r>
              <a:rPr lang="cs-CZ" sz="2400" dirty="0"/>
              <a:t>Členství Česka od 1. 5. 2004 </a:t>
            </a:r>
          </a:p>
          <a:p>
            <a:r>
              <a:rPr lang="cs-CZ" sz="2400" dirty="0"/>
              <a:t>EU má 27 členů, dokážete je vyjmenovat? </a:t>
            </a:r>
          </a:p>
          <a:p>
            <a:r>
              <a:rPr lang="cs-CZ" sz="2400" dirty="0"/>
              <a:t>Ve kterých 21 zemích se platí eurem? </a:t>
            </a:r>
          </a:p>
          <a:p>
            <a:r>
              <a:rPr lang="cs-CZ" sz="2400" dirty="0"/>
              <a:t>Kterých 8 států EU ještě nezavedlo euro jako měnu? </a:t>
            </a:r>
          </a:p>
          <a:p>
            <a:r>
              <a:rPr lang="cs-CZ" sz="2400" dirty="0"/>
              <a:t>Které 2 nečlenské státy EU (mimo 4 malých zemí obklopených EU) používají euro jako měnu? </a:t>
            </a:r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A17C73-246A-485D-8007-92A60BD59E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37" y="230188"/>
            <a:ext cx="2273973" cy="15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982E0-DFBE-4043-B55A-39109067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Použité informační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C249C-EA90-40FB-8658-DBF388C11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Regionální zeměpis světadílů (učebnice pro SŠ), Nakl. ČGS, Praha 2007 </a:t>
            </a:r>
          </a:p>
          <a:p>
            <a:pPr marL="0" indent="0">
              <a:buNone/>
            </a:pPr>
            <a:r>
              <a:rPr lang="cs-CZ" sz="2400" dirty="0"/>
              <a:t>Zeměpis České republiky (učebnice pro SŠ), Nakl. ČGS, Praha 2009 </a:t>
            </a:r>
          </a:p>
          <a:p>
            <a:pPr marL="0" indent="0">
              <a:buNone/>
            </a:pPr>
            <a:r>
              <a:rPr lang="cs-CZ" sz="2400" dirty="0"/>
              <a:t>Školní atlas: Česká republika a Evropa, </a:t>
            </a:r>
            <a:r>
              <a:rPr lang="cs-CZ" sz="2400" dirty="0" err="1"/>
              <a:t>Shocart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>
                <a:hlinkClick r:id="" action="ppaction://noaction"/>
              </a:rPr>
              <a:t>http://en.wikipedia.org</a:t>
            </a:r>
            <a:r>
              <a:rPr lang="cs-CZ" sz="2400" dirty="0"/>
              <a:t> </a:t>
            </a:r>
            <a:endParaRPr lang="cs-CZ" sz="2400" dirty="0">
              <a:hlinkClick r:id="" action="ppaction://noaction"/>
            </a:endParaRPr>
          </a:p>
          <a:p>
            <a:pPr marL="0" indent="0">
              <a:buNone/>
            </a:pPr>
            <a:r>
              <a:rPr lang="cs-CZ" sz="2400" dirty="0">
                <a:hlinkClick r:id="" action="ppaction://noaction"/>
              </a:rPr>
              <a:t>http://cs.wikipedia.org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http://</a:t>
            </a:r>
            <a:r>
              <a:rPr lang="cs-CZ" sz="2400" dirty="0">
                <a:hlinkClick r:id="" action="ppaction://noaction"/>
              </a:rPr>
              <a:t>sk.wikipedia.org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Google </a:t>
            </a:r>
            <a:r>
              <a:rPr lang="cs-CZ" sz="2400" dirty="0" err="1"/>
              <a:t>Images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10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Orgány Evropské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sz="2400" dirty="0"/>
              <a:t>Evropská komise (EK): Má roli vlády EU, místo ministrů má tzv. komisaře, každá země nominuje 1 komisaře (celkově 27), ale EK hájí zájmy EU jako celku; sídlem Brusel   </a:t>
            </a:r>
          </a:p>
          <a:p>
            <a:r>
              <a:rPr lang="cs-CZ" sz="2400" dirty="0"/>
              <a:t>Evropská rada (ER): Kolektivní orgán vedoucích činitelů členských států (premiéři, případně hlavy států), ti v ní hájí zájmy jednotlivých států </a:t>
            </a:r>
          </a:p>
          <a:p>
            <a:r>
              <a:rPr lang="cs-CZ" sz="2400" dirty="0"/>
              <a:t>Rada ministrů (Rada; Rada Evropské unie): Nepermanentní orgán, fakticky sjezd ministrů konkrétního rezortu z členských zemí </a:t>
            </a:r>
          </a:p>
          <a:p>
            <a:r>
              <a:rPr lang="cs-CZ" sz="2400" dirty="0"/>
              <a:t>Evropský parlament (EP): Volen občany členských států, sehrává roli sněmovny, legislativní – rozpočtová – kontrolní, často je vyčítáno, že jsou jeho pravomoci omezené (demokratický deficit EU); sídlem Štrasburk, dále Brusel, příp. Lucemburk </a:t>
            </a:r>
          </a:p>
          <a:p>
            <a:r>
              <a:rPr lang="cs-CZ" sz="2400" dirty="0"/>
              <a:t>Dále: Soudní dvůr EU, ECB (Evropská centrální banka), Evropský účetní dvůr </a:t>
            </a:r>
          </a:p>
        </p:txBody>
      </p:sp>
    </p:spTree>
    <p:extLst>
      <p:ext uri="{BB962C8B-B14F-4D97-AF65-F5344CB8AC3E}">
        <p14:creationId xmlns:p14="http://schemas.microsoft.com/office/powerpoint/2010/main" val="17844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88AE7-0BFD-4094-96F7-CEC3EFC2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Orgány Evropské unie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6EBD2-877E-4F3E-86A2-D69369F29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Soudní dvůr EU: Sídlí v Lucemburku, každá země má 1 soudce, zajišťuje dodržování práva při výkladu a dodržování smluv EU   </a:t>
            </a:r>
          </a:p>
          <a:p>
            <a:r>
              <a:rPr lang="cs-CZ" sz="2400" dirty="0"/>
              <a:t>Evropská centrální banka (ECB): Sídlí ve Frankfurtu nad Mohanem, centrální banka pro země eurozóny (vrcholné fáze Evropské měnové unie), Česko jen volně přidruženo v ESCB (Evropský systém centrálních bank)   </a:t>
            </a:r>
          </a:p>
          <a:p>
            <a:r>
              <a:rPr lang="cs-CZ" sz="2400" dirty="0"/>
              <a:t>Evropský účetní dvůr: Sídlí v Lucemburku, provádí kontrolu příjmů a výdajů Evropské unie 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793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Vedoucí činitelé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Předsedkyně EK: Ursula von der </a:t>
            </a:r>
            <a:r>
              <a:rPr lang="cs-CZ" sz="2000" dirty="0" err="1"/>
              <a:t>Leyenová</a:t>
            </a:r>
            <a:r>
              <a:rPr lang="cs-CZ" sz="2000" dirty="0"/>
              <a:t> (Německo, křesťanská demokratka) </a:t>
            </a:r>
          </a:p>
          <a:p>
            <a:r>
              <a:rPr lang="cs-CZ" sz="2000" dirty="0"/>
              <a:t>Předseda ER: Charles Michel (Belgie, liberál) </a:t>
            </a:r>
          </a:p>
          <a:p>
            <a:r>
              <a:rPr lang="cs-CZ" sz="2000" dirty="0"/>
              <a:t>Předseda EP: David </a:t>
            </a:r>
            <a:r>
              <a:rPr lang="cs-CZ" sz="2000" dirty="0" err="1"/>
              <a:t>Sassoli</a:t>
            </a:r>
            <a:r>
              <a:rPr lang="cs-CZ" sz="2000" dirty="0"/>
              <a:t> (Itálie, sociální demokrat)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5820"/>
            <a:ext cx="2194560" cy="29260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93" y="3385820"/>
            <a:ext cx="1885760" cy="28244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26" y="3385820"/>
            <a:ext cx="2111502" cy="28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FF73A-540A-4691-B53C-EAE6807D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Složení Evropského parlamentu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B17B30-B2FD-481A-A0E4-4577F7B36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EP 2019 – 2024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AC0B44F-8066-49A1-AD2D-CFF89645B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33" y="2419600"/>
            <a:ext cx="7383978" cy="416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FEE48-522D-4DF5-97F9-E17912D19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Severoatlantická aliance (NATO)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7600A0-D755-4727-9926-0C2CEFEF8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Euroatlantický (euroamerický) mezinárodní vojenský pakt </a:t>
            </a:r>
          </a:p>
          <a:p>
            <a:r>
              <a:rPr lang="cs-CZ" sz="2400" dirty="0"/>
              <a:t>Založený 4. 4. 1949 podpisem Severoatlantické smlouvy </a:t>
            </a:r>
          </a:p>
          <a:p>
            <a:r>
              <a:rPr lang="cs-CZ" sz="2400" dirty="0"/>
              <a:t>Sídlí v belgickém Bruselu </a:t>
            </a:r>
          </a:p>
          <a:p>
            <a:r>
              <a:rPr lang="cs-CZ" sz="2400" dirty="0"/>
              <a:t>Česko členem od 12. 3. 1999 </a:t>
            </a:r>
          </a:p>
          <a:p>
            <a:r>
              <a:rPr lang="cs-CZ" sz="2400" dirty="0"/>
              <a:t>NATO má 30 členů, dokážete je vyjmenovat? </a:t>
            </a:r>
          </a:p>
          <a:p>
            <a:r>
              <a:rPr lang="cs-CZ" sz="2400" dirty="0"/>
              <a:t>Generální tajemník NATO: </a:t>
            </a:r>
            <a:r>
              <a:rPr lang="cs-CZ" sz="2400" dirty="0" err="1"/>
              <a:t>Jens</a:t>
            </a:r>
            <a:r>
              <a:rPr lang="cs-CZ" sz="2400" dirty="0"/>
              <a:t> </a:t>
            </a:r>
            <a:r>
              <a:rPr lang="cs-CZ" sz="2400" dirty="0" err="1"/>
              <a:t>Stoltenberg</a:t>
            </a:r>
            <a:r>
              <a:rPr lang="cs-CZ" sz="2400" dirty="0"/>
              <a:t> (Norsko) </a:t>
            </a:r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A970E2-0232-46DC-9341-75E72F13AD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94" y="159710"/>
            <a:ext cx="2630905" cy="197317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94" y="2622057"/>
            <a:ext cx="2534166" cy="32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0ADE6-C89D-413C-BABB-BA21D040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Organizace spojených národů (OSN)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904A9-806F-4EF1-9BE0-3449C8243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7784"/>
          </a:xfrm>
        </p:spPr>
        <p:txBody>
          <a:bodyPr>
            <a:normAutofit/>
          </a:bodyPr>
          <a:lstStyle/>
          <a:p>
            <a:r>
              <a:rPr lang="cs-CZ" sz="2400" dirty="0"/>
              <a:t>Největší mezinárodní organizace o 193 členech </a:t>
            </a:r>
          </a:p>
          <a:p>
            <a:r>
              <a:rPr lang="cs-CZ" sz="2400" dirty="0"/>
              <a:t>Členy jsou všechny mezinárodně uznané státy světa, vyjma Vatikánu </a:t>
            </a:r>
          </a:p>
          <a:p>
            <a:r>
              <a:rPr lang="cs-CZ" sz="2400" dirty="0"/>
              <a:t>Vatikán a Palestina mají status stálých pozorovatelů </a:t>
            </a:r>
          </a:p>
          <a:p>
            <a:r>
              <a:rPr lang="cs-CZ" sz="2400" dirty="0"/>
              <a:t>Založena 24. 10. 1945 v San Franciscu jako náhrada za meziválečnou Společnost národů </a:t>
            </a:r>
          </a:p>
          <a:p>
            <a:r>
              <a:rPr lang="cs-CZ" sz="2400" dirty="0"/>
              <a:t>Cílem je zachování mezinárodního míru, mezinárodní bezpečnosti a zajištění mezinárodní spolupráce </a:t>
            </a:r>
          </a:p>
          <a:p>
            <a:r>
              <a:rPr lang="cs-CZ" sz="2400" dirty="0"/>
              <a:t>Sídlí zejména v New Yorku, dalšími významnými </a:t>
            </a:r>
            <a:r>
              <a:rPr lang="cs-CZ" sz="2400" dirty="0" smtClean="0"/>
              <a:t>sídly </a:t>
            </a:r>
            <a:r>
              <a:rPr lang="cs-CZ" sz="2400" dirty="0"/>
              <a:t>jsou Ženeva a Vídeň </a:t>
            </a:r>
          </a:p>
          <a:p>
            <a:r>
              <a:rPr lang="cs-CZ" sz="2400" dirty="0"/>
              <a:t>Generální tajemník: </a:t>
            </a:r>
            <a:r>
              <a:rPr lang="cs-CZ" sz="2400" dirty="0" err="1"/>
              <a:t>António</a:t>
            </a:r>
            <a:r>
              <a:rPr lang="cs-CZ" sz="2400" dirty="0"/>
              <a:t> </a:t>
            </a:r>
            <a:r>
              <a:rPr lang="cs-CZ" sz="2400" dirty="0" err="1"/>
              <a:t>Gutteres</a:t>
            </a:r>
            <a:r>
              <a:rPr lang="cs-CZ" sz="2400" dirty="0"/>
              <a:t> (Portugalsko), předseda Valného shromáždění: </a:t>
            </a:r>
            <a:r>
              <a:rPr lang="cs-CZ" sz="2400" dirty="0" err="1"/>
              <a:t>Volkan</a:t>
            </a:r>
            <a:r>
              <a:rPr lang="cs-CZ" sz="2400" dirty="0"/>
              <a:t> </a:t>
            </a:r>
            <a:r>
              <a:rPr lang="cs-CZ" sz="2400" dirty="0" err="1"/>
              <a:t>Bozkir</a:t>
            </a:r>
            <a:r>
              <a:rPr lang="cs-CZ" sz="2400" dirty="0"/>
              <a:t> (Turecko)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4F4BE0-49F7-4191-9265-1634B8BF18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17" y="203330"/>
            <a:ext cx="2434394" cy="16222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9" y="129572"/>
            <a:ext cx="1040744" cy="15611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81" y="129572"/>
            <a:ext cx="1172169" cy="156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3C644-AD7D-427D-830D-FC7EE195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Rada bezpečnosti OSN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98983-61C4-473C-9234-DE5E64783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Rada bezpečnosti obsahuje 15 států předsedajících OSN </a:t>
            </a:r>
          </a:p>
          <a:p>
            <a:r>
              <a:rPr lang="cs-CZ" sz="2000" dirty="0"/>
              <a:t>5 stálých členů (Čína, Francie, Rusko, Spojené státy, Velká Británie) – vychází z poválečné bezpečnostní architektury </a:t>
            </a:r>
          </a:p>
          <a:p>
            <a:r>
              <a:rPr lang="cs-CZ" sz="2000" dirty="0"/>
              <a:t>10 nestálých členů zastupujících různé regiony (Niger, Tunisko, Keňa, Vietnam, Indie, Estonsko, Svatý Vincenc a Grenadiny, Mexiko, Irsko, Norsko) </a:t>
            </a:r>
          </a:p>
          <a:p>
            <a:r>
              <a:rPr lang="cs-CZ" sz="2000" dirty="0"/>
              <a:t>3x Afrika, 2x Asie + Pacifik, 1x Východní Evropa, 2x Latinsko-karibská Amerika, 2x Západní Evropa a ostatní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0557C9-D830-4A4B-AC06-10EFE198C47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17" y="203330"/>
            <a:ext cx="2434394" cy="16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1060</Words>
  <Application>Microsoft Office PowerPoint</Application>
  <PresentationFormat>Širokoúhlá obrazovka</PresentationFormat>
  <Paragraphs>103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Česko jako člen mezinárodních organizací</vt:lpstr>
      <vt:lpstr>Evropská unie (EU)</vt:lpstr>
      <vt:lpstr>Orgány Evropské unie</vt:lpstr>
      <vt:lpstr>Orgány Evropské unie</vt:lpstr>
      <vt:lpstr>Vedoucí činitelé EU</vt:lpstr>
      <vt:lpstr>Složení Evropského parlamentu</vt:lpstr>
      <vt:lpstr>Severoatlantická aliance (NATO)</vt:lpstr>
      <vt:lpstr>Organizace spojených národů (OSN)</vt:lpstr>
      <vt:lpstr>Rada bezpečnosti OSN</vt:lpstr>
      <vt:lpstr>Visegrádská skupina (V4)</vt:lpstr>
      <vt:lpstr>Počet obyvatel V4</vt:lpstr>
      <vt:lpstr>Porovnání zemí Visegrádu a EU (HDP)</vt:lpstr>
      <vt:lpstr>Organizace pro hospodářskou spolupráci a rozvoj (OECD)</vt:lpstr>
      <vt:lpstr>Organizace pro bezpečnost a spolupráci v Evropě (OBSE)</vt:lpstr>
      <vt:lpstr>Světová obchodní organizace (WTO)</vt:lpstr>
      <vt:lpstr>Další organizace</vt:lpstr>
      <vt:lpstr>Videa</vt:lpstr>
      <vt:lpstr>Odpovědi k otázkám na EU a NATO</vt:lpstr>
      <vt:lpstr>EU x Eurozóna</vt:lpstr>
      <vt:lpstr>Použité informační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Česko jako člen mezinárodních organizací</dc:title>
  <dc:creator>Jan Hoffmann</dc:creator>
  <cp:lastModifiedBy>Jan Hoffmann</cp:lastModifiedBy>
  <cp:revision>29</cp:revision>
  <dcterms:created xsi:type="dcterms:W3CDTF">2021-01-07T13:05:30Z</dcterms:created>
  <dcterms:modified xsi:type="dcterms:W3CDTF">2021-02-05T09:52:53Z</dcterms:modified>
</cp:coreProperties>
</file>