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2" r:id="rId3"/>
    <p:sldId id="300" r:id="rId4"/>
    <p:sldId id="294" r:id="rId5"/>
    <p:sldId id="291" r:id="rId6"/>
    <p:sldId id="293" r:id="rId7"/>
    <p:sldId id="310" r:id="rId8"/>
    <p:sldId id="296" r:id="rId9"/>
    <p:sldId id="297" r:id="rId10"/>
    <p:sldId id="298" r:id="rId11"/>
    <p:sldId id="299" r:id="rId12"/>
    <p:sldId id="311" r:id="rId13"/>
    <p:sldId id="312" r:id="rId14"/>
    <p:sldId id="258" r:id="rId15"/>
    <p:sldId id="259" r:id="rId16"/>
    <p:sldId id="25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3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6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6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0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09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57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13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52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7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7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A7CE-B448-4B12-8AF0-B62ECFB864A6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7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.wikipedia.org/" TargetMode="External"/><Relationship Id="rId4" Type="http://schemas.openxmlformats.org/officeDocument/2006/relationships/hyperlink" Target="http://sk.wikipedi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Evropský makroregion: Dělba na </a:t>
            </a:r>
            <a:r>
              <a:rPr lang="cs-CZ" sz="3600" dirty="0" err="1"/>
              <a:t>mezoregiony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931"/>
          </a:xfrm>
        </p:spPr>
        <p:txBody>
          <a:bodyPr>
            <a:normAutofit/>
          </a:bodyPr>
          <a:lstStyle/>
          <a:p>
            <a:r>
              <a:rPr lang="cs-CZ" sz="2000" dirty="0"/>
              <a:t>Střední Evropa: Zahrnuje středovýchodní Evropu (Česko, Slovensko, Maďarsko, Polsko) a středozápadní Evropu (Německo, Rakousko, Švýcarsko) </a:t>
            </a:r>
          </a:p>
          <a:p>
            <a:r>
              <a:rPr lang="cs-CZ" sz="2000" dirty="0"/>
              <a:t>Severní Evropa: Zahrnuje </a:t>
            </a:r>
            <a:r>
              <a:rPr lang="cs-CZ" sz="2000" dirty="0" err="1"/>
              <a:t>Skandidávsko</a:t>
            </a:r>
            <a:r>
              <a:rPr lang="cs-CZ" sz="2000" dirty="0"/>
              <a:t>-severské státy (Dánsko, Švédsko, Finsko, Norsko, Island) a Pobaltí (Litva, Lotyšsko, Estonsko) </a:t>
            </a:r>
          </a:p>
          <a:p>
            <a:r>
              <a:rPr lang="cs-CZ" sz="2000" dirty="0"/>
              <a:t>Západní Evropa: Zahrnuje Britské ostrovy (Spojené království (Velká Británie), Irsko), Benelux (Nizozemsko, Belgie, Lucembursko) a Francii s Monakem </a:t>
            </a:r>
          </a:p>
          <a:p>
            <a:r>
              <a:rPr lang="cs-CZ" sz="2000" dirty="0"/>
              <a:t>Jižní Evropa: Zahrnuje Iberský poloostrov (Španělsko, Portugalsko, Andorra) a Apeninský poloostrov (Itálie, Vatikán, San Marino), Řecko, Maltu a Gibraltar </a:t>
            </a:r>
          </a:p>
          <a:p>
            <a:r>
              <a:rPr lang="cs-CZ" sz="2000" dirty="0"/>
              <a:t>Jihovýchodní Evropa: Zahrnuje bývalou Jugoslávii (Slovinsko, Chorvatsko, Srbsko + sporné Kosovo, Bosna a Hercegovina, Makedonie, Černá Hora), Albánii, Rumunsko a Bulharsko   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785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Střední Evropa: 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Strojírenství napříč oblastí, zejména dopravní </a:t>
            </a:r>
          </a:p>
          <a:p>
            <a:r>
              <a:rPr lang="cs-CZ" sz="2000" dirty="0"/>
              <a:t>Chemický průmysl (včetně farmaceutického) napříč oblastí, zejména v Německu </a:t>
            </a:r>
          </a:p>
          <a:p>
            <a:r>
              <a:rPr lang="cs-CZ" sz="2000" dirty="0"/>
              <a:t>Vysoká závislost na dodávkách ropy (Rusko, Severní moře, výhledově Střední Asie) </a:t>
            </a:r>
          </a:p>
          <a:p>
            <a:r>
              <a:rPr lang="cs-CZ" sz="2000" dirty="0"/>
              <a:t>Textilní průmysl zejména v Polsku </a:t>
            </a:r>
          </a:p>
          <a:p>
            <a:r>
              <a:rPr lang="cs-CZ" sz="2000" dirty="0"/>
              <a:t>Potravinářský průmysl v oblasti je všeobecný, vyčnívá produkce mléčných výrobků v oblasti kolem Alp (Švýcarsko, Rakousko, jih Německa) a produkce piva (zejména Česko a Bavorsko)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70" y="4169724"/>
            <a:ext cx="3103831" cy="23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6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Střední Evropa: Dějinné vlivy, obyvatelstvo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Střední Evropou procházela Železná opona, hranice mezi Západem a Východem ve Studené válce </a:t>
            </a:r>
          </a:p>
          <a:p>
            <a:r>
              <a:rPr lang="cs-CZ" sz="2000" dirty="0"/>
              <a:t>Dodnes přetrvávají ekonomické rozdíly mezi oběma stranami </a:t>
            </a:r>
          </a:p>
          <a:p>
            <a:r>
              <a:rPr lang="cs-CZ" sz="2000" dirty="0"/>
              <a:t>Obyvatelstvo střední Evropy je vysoce urbanizováno (soustředěno do měst), nicméně oblast se vyznačuje velkým množstvím menších měst rozesetých do krajiny </a:t>
            </a:r>
          </a:p>
          <a:p>
            <a:r>
              <a:rPr lang="cs-CZ" sz="2000" dirty="0"/>
              <a:t>Jazykově je oblast hraniční mezi germánskými a slovanskými jazyky, píše se latinkou </a:t>
            </a:r>
          </a:p>
          <a:p>
            <a:r>
              <a:rPr lang="cs-CZ" sz="2000" dirty="0"/>
              <a:t>Obyvatelstvo je poměrně sekulární, s odstupem k oficiálnímu náboženství, výjimkou je Polsko a některé dílčí oblasti (např. Bavorsko, venkov Slovenska, Rakouska, Maďarska, u nás jih Moravy) </a:t>
            </a:r>
          </a:p>
          <a:p>
            <a:r>
              <a:rPr lang="cs-CZ" sz="2000" dirty="0"/>
              <a:t>Historicky oblast místem střetu katolicismu a protestantské reformace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" y="4792435"/>
            <a:ext cx="3241964" cy="18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1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D2A6F-5184-4AE5-A481-A527C804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Dunaj (významná řeka regionu)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5505E-6FA7-4007-90B0-55960B45F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2. nejdelší řeka kontinentu (po Volze), 30. nejdelší řeka světa </a:t>
            </a:r>
          </a:p>
          <a:p>
            <a:r>
              <a:rPr lang="cs-CZ" sz="2000" dirty="0"/>
              <a:t>Délka toku je 2811 km, podle některých metodik 2857 km </a:t>
            </a:r>
          </a:p>
          <a:p>
            <a:r>
              <a:rPr lang="cs-CZ" sz="2000" dirty="0"/>
              <a:t>Protéká Německem, Rakouskem, Slovenskem, Maďarskem, Chorvatskem, Srbskem, Bulharskem, Rumunskem, Moldavskem a Ukrajinou </a:t>
            </a:r>
          </a:p>
          <a:p>
            <a:r>
              <a:rPr lang="cs-CZ" sz="2000" dirty="0"/>
              <a:t>Dalších 9 států je v jejím povodí (včetně Česka) </a:t>
            </a:r>
          </a:p>
          <a:p>
            <a:endParaRPr lang="cs-CZ" sz="2000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F6950240-E9CA-403B-99CF-D6C88902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22" y="3160775"/>
            <a:ext cx="4793550" cy="3080193"/>
          </a:xfrm>
          <a:prstGeom prst="rect">
            <a:avLst/>
          </a:prstGeom>
        </p:spPr>
      </p:pic>
      <p:pic>
        <p:nvPicPr>
          <p:cNvPr id="7" name="Obrázek 6" descr="Obsah obrázku strom, exteriér, tráva, voda&#10;&#10;Popis byl vytvořen automaticky">
            <a:extLst>
              <a:ext uri="{FF2B5EF4-FFF2-40B4-BE49-F238E27FC236}">
                <a16:creationId xmlns:a16="http://schemas.microsoft.com/office/drawing/2014/main" id="{DA85FA59-F2E1-40EF-AFC8-729824CE3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8" y="3777807"/>
            <a:ext cx="3593431" cy="26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0F393-251E-4640-A2E9-386F06F9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Dunaj (významná řeka regionu)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F633F-90AA-4258-842A-D3B0C5A5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Prostřednictvím kanálu Rýn-Mohan-Dunaj je propojena se západní Evropou </a:t>
            </a:r>
          </a:p>
          <a:p>
            <a:r>
              <a:rPr lang="cs-CZ" sz="2000" dirty="0"/>
              <a:t>Již na německém území je Dunaj splavná pro většinu lodí </a:t>
            </a:r>
          </a:p>
          <a:p>
            <a:r>
              <a:rPr lang="cs-CZ" sz="2000" dirty="0"/>
              <a:t>Nákladní doprava na Dunaji: Zejména cement, uhlí, ropa </a:t>
            </a:r>
          </a:p>
          <a:p>
            <a:r>
              <a:rPr lang="cs-CZ" sz="2000" dirty="0"/>
              <a:t>Největší vodní elektrárna na řece je vybudována v soutěsce Železná vrata (Rumunsko/Srbsko) </a:t>
            </a:r>
          </a:p>
          <a:p>
            <a:r>
              <a:rPr lang="cs-CZ" sz="2000" dirty="0"/>
              <a:t>Významná je i vodní elektrárna Gabčíkovo na Slovensku </a:t>
            </a:r>
          </a:p>
        </p:txBody>
      </p:sp>
      <p:pic>
        <p:nvPicPr>
          <p:cNvPr id="5" name="Obrázek 4" descr="Obsah obrázku obloha, voda, exteriér, příroda&#10;&#10;Popis byl vytvořen automaticky">
            <a:extLst>
              <a:ext uri="{FF2B5EF4-FFF2-40B4-BE49-F238E27FC236}">
                <a16:creationId xmlns:a16="http://schemas.microsoft.com/office/drawing/2014/main" id="{84C18104-E9BD-4431-8B89-427A7ECB0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20" y="308352"/>
            <a:ext cx="2758784" cy="2069088"/>
          </a:xfrm>
          <a:prstGeom prst="rect">
            <a:avLst/>
          </a:prstGeom>
        </p:spPr>
      </p:pic>
      <p:pic>
        <p:nvPicPr>
          <p:cNvPr id="7" name="Obrázek 6" descr="Obsah obrázku exteriér, obloha, voda, příroda&#10;&#10;Popis byl vytvořen automaticky">
            <a:extLst>
              <a:ext uri="{FF2B5EF4-FFF2-40B4-BE49-F238E27FC236}">
                <a16:creationId xmlns:a16="http://schemas.microsoft.com/office/drawing/2014/main" id="{15547AAB-BE29-41F2-88E8-217888B34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57" y="3814011"/>
            <a:ext cx="3866147" cy="2899610"/>
          </a:xfrm>
          <a:prstGeom prst="rect">
            <a:avLst/>
          </a:prstGeom>
        </p:spPr>
      </p:pic>
      <p:pic>
        <p:nvPicPr>
          <p:cNvPr id="9" name="Obrázek 8" descr="Obsah obrázku text, hora, příroda&#10;&#10;Popis byl vytvořen automaticky">
            <a:extLst>
              <a:ext uri="{FF2B5EF4-FFF2-40B4-BE49-F238E27FC236}">
                <a16:creationId xmlns:a16="http://schemas.microsoft.com/office/drawing/2014/main" id="{0769920B-779C-47AA-B13F-5D96FB734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96" y="3479288"/>
            <a:ext cx="4430261" cy="31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Pořadí kontinentů podle rozlohy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1. Asie (44,6 mil. km</a:t>
            </a:r>
            <a:r>
              <a:rPr lang="cs-CZ" sz="2400" baseline="30000" dirty="0"/>
              <a:t>2</a:t>
            </a:r>
            <a:r>
              <a:rPr lang="cs-CZ" sz="2400" dirty="0"/>
              <a:t>) </a:t>
            </a:r>
          </a:p>
          <a:p>
            <a:r>
              <a:rPr lang="cs-CZ" sz="2400" dirty="0"/>
              <a:t>2. Afrika (30,37 mil. km</a:t>
            </a:r>
            <a:r>
              <a:rPr lang="cs-CZ" sz="2400" baseline="30000" dirty="0"/>
              <a:t>2</a:t>
            </a:r>
            <a:r>
              <a:rPr lang="cs-CZ" sz="2400" dirty="0"/>
              <a:t>) </a:t>
            </a:r>
          </a:p>
          <a:p>
            <a:r>
              <a:rPr lang="cs-CZ" sz="2400" dirty="0"/>
              <a:t>3. Severní Amerika (24,7 mil. km</a:t>
            </a:r>
            <a:r>
              <a:rPr lang="cs-CZ" sz="2400" baseline="30000" dirty="0"/>
              <a:t>2</a:t>
            </a:r>
            <a:r>
              <a:rPr lang="cs-CZ" sz="2400" dirty="0"/>
              <a:t>) </a:t>
            </a:r>
          </a:p>
          <a:p>
            <a:r>
              <a:rPr lang="cs-CZ" sz="2400" dirty="0"/>
              <a:t>4. Jižní Amerika (17,84 mil. km</a:t>
            </a:r>
            <a:r>
              <a:rPr lang="cs-CZ" sz="2400" baseline="30000" dirty="0"/>
              <a:t>2</a:t>
            </a:r>
            <a:r>
              <a:rPr lang="cs-CZ" sz="2400" dirty="0"/>
              <a:t>) </a:t>
            </a:r>
          </a:p>
          <a:p>
            <a:r>
              <a:rPr lang="cs-CZ" sz="2400" dirty="0"/>
              <a:t>5. Antarktida (14 mil. km</a:t>
            </a:r>
            <a:r>
              <a:rPr lang="cs-CZ" sz="2400" baseline="30000" dirty="0"/>
              <a:t>2</a:t>
            </a:r>
            <a:r>
              <a:rPr lang="cs-CZ" sz="2400" dirty="0"/>
              <a:t>) </a:t>
            </a:r>
          </a:p>
          <a:p>
            <a:r>
              <a:rPr lang="cs-CZ" sz="2400" dirty="0"/>
              <a:t>6. Evropa (10,2 mil. km</a:t>
            </a:r>
            <a:r>
              <a:rPr lang="cs-CZ" sz="2400" baseline="30000" dirty="0"/>
              <a:t>2</a:t>
            </a:r>
            <a:r>
              <a:rPr lang="cs-CZ" sz="2400" dirty="0"/>
              <a:t>) </a:t>
            </a:r>
          </a:p>
          <a:p>
            <a:r>
              <a:rPr lang="cs-CZ" sz="2400" dirty="0"/>
              <a:t>7. Austrálie (8,6 mil. km</a:t>
            </a:r>
            <a:r>
              <a:rPr lang="cs-CZ" sz="2400" baseline="30000" dirty="0"/>
              <a:t>2</a:t>
            </a:r>
            <a:r>
              <a:rPr lang="cs-CZ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9899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Pořadí kontinentů podle obyvatelstva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1. Asie (4,55 miliardy) </a:t>
            </a:r>
          </a:p>
          <a:p>
            <a:r>
              <a:rPr lang="cs-CZ" sz="2400" dirty="0"/>
              <a:t>2. Afrika (1,29 miliardy) </a:t>
            </a:r>
          </a:p>
          <a:p>
            <a:r>
              <a:rPr lang="cs-CZ" sz="2400" dirty="0"/>
              <a:t>3. Evropa (743 milionů) </a:t>
            </a:r>
          </a:p>
          <a:p>
            <a:r>
              <a:rPr lang="cs-CZ" sz="2400" dirty="0"/>
              <a:t>4. Severní Amerika (588 milionů), včetně Střední Ameriky  </a:t>
            </a:r>
          </a:p>
          <a:p>
            <a:r>
              <a:rPr lang="cs-CZ" sz="2400" dirty="0"/>
              <a:t>5. Jižní Amerika (428 milionů) </a:t>
            </a:r>
          </a:p>
          <a:p>
            <a:r>
              <a:rPr lang="cs-CZ" sz="2400" dirty="0"/>
              <a:t>6. Austrálie (41 milionů), včetně Oceánie  </a:t>
            </a:r>
          </a:p>
          <a:p>
            <a:r>
              <a:rPr lang="cs-CZ" sz="2400" dirty="0"/>
              <a:t>7. Antarktida (asi 4 500) </a:t>
            </a:r>
          </a:p>
        </p:txBody>
      </p:sp>
    </p:spTree>
    <p:extLst>
      <p:ext uri="{BB962C8B-B14F-4D97-AF65-F5344CB8AC3E}">
        <p14:creationId xmlns:p14="http://schemas.microsoft.com/office/powerpoint/2010/main" val="172867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r>
              <a:rPr lang="cs-CZ" dirty="0"/>
              <a:t>Bičík, I., Anděl, J., Matějček, T.: Makroregiony světa, Nakl. ČGS, Praha 2019 </a:t>
            </a:r>
          </a:p>
          <a:p>
            <a:r>
              <a:rPr lang="cs-CZ" dirty="0"/>
              <a:t>Regionální zeměpis světadílů (učebnice pro SŠ), Nakl. ČGS, Praha 2007 </a:t>
            </a:r>
          </a:p>
          <a:p>
            <a:r>
              <a:rPr lang="cs-CZ" dirty="0"/>
              <a:t>Školní atlas: Česká republika a Evropa, Shocart.cz, Praha 2020  </a:t>
            </a:r>
          </a:p>
          <a:p>
            <a:r>
              <a:rPr lang="cs-CZ" dirty="0"/>
              <a:t>Vlastní prezentace se ZPV na prolínající témata </a:t>
            </a:r>
          </a:p>
          <a:p>
            <a:r>
              <a:rPr lang="cs-CZ" dirty="0">
                <a:hlinkClick r:id="rId2"/>
              </a:rPr>
              <a:t>http://cs.wikipedia.org</a:t>
            </a:r>
            <a:r>
              <a:rPr lang="cs-CZ" dirty="0"/>
              <a:t>        </a:t>
            </a:r>
            <a:r>
              <a:rPr lang="cs-CZ" dirty="0">
                <a:hlinkClick r:id="rId3"/>
              </a:rPr>
              <a:t>http://en.wikipedia.org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http://ru.wikipedia.org</a:t>
            </a:r>
            <a:r>
              <a:rPr lang="cs-CZ" dirty="0"/>
              <a:t>        </a:t>
            </a:r>
            <a:r>
              <a:rPr lang="cs-CZ" dirty="0">
                <a:hlinkClick r:id="rId4"/>
              </a:rPr>
              <a:t>http://sk.wikipedia.org</a:t>
            </a:r>
            <a:r>
              <a:rPr lang="cs-CZ" dirty="0"/>
              <a:t>  </a:t>
            </a:r>
          </a:p>
          <a:p>
            <a:r>
              <a:rPr lang="cs-CZ" dirty="0">
                <a:hlinkClick r:id="rId5"/>
              </a:rPr>
              <a:t>http://de.wikipedia.org</a:t>
            </a:r>
            <a:r>
              <a:rPr lang="cs-CZ" dirty="0"/>
              <a:t>       </a:t>
            </a:r>
            <a:r>
              <a:rPr lang="cs-CZ" dirty="0">
                <a:hlinkClick r:id="rId4"/>
              </a:rPr>
              <a:t>http://hu.wikipedia.org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61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B4F9F-1569-4A9E-A9D6-3FC09E58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Střední Evropa: Státy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71B98-50F8-42C6-8AFA-8B93E893A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Uvádí se vždy: V4 (Česko, Slovensko, Polsko, Maďarsko) </a:t>
            </a:r>
          </a:p>
          <a:p>
            <a:r>
              <a:rPr lang="cs-CZ" sz="2400" dirty="0"/>
              <a:t>Uvádí se často: Německojazyčná oblast (Německo, Rakousko, Švýcarsko, Lichtenštejnsko) </a:t>
            </a:r>
          </a:p>
          <a:p>
            <a:endParaRPr lang="cs-CZ" sz="2400" dirty="0"/>
          </a:p>
          <a:p>
            <a:r>
              <a:rPr lang="cs-CZ" sz="2400" dirty="0"/>
              <a:t>Někdy se přidává: Slovinsko (společné dějiny s Rakouskem, ve 20. století ovšem součást balkánské Jugoslávie) </a:t>
            </a:r>
          </a:p>
        </p:txBody>
      </p:sp>
    </p:spTree>
    <p:extLst>
      <p:ext uri="{BB962C8B-B14F-4D97-AF65-F5344CB8AC3E}">
        <p14:creationId xmlns:p14="http://schemas.microsoft.com/office/powerpoint/2010/main" val="327551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Střední Evropa: Státy (včetně Slovinska)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30" y="1409989"/>
            <a:ext cx="5706802" cy="4765180"/>
          </a:xfrm>
        </p:spPr>
      </p:pic>
    </p:spTree>
    <p:extLst>
      <p:ext uri="{BB962C8B-B14F-4D97-AF65-F5344CB8AC3E}">
        <p14:creationId xmlns:p14="http://schemas.microsoft.com/office/powerpoint/2010/main" val="386302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18DE0-EC35-462B-8087-6AE3EEE2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04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Středoevropské státy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A0417-CDD8-42D4-807B-29B62844A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3168"/>
            <a:ext cx="10515600" cy="569366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Německo, 83 mil. obyvatel, hl. m. Berlín, 357 023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Polsko, 38 mil. obyvatel, hl. m. Varšava, 312 679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Česko, 10,7 mil. obyvatel, hl. m. Praha, 78 867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Maďarsko, 9,8 mil. obyvatel, hl. m. Budapešť, 93 030 km</a:t>
            </a:r>
            <a:r>
              <a:rPr lang="cs-CZ" sz="2000" baseline="30000" dirty="0"/>
              <a:t>2</a:t>
            </a:r>
            <a:r>
              <a:rPr lang="cs-CZ" sz="2000" dirty="0"/>
              <a:t>  </a:t>
            </a:r>
          </a:p>
          <a:p>
            <a:endParaRPr lang="cs-CZ" sz="2000" dirty="0"/>
          </a:p>
          <a:p>
            <a:r>
              <a:rPr lang="cs-CZ" sz="2000" dirty="0"/>
              <a:t>Rakousko, 8,8 mil. obyvatel, hl. m. Vídeň, 83 871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Švýcarsko, 8,6 mil. obyvatel, hl. m. Bern, 41 285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Slovensko, 5,4 mil. obyvatel, hl. m. Bratislava, 49 036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Lichtenštejnsko, 39 tisíc obyvatel, hl. m. Vaduz, 160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5089A7-A6C2-44FD-B0F5-09DF471C7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78" y="857288"/>
            <a:ext cx="1190625" cy="714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98B87B-A63D-4A42-A187-8B97B6657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60" y="1561211"/>
            <a:ext cx="1047750" cy="6572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C6FAE41-7FB6-4D40-99AC-31A36F77C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66" y="2132929"/>
            <a:ext cx="1190625" cy="7905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76D3B3E-508F-4A27-9ECA-6B2B3F18A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60" y="3033926"/>
            <a:ext cx="1262062" cy="63103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C2C721-A6A8-4DF6-A40F-8975E7278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91" y="3576700"/>
            <a:ext cx="1143000" cy="762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B91A8B3-F11E-4FAB-90C2-6F74F1A6BB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91" y="4263000"/>
            <a:ext cx="885574" cy="885574"/>
          </a:xfrm>
          <a:prstGeom prst="rect">
            <a:avLst/>
          </a:prstGeom>
        </p:spPr>
      </p:pic>
      <p:pic>
        <p:nvPicPr>
          <p:cNvPr id="17" name="Obrázek 16" descr="Obsah obrázku text, klipart&#10;&#10;Popis byl vytvořen automaticky">
            <a:extLst>
              <a:ext uri="{FF2B5EF4-FFF2-40B4-BE49-F238E27FC236}">
                <a16:creationId xmlns:a16="http://schemas.microsoft.com/office/drawing/2014/main" id="{6578E9EF-FFE9-4056-A5FB-C94901A24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42" y="5006630"/>
            <a:ext cx="1355747" cy="89972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4A99927-6A25-44AF-9B94-9D3C624B6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35" y="5928720"/>
            <a:ext cx="1262062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bloha, exteriér, tráva, budova&#10;&#10;Popis byl vytvořen automaticky">
            <a:extLst>
              <a:ext uri="{FF2B5EF4-FFF2-40B4-BE49-F238E27FC236}">
                <a16:creationId xmlns:a16="http://schemas.microsoft.com/office/drawing/2014/main" id="{4FCA277B-6328-49EF-8FF5-281807E00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6" r="-3" b="14368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Obrázek 6" descr="Obsah obrázku sníh, exteriér, obloha, příroda&#10;&#10;Popis byl vytvořen automaticky">
            <a:extLst>
              <a:ext uri="{FF2B5EF4-FFF2-40B4-BE49-F238E27FC236}">
                <a16:creationId xmlns:a16="http://schemas.microsoft.com/office/drawing/2014/main" id="{39625ECB-018F-434D-82D8-390720241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3" r="-2" b="-2"/>
          <a:stretch/>
        </p:blipFill>
        <p:spPr>
          <a:xfrm>
            <a:off x="6984273" y="2286000"/>
            <a:ext cx="5207727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5" name="Obrázek 4" descr="Obsah obrázku hora, sníh, obloha, exteriér&#10;&#10;Popis byl vytvořen automaticky">
            <a:extLst>
              <a:ext uri="{FF2B5EF4-FFF2-40B4-BE49-F238E27FC236}">
                <a16:creationId xmlns:a16="http://schemas.microsoft.com/office/drawing/2014/main" id="{2D09AFD4-EF35-43D1-A5AC-6604A53C1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20652"/>
          <a:stretch/>
        </p:blipFill>
        <p:spPr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4" name="Freeform 16">
            <a:extLst>
              <a:ext uri="{FF2B5EF4-FFF2-40B4-BE49-F238E27FC236}">
                <a16:creationId xmlns:a16="http://schemas.microsoft.com/office/drawing/2014/main" id="{98BA90CC-0056-473E-80AE-8CB0EE6A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96E232-7219-4009-893A-28527CAD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CA3CB2-2CA0-4CCF-922B-EDCD95E0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cs-CZ"/>
              <a:t>Střední Evropa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54FE6-F1EE-47FC-934D-D447DF2D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cs-CZ" sz="2000" dirty="0"/>
              <a:t>Vertikální členitost </a:t>
            </a:r>
          </a:p>
          <a:p>
            <a:r>
              <a:rPr lang="cs-CZ" sz="2000" dirty="0"/>
              <a:t>Vídeňská pánev, Panonská nížina, Alpy, Český masiv, Karpaty </a:t>
            </a:r>
          </a:p>
          <a:p>
            <a:endParaRPr lang="cs-CZ" sz="2000" dirty="0"/>
          </a:p>
          <a:p>
            <a:r>
              <a:rPr lang="cs-CZ" sz="2000" dirty="0"/>
              <a:t>Říční systém </a:t>
            </a:r>
          </a:p>
          <a:p>
            <a:r>
              <a:rPr lang="cs-CZ" sz="2000" dirty="0"/>
              <a:t>Dunaj, Labe, Odra, Visla, Rýn, Vltava, Inn </a:t>
            </a:r>
          </a:p>
          <a:p>
            <a:endParaRPr lang="cs-CZ" sz="2000" dirty="0"/>
          </a:p>
          <a:p>
            <a:r>
              <a:rPr lang="cs-CZ" sz="2000" dirty="0"/>
              <a:t>Politické podmínky </a:t>
            </a:r>
          </a:p>
          <a:p>
            <a:r>
              <a:rPr lang="cs-CZ" sz="2000" dirty="0"/>
              <a:t>Oblastí probíhala Železná opona, hranice Západu a Východu v době Studené války, dnes většina zemí v západních strukturách (EU a NATO) </a:t>
            </a:r>
          </a:p>
        </p:txBody>
      </p:sp>
    </p:spTree>
    <p:extLst>
      <p:ext uri="{BB962C8B-B14F-4D97-AF65-F5344CB8AC3E}">
        <p14:creationId xmlns:p14="http://schemas.microsoft.com/office/powerpoint/2010/main" val="343748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BB2B6-C370-458F-9913-E38E6876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cs typeface="Times New Roman" panose="02020603050405020304" pitchFamily="18" charset="0"/>
              </a:rPr>
              <a:t>Střední Evropa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C46F0-294F-4CED-A837-C118317B1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Vysoká hustota zalidnění: 160 obyv./km</a:t>
            </a:r>
            <a:r>
              <a:rPr lang="cs-CZ" sz="2000" baseline="30000" dirty="0"/>
              <a:t>2</a:t>
            </a:r>
            <a:r>
              <a:rPr lang="cs-CZ" sz="2000" dirty="0"/>
              <a:t> (celý evropský makroregion má jen 106 </a:t>
            </a:r>
            <a:r>
              <a:rPr lang="cs-CZ" sz="2000" dirty="0" err="1"/>
              <a:t>obyv</a:t>
            </a:r>
            <a:r>
              <a:rPr lang="cs-CZ" sz="2000" dirty="0"/>
              <a:t>/km</a:t>
            </a:r>
            <a:r>
              <a:rPr lang="cs-CZ" sz="2000" baseline="30000" dirty="0"/>
              <a:t>2</a:t>
            </a:r>
            <a:r>
              <a:rPr lang="cs-CZ" sz="2000" dirty="0"/>
              <a:t>) </a:t>
            </a:r>
          </a:p>
          <a:p>
            <a:r>
              <a:rPr lang="cs-CZ" sz="2000" dirty="0"/>
              <a:t>Vysoká urbanizace: 75 % obyvatelstva žije ve městech, často ovšem poměrně malých </a:t>
            </a:r>
          </a:p>
          <a:p>
            <a:r>
              <a:rPr lang="cs-CZ" sz="2000" dirty="0"/>
              <a:t>Hospodářsky dominantní země: Německo </a:t>
            </a:r>
          </a:p>
          <a:p>
            <a:r>
              <a:rPr lang="cs-CZ" sz="2000" dirty="0"/>
              <a:t>Bohatství klesá od jihozápadu k severovýchodu </a:t>
            </a:r>
          </a:p>
          <a:p>
            <a:r>
              <a:rPr lang="cs-CZ" sz="2000" dirty="0"/>
              <a:t>Suroviny: Uhlí, železné rudy, soli </a:t>
            </a:r>
          </a:p>
          <a:p>
            <a:r>
              <a:rPr lang="cs-CZ" sz="2000" dirty="0"/>
              <a:t>Zemědělství: Obiloviny, brambory, řepka, chmel; živočišná výroba – skot (tur domácí), prasata (prase domácí), (( drůbež (kur domácí a další) ))</a:t>
            </a:r>
          </a:p>
          <a:p>
            <a:r>
              <a:rPr lang="cs-CZ" sz="2000" dirty="0"/>
              <a:t>Průmysl: Zejména strojírenství, hutnictví (získávání a zpracování kovů), chemický průmysl </a:t>
            </a:r>
          </a:p>
          <a:p>
            <a:r>
              <a:rPr lang="cs-CZ" sz="2000" dirty="0"/>
              <a:t>Sektor služeb: Stále zesilující, souvisí s turistickým ruchem a sílící rolí evropské spojnice </a:t>
            </a:r>
          </a:p>
          <a:p>
            <a:r>
              <a:rPr lang="cs-CZ" sz="2000" dirty="0"/>
              <a:t>Dopravní síť: Hustá zejména v Německu a Rakousku  </a:t>
            </a:r>
          </a:p>
        </p:txBody>
      </p:sp>
    </p:spTree>
    <p:extLst>
      <p:ext uri="{BB962C8B-B14F-4D97-AF65-F5344CB8AC3E}">
        <p14:creationId xmlns:p14="http://schemas.microsoft.com/office/powerpoint/2010/main" val="165255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813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Střední Evropa: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6"/>
            <a:ext cx="10515600" cy="535577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Spíše obdělávaná půda: GER, POL, CZE, HUN; spíše spásané plochy: AUT, SWI, SVK </a:t>
            </a:r>
          </a:p>
          <a:p>
            <a:r>
              <a:rPr lang="cs-CZ" sz="2000" dirty="0"/>
              <a:t>Pěstitelství: Obilovina (žito s významným podílem Německa, pšenice, ječmen, oves), dále brambory, cukrová řepa, ovoce a zelenina  </a:t>
            </a:r>
          </a:p>
          <a:p>
            <a:r>
              <a:rPr lang="cs-CZ" sz="2000" dirty="0"/>
              <a:t>Chov: Zejména prasata (prase domácí, vepřové maso), dále skot (tur domácí, hovězí maso) </a:t>
            </a:r>
          </a:p>
          <a:p>
            <a:endParaRPr lang="cs-CZ" sz="2000" dirty="0"/>
          </a:p>
          <a:p>
            <a:r>
              <a:rPr lang="cs-CZ" sz="2000" u="sng" dirty="0"/>
              <a:t>1. místa v Evropě </a:t>
            </a:r>
          </a:p>
          <a:p>
            <a:r>
              <a:rPr lang="cs-CZ" sz="2000" dirty="0"/>
              <a:t>Německo 31,4 % evropského žita, 15,3 % </a:t>
            </a:r>
            <a:r>
              <a:rPr lang="cs-CZ" sz="2000" dirty="0" err="1"/>
              <a:t>evr</a:t>
            </a:r>
            <a:r>
              <a:rPr lang="cs-CZ" sz="2000" dirty="0"/>
              <a:t>. prasat, 63 % </a:t>
            </a:r>
            <a:r>
              <a:rPr lang="cs-CZ" sz="2000" dirty="0" err="1"/>
              <a:t>evr</a:t>
            </a:r>
            <a:r>
              <a:rPr lang="cs-CZ" sz="2000" dirty="0"/>
              <a:t>. chmelu, 22,6 % </a:t>
            </a:r>
            <a:r>
              <a:rPr lang="cs-CZ" sz="2000" dirty="0" err="1"/>
              <a:t>evr</a:t>
            </a:r>
            <a:r>
              <a:rPr lang="cs-CZ" sz="2000" dirty="0"/>
              <a:t>. řepky </a:t>
            </a:r>
          </a:p>
          <a:p>
            <a:r>
              <a:rPr lang="cs-CZ" sz="2000" dirty="0"/>
              <a:t>Polsko 19,3 % </a:t>
            </a:r>
            <a:r>
              <a:rPr lang="cs-CZ" sz="2000" dirty="0" err="1"/>
              <a:t>evr</a:t>
            </a:r>
            <a:r>
              <a:rPr lang="cs-CZ" sz="2000" dirty="0"/>
              <a:t>. jablek  </a:t>
            </a:r>
          </a:p>
          <a:p>
            <a:r>
              <a:rPr lang="cs-CZ" sz="2000" dirty="0"/>
              <a:t>Česko 32,6 % </a:t>
            </a:r>
            <a:r>
              <a:rPr lang="cs-CZ" sz="2000" dirty="0" err="1"/>
              <a:t>evr</a:t>
            </a:r>
            <a:r>
              <a:rPr lang="cs-CZ" sz="2000" dirty="0"/>
              <a:t>. máku </a:t>
            </a:r>
          </a:p>
          <a:p>
            <a:endParaRPr lang="cs-CZ" sz="2000" dirty="0"/>
          </a:p>
          <a:p>
            <a:r>
              <a:rPr lang="cs-CZ" sz="2000" u="sng" dirty="0"/>
              <a:t>2. místa v Evropě </a:t>
            </a:r>
          </a:p>
          <a:p>
            <a:r>
              <a:rPr lang="cs-CZ" sz="2000" dirty="0"/>
              <a:t>Německo 12,1 % </a:t>
            </a:r>
            <a:r>
              <a:rPr lang="cs-CZ" sz="2000" dirty="0" err="1"/>
              <a:t>evr</a:t>
            </a:r>
            <a:r>
              <a:rPr lang="cs-CZ" sz="2000" dirty="0"/>
              <a:t>. ječmene </a:t>
            </a:r>
          </a:p>
          <a:p>
            <a:r>
              <a:rPr lang="cs-CZ" sz="2000" dirty="0"/>
              <a:t>Polsko 13 % </a:t>
            </a:r>
            <a:r>
              <a:rPr lang="cs-CZ" sz="2000" dirty="0" err="1"/>
              <a:t>evr</a:t>
            </a:r>
            <a:r>
              <a:rPr lang="cs-CZ" sz="2000" dirty="0"/>
              <a:t>. jahod </a:t>
            </a:r>
          </a:p>
          <a:p>
            <a:r>
              <a:rPr lang="cs-CZ" sz="2000" dirty="0"/>
              <a:t>Česko 12,2 % </a:t>
            </a:r>
            <a:r>
              <a:rPr lang="cs-CZ" sz="2000" dirty="0" err="1"/>
              <a:t>evr</a:t>
            </a:r>
            <a:r>
              <a:rPr lang="cs-CZ" sz="2000" dirty="0"/>
              <a:t>. chmelu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9" y="3953688"/>
            <a:ext cx="1663160" cy="26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Střední Evropa: Suroviny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61901"/>
            <a:ext cx="10515600" cy="521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Černé uhlí: Slezsko (Česko/Polsko), SZ Německa (Porýní, Porúří); Polsko 14,6 % a Česko 1,6 % evropské těžby </a:t>
            </a:r>
          </a:p>
          <a:p>
            <a:r>
              <a:rPr lang="cs-CZ" sz="2000" dirty="0"/>
              <a:t>Hnědé uhlí: Zejména Krušné hory a okolí (Česko, SV Německa); GER 38,1 %, POL 13,7 %, CZE 8,5 % </a:t>
            </a:r>
          </a:p>
          <a:p>
            <a:r>
              <a:rPr lang="cs-CZ" sz="2000" dirty="0"/>
              <a:t>Soli a kovy: Napříč zeměmi regionu </a:t>
            </a:r>
          </a:p>
          <a:p>
            <a:r>
              <a:rPr lang="cs-CZ" sz="2000" dirty="0"/>
              <a:t>Zemní plyn: Jen SZ Německa </a:t>
            </a:r>
          </a:p>
          <a:p>
            <a:r>
              <a:rPr lang="cs-CZ" sz="2000" dirty="0"/>
              <a:t>Hliník (bauxit): Významná surovina v Maďarsku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05" y="3681066"/>
            <a:ext cx="3278270" cy="2329879"/>
          </a:xfrm>
          <a:prstGeom prst="rect">
            <a:avLst/>
          </a:prstGeom>
        </p:spPr>
      </p:pic>
      <p:pic>
        <p:nvPicPr>
          <p:cNvPr id="5" name="Obrázek 3" descr="Antraci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3" y="3569432"/>
            <a:ext cx="3255351" cy="24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 descr="Ligni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0" y="3643496"/>
            <a:ext cx="3552171" cy="236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2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Střední Evropa: Energetika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489442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Mnoho tepelných elektráren, různé postoje k jaderné energetice (Polsko a Rakousko bezjaderné, Německo rychle ustupující od jádra; Česko, Slovensko a Maďarsko velmi </a:t>
            </a:r>
            <a:r>
              <a:rPr lang="cs-CZ" sz="2000" dirty="0" err="1"/>
              <a:t>projaderné</a:t>
            </a:r>
            <a:r>
              <a:rPr lang="cs-CZ" sz="2000" dirty="0"/>
              <a:t>), vodní energetika v Rakousku a Švýcarsku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91" y="3043959"/>
            <a:ext cx="5351009" cy="28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5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1292</Words>
  <Application>Microsoft Office PowerPoint</Application>
  <PresentationFormat>Širokoúhlá obrazovka</PresentationFormat>
  <Paragraphs>121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Evropský makroregion: Dělba na mezoregiony</vt:lpstr>
      <vt:lpstr>Střední Evropa: Státy</vt:lpstr>
      <vt:lpstr>Střední Evropa: Státy (včetně Slovinska)</vt:lpstr>
      <vt:lpstr>Středoevropské státy</vt:lpstr>
      <vt:lpstr>Střední Evropa</vt:lpstr>
      <vt:lpstr>Střední Evropa</vt:lpstr>
      <vt:lpstr>Střední Evropa: Zemědělství</vt:lpstr>
      <vt:lpstr>Střední Evropa: Suroviny</vt:lpstr>
      <vt:lpstr>Střední Evropa: Energetika</vt:lpstr>
      <vt:lpstr>Střední Evropa: Průmysl</vt:lpstr>
      <vt:lpstr>Střední Evropa: Dějinné vlivy, obyvatelstvo</vt:lpstr>
      <vt:lpstr>Dunaj (významná řeka regionu)</vt:lpstr>
      <vt:lpstr>Dunaj (významná řeka regionu)</vt:lpstr>
      <vt:lpstr>Pořadí kontinentů podle rozlohy</vt:lpstr>
      <vt:lpstr>Pořadí kontinentů podle obyvatelstva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Evropský kontinent</dc:title>
  <dc:creator>Jan Hoffmann</dc:creator>
  <cp:lastModifiedBy>Jan Hoffmann</cp:lastModifiedBy>
  <cp:revision>58</cp:revision>
  <dcterms:created xsi:type="dcterms:W3CDTF">2021-02-10T16:55:10Z</dcterms:created>
  <dcterms:modified xsi:type="dcterms:W3CDTF">2021-03-12T13:22:04Z</dcterms:modified>
</cp:coreProperties>
</file>