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0" r:id="rId2"/>
    <p:sldId id="273" r:id="rId3"/>
    <p:sldId id="281" r:id="rId4"/>
    <p:sldId id="279" r:id="rId5"/>
    <p:sldId id="365" r:id="rId6"/>
    <p:sldId id="368" r:id="rId7"/>
    <p:sldId id="280" r:id="rId8"/>
    <p:sldId id="274" r:id="rId9"/>
    <p:sldId id="342" r:id="rId10"/>
    <p:sldId id="282" r:id="rId11"/>
    <p:sldId id="275" r:id="rId12"/>
    <p:sldId id="363" r:id="rId13"/>
    <p:sldId id="364" r:id="rId14"/>
    <p:sldId id="276" r:id="rId15"/>
    <p:sldId id="343" r:id="rId16"/>
    <p:sldId id="278" r:id="rId17"/>
    <p:sldId id="277" r:id="rId18"/>
    <p:sldId id="344" r:id="rId19"/>
    <p:sldId id="345" r:id="rId20"/>
    <p:sldId id="290" r:id="rId21"/>
    <p:sldId id="346" r:id="rId22"/>
    <p:sldId id="372" r:id="rId23"/>
    <p:sldId id="374" r:id="rId24"/>
    <p:sldId id="369" r:id="rId25"/>
    <p:sldId id="370" r:id="rId26"/>
    <p:sldId id="371" r:id="rId27"/>
    <p:sldId id="288" r:id="rId28"/>
    <p:sldId id="355" r:id="rId29"/>
    <p:sldId id="375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720D7-EAF3-40B5-9570-355094A562D7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94337-5842-4F55-B7B8-33DE78155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0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A335F-9872-4AB4-AA5A-9FBA6C5AC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9752AC-A5DB-44C3-8058-B64252B0B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1B25F1-03B2-4A07-98E4-9EEBD6D1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4C9FC7-1D9D-4EE6-AF29-68816E11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3880AD-04D5-4C5E-95F0-244CCFCE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89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C7426-F2A4-4543-9D2C-B6210C8E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2FE737-363D-44A3-BCD5-748C98C20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EDD31D-A797-46AD-ADA5-BAE5FD8A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BD5559-9AAF-431D-BA36-54F4A504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F924CA-3698-481D-96A7-EA65275C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46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661D485-FD43-4EDF-9E17-895F907EC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0D089A-29EE-4F1E-A184-FE136B853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DF738A-384F-4125-97E5-36E77E2E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97C021-CFDF-4B6F-9B42-F7C83499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137AEF-9ED2-4672-9937-07956A6F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11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2B137-8BF3-46DC-9C22-060A2350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9FB5A-35E6-430F-9D38-28FB7410A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204959-E240-48D2-8ED7-2597EE93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6D0D03-995E-44D7-AE27-2DC90654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07FC8B-E1BE-4882-B0CB-2023BD52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16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6E20B-BC90-4521-943F-1D7674EA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484412-D6DE-4658-A80B-11A06CF56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55B29E-E8DE-4C73-A3DF-3B2E6CCD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8AD333-A2D0-4B4C-85EE-2E72985E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C5A32C-B062-4948-9254-1016DD9F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13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4A7DE-9332-48AF-B62D-D4D5E09D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71CB5-A83F-4974-B42D-CDADB4BE5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352290-42FC-4916-9354-29B43911B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03AA1C-3EFC-493D-B87F-D7450B29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96D739-EB18-40C0-8D08-E8B599B2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E241A9-7D5A-4A1A-91AB-94790A4F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01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3BE12-77D4-476A-BF43-3DBB225A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9436CC-84A5-476B-884F-D5F0B3D9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3E627C-AF0A-4941-92D2-C3CE716AA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C1307B-6DA5-4278-BF6B-0D59F1B39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8D7B78-642B-4D40-A506-877047B33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31ABCB-41CE-44E4-B2BC-3BCE902B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DDA146-B949-4597-AF0E-90B81134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F89940-5D26-4296-90B6-CF47364F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3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EAFBB-0DB1-48FD-858B-9568C7FC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4A70A0-D6DA-4901-8880-3285A6E8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570542-4A8F-4B6F-BE63-F6D73AB1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668ABB-A58D-4AE1-A1EB-6EF7BA24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29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0BC2702-411D-4E83-A746-84C82177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DA3338-7D9B-428B-BCC2-1E5815B0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C749E2-2D05-4F55-ACDA-0094F7E4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3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FB420C-1C12-4FCE-B1DF-BC26F082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3C9C7-EA31-486B-B878-FDFC09503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00F3EF-74D4-4733-8180-FE92C0401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8A4CC0-EDF6-44C7-B1E9-2B112547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08D4EF-DAF3-45AA-83B0-DE3D0B43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1C24C9-7644-449E-A21A-64C330DA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49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3A07E-E827-472B-A982-871CB935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9B51B2-23FA-41A6-B07C-61DD1C8BE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C11B45-5F8B-4F00-8D74-F1FF4EB54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CF8343-CE61-4528-A344-1F785320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EA0979-3FC7-43E7-9B68-9F85CB1B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9CD35D-97E7-4B2E-9F28-6315F44C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28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672B63-5071-43A6-BE9C-0D818870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2F44A5-21D5-414C-A5F6-B4A4EF7C2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D33E85-C8DA-46E1-A839-D2C7CA37F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42B6-B4C9-47EB-AEB8-2C13564D4C42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BEA298-C6B1-453E-A50D-7AEAC8FA5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FF45FF-6E4A-4CB7-A1D1-3096DB557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0921-D240-4F9F-8BA4-2ECE069E23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58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95913550-nedej-se/415235100161008-za-brouky-na-stromy" TargetMode="External"/><Relationship Id="rId2" Type="http://schemas.openxmlformats.org/officeDocument/2006/relationships/hyperlink" Target="https://www.youtube.com/watch?v=3xHclTwuC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katelevize.cz/porady/10140177481-aleje-jako-soucast-nasi-krajiny/" TargetMode="External"/><Relationship Id="rId5" Type="http://schemas.openxmlformats.org/officeDocument/2006/relationships/hyperlink" Target="http://www.ceskatelevize.cz/porady/10121359557-port/400-utajeny-svet-fytoplanktonu/video/" TargetMode="External"/><Relationship Id="rId4" Type="http://schemas.openxmlformats.org/officeDocument/2006/relationships/hyperlink" Target="http://www.ceskatelevize.cz/ivysilani/10314241266-hobby-nasi-doby/216562223000031/obsah/501355-okrasne-jehlicnan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m6gXlua48&amp;feature=youtu.be" TargetMode="External"/><Relationship Id="rId2" Type="http://schemas.openxmlformats.org/officeDocument/2006/relationships/hyperlink" Target="https://www.youtube.com/watch?v=zxhgNmaCVAM&amp;feature=youtu.b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mach.cz/" TargetMode="External"/><Relationship Id="rId5" Type="http://schemas.openxmlformats.org/officeDocument/2006/relationships/hyperlink" Target="http://www.nasestromy.cz/" TargetMode="External"/><Relationship Id="rId4" Type="http://schemas.openxmlformats.org/officeDocument/2006/relationships/hyperlink" Target="http://biologie.webz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Tělo (kormus)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Tělo (kormus) </a:t>
            </a:r>
          </a:p>
          <a:p>
            <a:r>
              <a:rPr lang="cs-CZ" sz="2000" dirty="0"/>
              <a:t>Cévnaté rostliny </a:t>
            </a:r>
          </a:p>
          <a:p>
            <a:r>
              <a:rPr lang="cs-CZ" sz="2000" dirty="0"/>
              <a:t>Tělo je dobře diferencováno na pletiva a orgány </a:t>
            </a:r>
          </a:p>
          <a:p>
            <a:r>
              <a:rPr lang="cs-CZ" sz="2000" dirty="0"/>
              <a:t>Rostlinný orgán = soubor pletiv, která se podílejí na společné funkci </a:t>
            </a:r>
          </a:p>
          <a:p>
            <a:r>
              <a:rPr lang="cs-CZ" sz="2000" dirty="0"/>
              <a:t>Vegetativní orgány = kořen, stonek, list (zajišťují přežití rostliny)  </a:t>
            </a:r>
          </a:p>
          <a:p>
            <a:r>
              <a:rPr lang="cs-CZ" sz="2000" dirty="0"/>
              <a:t>Generativní (reprodukční) orgány = květ, semeno, plod (zajišťují rozmnožování rostlin) </a:t>
            </a:r>
          </a:p>
          <a:p>
            <a:r>
              <a:rPr lang="cs-CZ" sz="2000" dirty="0"/>
              <a:t>Orgány = kořen, stonek, list, květ, semeno, plod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Cibule (orgán)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Cibule je zásobní orgán některých rostlin – vzniká přeměnou dolní části stonku a některých listů </a:t>
            </a:r>
          </a:p>
          <a:p>
            <a:r>
              <a:rPr lang="cs-CZ" sz="2000" dirty="0"/>
              <a:t>Příklady: cibule kuchyňská, česnek kuchyňský, hyacint, sněženka, lilie </a:t>
            </a:r>
          </a:p>
          <a:p>
            <a:endParaRPr lang="cs-CZ" sz="2000" dirty="0"/>
          </a:p>
        </p:txBody>
      </p:sp>
      <p:pic>
        <p:nvPicPr>
          <p:cNvPr id="22532" name="Obrázek 3" descr="Shallots_-_sliced_and_who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4" y="2783960"/>
            <a:ext cx="3241714" cy="209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72" y="2808679"/>
            <a:ext cx="2335481" cy="35032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List (fylom)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Funkce: Fotosyntetická, transpirační (výměna látek), výměna plynů </a:t>
            </a:r>
          </a:p>
          <a:p>
            <a:r>
              <a:rPr lang="cs-CZ" sz="2000" dirty="0"/>
              <a:t>Typy listů </a:t>
            </a:r>
          </a:p>
          <a:p>
            <a:r>
              <a:rPr lang="cs-CZ" sz="2000" dirty="0"/>
              <a:t>Dělohy – v zárodku semene </a:t>
            </a:r>
          </a:p>
          <a:p>
            <a:r>
              <a:rPr lang="cs-CZ" sz="2000" dirty="0"/>
              <a:t>Šupiny – ochrana rostliny </a:t>
            </a:r>
          </a:p>
          <a:p>
            <a:r>
              <a:rPr lang="cs-CZ" sz="2000" dirty="0"/>
              <a:t>Lupenité listy – asimilační funkce (přeměna látek/živin)  </a:t>
            </a:r>
          </a:p>
          <a:p>
            <a:r>
              <a:rPr lang="cs-CZ" sz="2000" dirty="0"/>
              <a:t>Listeny – ochrana květu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List (fylom): Dělohy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Dělohy = První listy na stonku mladých rostlin </a:t>
            </a:r>
          </a:p>
          <a:p>
            <a:r>
              <a:rPr lang="cs-CZ" sz="2000" dirty="0"/>
              <a:t>Nahosemenné 8 – 15, dvouděložné 2, jednoděložné 1 </a:t>
            </a:r>
          </a:p>
          <a:p>
            <a:r>
              <a:rPr lang="cs-CZ" sz="2000" dirty="0"/>
              <a:t>Rozdílný tvar zárodku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03" y="151369"/>
            <a:ext cx="1878677" cy="57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List (fylom): Šupiny, lupenité listy, listeny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Šupiny: Obvykle nezelené listové útvary chránící pupeny rostlin </a:t>
            </a:r>
          </a:p>
          <a:p>
            <a:r>
              <a:rPr lang="cs-CZ" sz="2000" dirty="0"/>
              <a:t>Lupenité listy: Asimilační funkce (přeměna látek/živin)  </a:t>
            </a:r>
          </a:p>
          <a:p>
            <a:r>
              <a:rPr lang="cs-CZ" sz="2000" dirty="0"/>
              <a:t>Listeny: Ochrana květu </a:t>
            </a:r>
          </a:p>
          <a:p>
            <a:endParaRPr lang="cs-CZ" sz="2000" dirty="0"/>
          </a:p>
          <a:p>
            <a:r>
              <a:rPr lang="cs-CZ" sz="2000" dirty="0"/>
              <a:t>Obrázek: Listeny na bodláku tvoří tzv. zákrov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81" y="2700034"/>
            <a:ext cx="2961014" cy="40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3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Květ (flos)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Okvětí = nerozlišené květní obaly </a:t>
            </a:r>
          </a:p>
          <a:p>
            <a:r>
              <a:rPr lang="cs-CZ" sz="2000" dirty="0"/>
              <a:t>Tyčinka = samčí výtrusný list, tvorba pylových zrn (výtrusů) </a:t>
            </a:r>
          </a:p>
          <a:p>
            <a:r>
              <a:rPr lang="cs-CZ" sz="2000" dirty="0"/>
              <a:t>Plodolist = samičí výtrusný list, nese vajíčka (výtrusnice) </a:t>
            </a:r>
          </a:p>
          <a:p>
            <a:r>
              <a:rPr lang="cs-CZ" sz="2000" dirty="0"/>
              <a:t>Pestík = srostlé plodolisty (krytosemenné rostliny) </a:t>
            </a:r>
          </a:p>
          <a:p>
            <a:r>
              <a:rPr lang="cs-CZ" sz="2000" dirty="0"/>
              <a:t>Květ </a:t>
            </a:r>
            <a:r>
              <a:rPr lang="cs-CZ" sz="2000" dirty="0" err="1"/>
              <a:t>oboupohlavný</a:t>
            </a:r>
            <a:r>
              <a:rPr lang="cs-CZ" sz="2000" dirty="0"/>
              <a:t> = tyčinky a pestík </a:t>
            </a:r>
          </a:p>
          <a:p>
            <a:r>
              <a:rPr lang="cs-CZ" sz="2000" dirty="0"/>
              <a:t>Květ </a:t>
            </a:r>
            <a:r>
              <a:rPr lang="cs-CZ" sz="2000" dirty="0" err="1"/>
              <a:t>jednopohlavný</a:t>
            </a:r>
            <a:r>
              <a:rPr lang="cs-CZ" sz="2000" dirty="0"/>
              <a:t> = samčí – jen tyčinky, samičí – jen pestíky </a:t>
            </a:r>
          </a:p>
          <a:p>
            <a:r>
              <a:rPr lang="cs-CZ" sz="2000" dirty="0"/>
              <a:t>Rostlina jednodomá = Na rostlině odděleně samčí i samičí květy (líska, bříza, olše, smrk, ořešák, kopřiva, bolševník) </a:t>
            </a:r>
          </a:p>
          <a:p>
            <a:r>
              <a:rPr lang="cs-CZ" sz="2000" dirty="0"/>
              <a:t>Rostlina dvoudomá = Samčí a samičí květy na různých rostlinách (vrba, topol, javor, ovocné stromy – např. růžovité) </a:t>
            </a:r>
          </a:p>
        </p:txBody>
      </p:sp>
      <p:pic>
        <p:nvPicPr>
          <p:cNvPr id="4" name="Obrázek 3" descr="STAVBA+KVĚ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3947" y="427512"/>
            <a:ext cx="4417621" cy="33132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Květ (</a:t>
            </a:r>
            <a:r>
              <a:rPr lang="cs-CZ" sz="3600" dirty="0" err="1"/>
              <a:t>flos</a:t>
            </a:r>
            <a:r>
              <a:rPr lang="cs-CZ" sz="3600" dirty="0"/>
              <a:t>)</a:t>
            </a:r>
          </a:p>
        </p:txBody>
      </p:sp>
      <p:pic>
        <p:nvPicPr>
          <p:cNvPr id="4" name="Zástupný symbol pro obsah 3" descr="STAVBA+KVĚ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1981" y="1528742"/>
            <a:ext cx="5801784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Semeno (semen)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2676"/>
          </a:xfrm>
        </p:spPr>
        <p:txBody>
          <a:bodyPr/>
          <a:lstStyle/>
          <a:p>
            <a:r>
              <a:rPr lang="cs-CZ" sz="2000" dirty="0"/>
              <a:t>Rozmnožovací orgán semenných rostlin </a:t>
            </a:r>
          </a:p>
          <a:p>
            <a:r>
              <a:rPr lang="cs-CZ" sz="2000" dirty="0"/>
              <a:t>Vznik z oplozeného vajíčka, chrání a vyživuje zárodek </a:t>
            </a:r>
          </a:p>
        </p:txBody>
      </p:sp>
      <p:pic>
        <p:nvPicPr>
          <p:cNvPr id="2560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2679700"/>
            <a:ext cx="34893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788" y="2679700"/>
            <a:ext cx="196215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Plod (fructus)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Rostlinný orgán obsahující semena </a:t>
            </a:r>
          </a:p>
          <a:p>
            <a:r>
              <a:rPr lang="cs-CZ" sz="2000" dirty="0"/>
              <a:t>Pravé a nepravé plody </a:t>
            </a:r>
          </a:p>
          <a:p>
            <a:r>
              <a:rPr lang="cs-CZ" sz="2000" dirty="0"/>
              <a:t>Pravé plody –  vznikají pouze ze semeníku; Nepravé plody – vznikají i z dalších částí květu </a:t>
            </a:r>
          </a:p>
          <a:p>
            <a:r>
              <a:rPr lang="cs-CZ" sz="2000" dirty="0"/>
              <a:t>Pravé plody: Měchýřek, tobolka, šešulka, obilka, oříšek, šešule, lusk, nažka s chmýrem, nažka, struk, tvrdka, </a:t>
            </a:r>
            <a:r>
              <a:rPr lang="cs-CZ" sz="2000" dirty="0" err="1"/>
              <a:t>dvojnažka</a:t>
            </a:r>
            <a:r>
              <a:rPr lang="cs-CZ" sz="2000" dirty="0"/>
              <a:t>, peckovice, bobule </a:t>
            </a:r>
          </a:p>
          <a:p>
            <a:r>
              <a:rPr lang="cs-CZ" sz="2000" dirty="0"/>
              <a:t>Nepravé plody: Malvice, souplodí (šípek, souplodí peckoviček, souplodí nažek, </a:t>
            </a:r>
            <a:r>
              <a:rPr lang="cs-CZ" sz="2000" dirty="0" err="1"/>
              <a:t>hesperidium</a:t>
            </a:r>
            <a:r>
              <a:rPr lang="cs-CZ" sz="2000" dirty="0"/>
              <a:t>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Pravé plody: Oříšek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Jako oříšek se plod klasifikuje, jestliže jsou splněny podmínky 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1) suchý s tvrdým oplodím (zdřevnatělý semeník)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 jednosemenný (někdy se připouští i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dvousemenný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tvořený jedním nebo dvěma plodolisty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3) osemení se jen volně dotýká oplodí, není srostlé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4) jde o plod nepukavý</a:t>
            </a:r>
          </a:p>
          <a:p>
            <a:r>
              <a:rPr lang="cs-CZ" sz="2000" dirty="0"/>
              <a:t>Líska, lípa, ořešák, … </a:t>
            </a:r>
          </a:p>
          <a:p>
            <a:endParaRPr lang="cs-CZ" sz="2000" dirty="0"/>
          </a:p>
        </p:txBody>
      </p:sp>
      <p:pic>
        <p:nvPicPr>
          <p:cNvPr id="4" name="Obrázek 3" descr="220px-Quercus_acutissima_nuts_02_by_Lin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3480" y="3201884"/>
            <a:ext cx="2811154" cy="28750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54" y="3415324"/>
            <a:ext cx="2449358" cy="32668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Pravé plody: Obilka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Obilka je suchý nepukavý plod trav (</a:t>
            </a:r>
            <a:r>
              <a:rPr lang="cs-CZ" sz="2000" dirty="0" err="1"/>
              <a:t>lipnicovitých</a:t>
            </a:r>
            <a:r>
              <a:rPr lang="cs-CZ" sz="2000" dirty="0"/>
              <a:t> rostlin) </a:t>
            </a:r>
          </a:p>
          <a:p>
            <a:r>
              <a:rPr lang="cs-CZ" sz="2000" dirty="0"/>
              <a:t>Z obilek obilnin se mele mouka </a:t>
            </a:r>
          </a:p>
          <a:p>
            <a:r>
              <a:rPr lang="cs-CZ" sz="2000" dirty="0"/>
              <a:t>Klas pšenice </a:t>
            </a:r>
          </a:p>
          <a:p>
            <a:endParaRPr lang="cs-CZ" dirty="0"/>
          </a:p>
        </p:txBody>
      </p:sp>
      <p:pic>
        <p:nvPicPr>
          <p:cNvPr id="4" name="Obrázek 3" descr="1280px-Wheat_close-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723" y="3194461"/>
            <a:ext cx="4496793" cy="3372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Kořen (radix)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Funkce upevňovací, absorpční (vstřebávání), syntetická (skládání látek) a zásobní </a:t>
            </a:r>
          </a:p>
          <a:p>
            <a:r>
              <a:rPr lang="cs-CZ" sz="2000" dirty="0"/>
              <a:t>Kořenový systém: Hlavní kořen a postranní kořeny </a:t>
            </a:r>
          </a:p>
          <a:p>
            <a:r>
              <a:rPr lang="cs-CZ" sz="2000" dirty="0"/>
              <a:t>Typy kořenů: Vřetenovitý, kulovitý, rozvětvený, svazčitý, zásobní, příchytný, chůdovitý, … </a:t>
            </a:r>
          </a:p>
          <a:p>
            <a:r>
              <a:rPr lang="cs-CZ" sz="2000" dirty="0"/>
              <a:t>   </a:t>
            </a:r>
          </a:p>
          <a:p>
            <a:endParaRPr lang="cs-CZ" sz="2000" dirty="0"/>
          </a:p>
        </p:txBody>
      </p:sp>
      <p:pic>
        <p:nvPicPr>
          <p:cNvPr id="17412" name="Obrázek 3" descr="Koren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38" y="2968625"/>
            <a:ext cx="50546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92" y="3086364"/>
            <a:ext cx="5007707" cy="35749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Pravé plody: Bobule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Bobule = Dužnatý plod obsahující jedno nebo více semen </a:t>
            </a:r>
          </a:p>
          <a:p>
            <a:r>
              <a:rPr lang="cs-CZ" sz="2000" dirty="0"/>
              <a:t>Angrešt, </a:t>
            </a:r>
            <a:r>
              <a:rPr lang="cs-CZ" sz="2000" dirty="0" err="1"/>
              <a:t>kaki</a:t>
            </a:r>
            <a:r>
              <a:rPr lang="cs-CZ" sz="2000" dirty="0"/>
              <a:t>, rybíz červený, hroznové víno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Rajče, borůvka, dýně, kiwi, meloun, okurka, paprika, černý bez, banán </a:t>
            </a:r>
          </a:p>
        </p:txBody>
      </p:sp>
      <p:pic>
        <p:nvPicPr>
          <p:cNvPr id="27652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988" y="22098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Pravé plody: Peckovice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Švestka, třešeň, višeň, broskev, meruňka </a:t>
            </a:r>
          </a:p>
          <a:p>
            <a:r>
              <a:rPr lang="cs-CZ" sz="2000" dirty="0"/>
              <a:t>Řez broskví </a:t>
            </a:r>
          </a:p>
          <a:p>
            <a:endParaRPr lang="cs-CZ" sz="2000" dirty="0"/>
          </a:p>
        </p:txBody>
      </p:sp>
      <p:pic>
        <p:nvPicPr>
          <p:cNvPr id="4" name="Obrázek 3" descr="432px-Drupe_fruit_diagram-c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892" y="2928627"/>
            <a:ext cx="4749141" cy="35398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Pravé plody: Nažka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Nažka ledvinovníku západního: Kešu ořech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4" y="2253640"/>
            <a:ext cx="2830921" cy="39233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38" y="2339548"/>
            <a:ext cx="4431323" cy="33234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30" y="2339548"/>
            <a:ext cx="3663946" cy="24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50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Pravé plody: Lusk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Luštěniny: Především bobovité rostliny – fazole, hrách, čočka, ale i jetel </a:t>
            </a:r>
          </a:p>
          <a:p>
            <a:r>
              <a:rPr lang="cs-CZ" sz="2000" dirty="0"/>
              <a:t>Arašídy (plody podzemnice olejné) jsou také lusky!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1" y="2938586"/>
            <a:ext cx="4610447" cy="30745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47" y="2938586"/>
            <a:ext cx="4156461" cy="31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24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Nepravé plody: Malvice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Malvice = dužnatý, nepukavý plod, vzniká přeměnou plodolistů v květu  </a:t>
            </a:r>
          </a:p>
          <a:p>
            <a:r>
              <a:rPr lang="cs-CZ" sz="2000" dirty="0"/>
              <a:t>Jablko, hruška, jeřáb, hloh, mišpule, kdoule… </a:t>
            </a:r>
          </a:p>
          <a:p>
            <a:r>
              <a:rPr lang="cs-CZ" sz="2000" dirty="0"/>
              <a:t>Kdouloň obecná </a:t>
            </a:r>
          </a:p>
          <a:p>
            <a:endParaRPr lang="cs-CZ" sz="2000" dirty="0"/>
          </a:p>
        </p:txBody>
      </p:sp>
      <p:pic>
        <p:nvPicPr>
          <p:cNvPr id="2867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74938"/>
            <a:ext cx="27828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366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Nepravé plody: Souplodí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Souplodí: Maliny, ostružiny, ale i jahody 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2530963"/>
            <a:ext cx="3574299" cy="28147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97" y="2400926"/>
            <a:ext cx="3187915" cy="22570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56" y="1690688"/>
            <a:ext cx="4335994" cy="3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7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Nepravé plody: </a:t>
            </a:r>
            <a:r>
              <a:rPr lang="cs-CZ" sz="3600" dirty="0" err="1"/>
              <a:t>Hesperidium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Citrusové plody, modifikovaná bobule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12" y="2484315"/>
            <a:ext cx="4068396" cy="32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44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/>
          <a:lstStyle/>
          <a:p>
            <a:r>
              <a:rPr lang="cs-CZ" sz="2000" dirty="0"/>
              <a:t>Paměť stromů: Slovanská lípa a germánský dub (18 minut) </a:t>
            </a:r>
          </a:p>
          <a:p>
            <a:r>
              <a:rPr lang="cs-CZ" sz="2000" dirty="0">
                <a:hlinkClick r:id="rId2"/>
              </a:rPr>
              <a:t>https://www.youtube.com/watch?v=3xHclTwuCP4</a:t>
            </a:r>
            <a:r>
              <a:rPr lang="cs-CZ" sz="2000" dirty="0"/>
              <a:t> </a:t>
            </a:r>
          </a:p>
          <a:p>
            <a:r>
              <a:rPr lang="cs-CZ" sz="2000" dirty="0"/>
              <a:t>Nedej se: Za brouky na stromy (25 minut) </a:t>
            </a:r>
          </a:p>
          <a:p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ceskatelevize.cz</a:t>
            </a:r>
            <a:r>
              <a:rPr lang="cs-CZ" sz="2000" dirty="0">
                <a:hlinkClick r:id="rId3"/>
              </a:rPr>
              <a:t>/porady/1095913550-nedej-se/415235100161008-za-brouky-na-stromy</a:t>
            </a:r>
            <a:r>
              <a:rPr lang="cs-CZ" sz="2000" dirty="0"/>
              <a:t>   </a:t>
            </a:r>
          </a:p>
          <a:p>
            <a:r>
              <a:rPr lang="cs-CZ" sz="2000" dirty="0"/>
              <a:t>Hobby naší doby: Okrasné jehličnany (5 minut) </a:t>
            </a:r>
          </a:p>
          <a:p>
            <a:r>
              <a:rPr lang="cs-CZ" sz="2000" dirty="0">
                <a:hlinkClick r:id="rId4"/>
              </a:rPr>
              <a:t>http://www.</a:t>
            </a:r>
            <a:r>
              <a:rPr lang="cs-CZ" sz="2000" dirty="0" err="1">
                <a:hlinkClick r:id="rId4"/>
              </a:rPr>
              <a:t>ceskatelevize.cz</a:t>
            </a:r>
            <a:r>
              <a:rPr lang="cs-CZ" sz="2000" dirty="0">
                <a:hlinkClick r:id="rId4"/>
              </a:rPr>
              <a:t>/</a:t>
            </a:r>
            <a:r>
              <a:rPr lang="cs-CZ" sz="2000" dirty="0" err="1">
                <a:hlinkClick r:id="rId4"/>
              </a:rPr>
              <a:t>ivysilani</a:t>
            </a:r>
            <a:r>
              <a:rPr lang="cs-CZ" sz="2000" dirty="0">
                <a:hlinkClick r:id="rId4"/>
              </a:rPr>
              <a:t>/10314241266-hobby-</a:t>
            </a:r>
            <a:r>
              <a:rPr lang="cs-CZ" sz="2000" dirty="0" err="1">
                <a:hlinkClick r:id="rId4"/>
              </a:rPr>
              <a:t>nasi</a:t>
            </a:r>
            <a:r>
              <a:rPr lang="cs-CZ" sz="2000" dirty="0">
                <a:hlinkClick r:id="rId4"/>
              </a:rPr>
              <a:t>-doby/216562223000031/obsah/501355-</a:t>
            </a:r>
            <a:r>
              <a:rPr lang="cs-CZ" sz="2000" dirty="0" err="1">
                <a:hlinkClick r:id="rId4"/>
              </a:rPr>
              <a:t>okrasne</a:t>
            </a:r>
            <a:r>
              <a:rPr lang="cs-CZ" sz="2000" dirty="0">
                <a:hlinkClick r:id="rId4"/>
              </a:rPr>
              <a:t>-</a:t>
            </a:r>
            <a:r>
              <a:rPr lang="cs-CZ" sz="2000" dirty="0" err="1">
                <a:hlinkClick r:id="rId4"/>
              </a:rPr>
              <a:t>jehlicnany</a:t>
            </a:r>
            <a:r>
              <a:rPr lang="cs-CZ" sz="2000" dirty="0"/>
              <a:t>  </a:t>
            </a:r>
          </a:p>
          <a:p>
            <a:r>
              <a:rPr lang="cs-CZ" sz="2000" dirty="0"/>
              <a:t>Utajený svět fytoplanktonu (5 minut) </a:t>
            </a:r>
          </a:p>
          <a:p>
            <a:r>
              <a:rPr lang="cs-CZ" sz="2000" dirty="0">
                <a:hlinkClick r:id="rId5"/>
              </a:rPr>
              <a:t>http://www.</a:t>
            </a:r>
            <a:r>
              <a:rPr lang="cs-CZ" sz="2000" dirty="0" err="1">
                <a:hlinkClick r:id="rId5"/>
              </a:rPr>
              <a:t>ceskatelevize.cz</a:t>
            </a:r>
            <a:r>
              <a:rPr lang="cs-CZ" sz="2000" dirty="0">
                <a:hlinkClick r:id="rId5"/>
              </a:rPr>
              <a:t>/porady/10121359557-port/400-utajeny-</a:t>
            </a:r>
            <a:r>
              <a:rPr lang="cs-CZ" sz="2000" dirty="0" err="1">
                <a:hlinkClick r:id="rId5"/>
              </a:rPr>
              <a:t>svet</a:t>
            </a:r>
            <a:r>
              <a:rPr lang="cs-CZ" sz="2000" dirty="0">
                <a:hlinkClick r:id="rId5"/>
              </a:rPr>
              <a:t>-fytoplanktonu/video/</a:t>
            </a:r>
            <a:r>
              <a:rPr lang="cs-CZ" sz="2000" dirty="0"/>
              <a:t> </a:t>
            </a:r>
          </a:p>
          <a:p>
            <a:r>
              <a:rPr lang="cs-CZ" sz="2000" dirty="0"/>
              <a:t>Aleje jako součást české krajiny (28 minut) </a:t>
            </a:r>
          </a:p>
          <a:p>
            <a:r>
              <a:rPr lang="cs-CZ" sz="2000" dirty="0">
                <a:hlinkClick r:id="rId6"/>
              </a:rPr>
              <a:t>http://www.</a:t>
            </a:r>
            <a:r>
              <a:rPr lang="cs-CZ" sz="2000" dirty="0" err="1">
                <a:hlinkClick r:id="rId6"/>
              </a:rPr>
              <a:t>ceskatelevize.cz</a:t>
            </a:r>
            <a:r>
              <a:rPr lang="cs-CZ" sz="2000" dirty="0">
                <a:hlinkClick r:id="rId6"/>
              </a:rPr>
              <a:t>/porady/10140177481-aleje-jako-</a:t>
            </a:r>
            <a:r>
              <a:rPr lang="cs-CZ" sz="2000" dirty="0" err="1">
                <a:hlinkClick r:id="rId6"/>
              </a:rPr>
              <a:t>soucast</a:t>
            </a:r>
            <a:r>
              <a:rPr lang="cs-CZ" sz="2000" dirty="0">
                <a:hlinkClick r:id="rId6"/>
              </a:rPr>
              <a:t>-</a:t>
            </a:r>
            <a:r>
              <a:rPr lang="cs-CZ" sz="2000" dirty="0" err="1">
                <a:hlinkClick r:id="rId6"/>
              </a:rPr>
              <a:t>nasi</a:t>
            </a:r>
            <a:r>
              <a:rPr lang="cs-CZ" sz="2000" dirty="0">
                <a:hlinkClick r:id="rId6"/>
              </a:rPr>
              <a:t>-krajiny/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Fotosyntéza (Nezkreslená věda; 9 minut) </a:t>
            </a:r>
          </a:p>
          <a:p>
            <a:r>
              <a:rPr lang="cs-CZ" altLang="cs-CZ" sz="2000" dirty="0">
                <a:hlinkClick r:id="rId2"/>
              </a:rPr>
              <a:t>https://www.youtube.com/watch?v=zxhgNmaCVAM&amp;feature=youtu.be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Geneticky modifikované organismy (Nezkreslená věda; 8 minut) </a:t>
            </a:r>
          </a:p>
          <a:p>
            <a:r>
              <a:rPr lang="cs-CZ" altLang="cs-CZ" sz="2000" dirty="0">
                <a:hlinkClick r:id="rId3"/>
              </a:rPr>
              <a:t>https://www.youtube.com/watch?v=aCm6gXlua48&amp;feature=youtu.be</a:t>
            </a:r>
            <a:r>
              <a:rPr lang="cs-CZ" altLang="cs-CZ" sz="2000" dirty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28012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901E7-A61F-4826-9225-A28688F2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Použité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62961-5134-4038-BD1B-BD24A28FC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Hančová, H., Vlková, M.: Biologie v kostce, Fragment, Praha 2008 </a:t>
            </a:r>
          </a:p>
          <a:p>
            <a:r>
              <a:rPr lang="cs-CZ" altLang="cs-CZ" sz="2000" dirty="0" err="1"/>
              <a:t>Stockleyová</a:t>
            </a:r>
            <a:r>
              <a:rPr lang="cs-CZ" altLang="cs-CZ" sz="2000" dirty="0"/>
              <a:t>, C.: Ilustrovaná encyklopedie biologie </a:t>
            </a:r>
          </a:p>
          <a:p>
            <a:r>
              <a:rPr lang="cs-CZ" altLang="cs-CZ" sz="2000" dirty="0"/>
              <a:t>Hoffmann, J.: Biochemie (prezentace pro výuku ZPV, předchozí roky) </a:t>
            </a:r>
          </a:p>
          <a:p>
            <a:r>
              <a:rPr lang="cs-CZ" altLang="cs-CZ" sz="2000" dirty="0">
                <a:hlinkClick r:id="rId2"/>
              </a:rPr>
              <a:t>http://cs.wikipedia.org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3"/>
              </a:rPr>
              <a:t>http://en.wikipedia.org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4"/>
              </a:rPr>
              <a:t>http://biologie.webz.cz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5"/>
              </a:rPr>
              <a:t>http://www.nasestromy.cz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6"/>
              </a:rPr>
              <a:t>http://www.biomach.cz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Google </a:t>
            </a:r>
            <a:r>
              <a:rPr lang="cs-CZ" altLang="cs-CZ" sz="2000" dirty="0" err="1"/>
              <a:t>Images</a:t>
            </a:r>
            <a:r>
              <a:rPr lang="cs-CZ" alt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39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Vřetenovitý kořen mrkve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Mrkev obecná ve svém vřetenovitém kořeni shromažďuje živiny, proto je vyhledávanou kořenovou zeleninou </a:t>
            </a:r>
          </a:p>
          <a:p>
            <a:r>
              <a:rPr lang="cs-CZ" sz="2000" dirty="0"/>
              <a:t>Zásobní funkce kořene </a:t>
            </a:r>
          </a:p>
          <a:p>
            <a:endParaRPr lang="cs-CZ" sz="2000" dirty="0"/>
          </a:p>
        </p:txBody>
      </p:sp>
      <p:pic>
        <p:nvPicPr>
          <p:cNvPr id="18436" name="Obrázek 3" descr="Daucus_Caro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713" y="2368550"/>
            <a:ext cx="237648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Kořen: Chůdovitý v bažinatých oblastech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Adaptace na prostředí </a:t>
            </a:r>
          </a:p>
          <a:p>
            <a:endParaRPr lang="cs-CZ" sz="2000"/>
          </a:p>
        </p:txBody>
      </p:sp>
      <p:pic>
        <p:nvPicPr>
          <p:cNvPr id="19460" name="Obrázek 3" descr="rhizomangleherb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2225675"/>
            <a:ext cx="52895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Kulovitý kořen: Řepa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Zásobní funkce kořene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69" y="2315674"/>
            <a:ext cx="4903177" cy="32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3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Hlíznatý kořen: Lilek brambor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Zásobní funkce kořene (škrob)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14" y="2320558"/>
            <a:ext cx="2904271" cy="43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Stavba kořene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Stavba kořene </a:t>
            </a:r>
          </a:p>
          <a:p>
            <a:endParaRPr lang="cs-CZ" sz="2000"/>
          </a:p>
        </p:txBody>
      </p:sp>
      <p:pic>
        <p:nvPicPr>
          <p:cNvPr id="20484" name="Obrázek 3" descr="slide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388" y="2339975"/>
            <a:ext cx="5126037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Stonek (kaulom)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Stonek nese listy, pupeny a reprodukční orgány </a:t>
            </a:r>
          </a:p>
          <a:p>
            <a:r>
              <a:rPr lang="cs-CZ" sz="1800" dirty="0"/>
              <a:t>Funkce: Mechanická, asimilační (přizpůsobivost) a zásobní </a:t>
            </a:r>
          </a:p>
          <a:p>
            <a:r>
              <a:rPr lang="cs-CZ" sz="1800" dirty="0"/>
              <a:t>Typy stonků: Byliny a dřeviny </a:t>
            </a:r>
          </a:p>
          <a:p>
            <a:r>
              <a:rPr lang="cs-CZ" sz="1800" u="sng" dirty="0"/>
              <a:t>Byliny:</a:t>
            </a:r>
            <a:r>
              <a:rPr lang="cs-CZ" sz="1800" dirty="0"/>
              <a:t> Dužnatý stonek </a:t>
            </a:r>
          </a:p>
          <a:p>
            <a:r>
              <a:rPr lang="cs-CZ" sz="1800" dirty="0"/>
              <a:t>A) Lodyha = Stonek s listy … hluchavka, mák, kopřiva </a:t>
            </a:r>
          </a:p>
          <a:p>
            <a:r>
              <a:rPr lang="cs-CZ" sz="1800" dirty="0"/>
              <a:t>B) Stvol = Bezlistý stonek zakončený květem … pampeliška, hyacint, prvosenka </a:t>
            </a:r>
          </a:p>
          <a:p>
            <a:r>
              <a:rPr lang="cs-CZ" sz="1800" dirty="0"/>
              <a:t>C) Stéblo = Dutý stonek trav s kolénky … </a:t>
            </a:r>
            <a:r>
              <a:rPr lang="cs-CZ" sz="1800" dirty="0" err="1"/>
              <a:t>lipnicovité</a:t>
            </a:r>
            <a:r>
              <a:rPr lang="cs-CZ" sz="1800" dirty="0"/>
              <a:t> (stonky a obilniny) </a:t>
            </a:r>
          </a:p>
          <a:p>
            <a:r>
              <a:rPr lang="cs-CZ" sz="1800" u="sng" dirty="0"/>
              <a:t>Dřeviny:</a:t>
            </a:r>
            <a:r>
              <a:rPr lang="cs-CZ" sz="1800" dirty="0"/>
              <a:t> Dřevnatý stonek </a:t>
            </a:r>
          </a:p>
          <a:p>
            <a:r>
              <a:rPr lang="cs-CZ" sz="1800" dirty="0"/>
              <a:t>A) Strom = Kmen + koruna </a:t>
            </a:r>
          </a:p>
          <a:p>
            <a:r>
              <a:rPr lang="cs-CZ" sz="1800" dirty="0"/>
              <a:t>B) Keř = Větví se od země </a:t>
            </a:r>
          </a:p>
          <a:p>
            <a:r>
              <a:rPr lang="cs-CZ" sz="1800" dirty="0"/>
              <a:t>C) Polokeř = Horní část stonku je bylinná </a:t>
            </a:r>
          </a:p>
          <a:p>
            <a:endParaRPr lang="cs-CZ" sz="2000" dirty="0"/>
          </a:p>
        </p:txBody>
      </p:sp>
      <p:pic>
        <p:nvPicPr>
          <p:cNvPr id="4" name="Obrázek 3" descr="220px-Casti_ston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5952" y="1275745"/>
            <a:ext cx="3259793" cy="4489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Typy stonku: Lodyha, stvol a stéblo</a:t>
            </a:r>
          </a:p>
        </p:txBody>
      </p:sp>
      <p:pic>
        <p:nvPicPr>
          <p:cNvPr id="4" name="Zástupný symbol pro obsah 3" descr="Stonek+bylin+Stéblo+–+dutý,článkovaný,+stonek+s+kolén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663" y="1398112"/>
            <a:ext cx="6527745" cy="489580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1112</Words>
  <Application>Microsoft Office PowerPoint</Application>
  <PresentationFormat>Širokoúhlá obrazovka</PresentationFormat>
  <Paragraphs>139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Tělo (kormus)</vt:lpstr>
      <vt:lpstr>Kořen (radix)</vt:lpstr>
      <vt:lpstr>Vřetenovitý kořen mrkve</vt:lpstr>
      <vt:lpstr>Kořen: Chůdovitý v bažinatých oblastech</vt:lpstr>
      <vt:lpstr>Kulovitý kořen: Řepa</vt:lpstr>
      <vt:lpstr>Hlíznatý kořen: Lilek brambor</vt:lpstr>
      <vt:lpstr>Stavba kořene</vt:lpstr>
      <vt:lpstr>Stonek (kaulom)</vt:lpstr>
      <vt:lpstr>Typy stonku: Lodyha, stvol a stéblo</vt:lpstr>
      <vt:lpstr>Cibule (orgán)</vt:lpstr>
      <vt:lpstr>List (fylom)</vt:lpstr>
      <vt:lpstr>List (fylom): Dělohy</vt:lpstr>
      <vt:lpstr>List (fylom): Šupiny, lupenité listy, listeny</vt:lpstr>
      <vt:lpstr>Květ (flos)</vt:lpstr>
      <vt:lpstr>Květ (flos)</vt:lpstr>
      <vt:lpstr>Semeno (semen)</vt:lpstr>
      <vt:lpstr>Plod (fructus)</vt:lpstr>
      <vt:lpstr>Pravé plody: Oříšek</vt:lpstr>
      <vt:lpstr>Pravé plody: Obilka</vt:lpstr>
      <vt:lpstr>Pravé plody: Bobule</vt:lpstr>
      <vt:lpstr>Pravé plody: Peckovice</vt:lpstr>
      <vt:lpstr>Pravé plody: Nažka</vt:lpstr>
      <vt:lpstr>Pravé plody: Lusk</vt:lpstr>
      <vt:lpstr>Nepravé plody: Malvice</vt:lpstr>
      <vt:lpstr>Nepravé plody: Souplodí</vt:lpstr>
      <vt:lpstr>Nepravé plody: Hesperidium</vt:lpstr>
      <vt:lpstr>Videa</vt:lpstr>
      <vt:lpstr>Videa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</dc:title>
  <dc:creator>Jan Hoffmann</dc:creator>
  <cp:lastModifiedBy>Jan Hoffmann</cp:lastModifiedBy>
  <cp:revision>2</cp:revision>
  <dcterms:created xsi:type="dcterms:W3CDTF">2019-03-10T14:28:47Z</dcterms:created>
  <dcterms:modified xsi:type="dcterms:W3CDTF">2021-03-12T05:29:59Z</dcterms:modified>
</cp:coreProperties>
</file>