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9" r:id="rId7"/>
    <p:sldId id="294" r:id="rId8"/>
    <p:sldId id="293" r:id="rId9"/>
    <p:sldId id="292" r:id="rId10"/>
    <p:sldId id="295" r:id="rId11"/>
    <p:sldId id="296" r:id="rId12"/>
    <p:sldId id="297" r:id="rId13"/>
    <p:sldId id="299" r:id="rId14"/>
    <p:sldId id="300" r:id="rId15"/>
    <p:sldId id="301" r:id="rId16"/>
    <p:sldId id="288" r:id="rId17"/>
    <p:sldId id="355" r:id="rId18"/>
    <p:sldId id="375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CFC1E-C7DE-4E81-985D-F6BA4C0BB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5903EE-DE43-4C30-A0F7-2461BDCF4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E2CBA8-E42C-4976-B0E0-F7A72F29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2F3118-F213-4CE9-BDA7-56ADBC9D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6D7765-85FA-47CC-8059-C59CF133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46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061E2-B504-41B3-AE1C-72304448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1C4F2F-95AC-49A2-8208-099CC10F8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51D81D-F507-4E78-BA57-753F5679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4CB5F5-E55E-42EA-BD8D-8C1D5036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6DCEFE-71B2-4866-AECD-E413B100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98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11C108D-B082-4EB8-95B5-66E79720D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2E7F63-887F-48B6-BFA2-69D62DC87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9DE02B-9DF9-4E9E-B1C1-CCC3DC85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01908C-DDB7-4C20-A881-62845544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31543A-DBE7-4B1F-B57D-28B2F115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96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5B910-4612-4FA2-8F9C-3E2C4C96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6DE687-1D8E-468E-B18F-71AFCBE53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CF9F8A-63E9-4EE8-9E77-A977E7BE5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691F1F-211E-4E0F-8CCD-C6A2AC41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2303FE-4318-4F1E-AA57-A5730124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82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588AC-E76F-45D9-B675-678E044B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2683EE-1DAE-49A1-87AC-3575FEB02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D64ED3-8E7E-4913-8F4A-CC2B8FE5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F916C3-FBF2-484F-8065-40B021C4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540CDE-9C53-4D24-82BB-A4CC3CED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00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1BA64-4C8E-46A2-B625-F8068632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BB6C7-4F1D-4915-BB31-8FDB2E648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7BD561-6DB0-4704-B9B7-8DD1843C2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47B71E-8A23-4D41-8A2D-ED5ECE91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3AC6B1-7E7F-4186-9A3C-9D5FE907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F9AC69-7EF2-4055-B94B-9105DF2D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99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0E384-9257-4CAE-A289-F1F42DB7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4C3ACF-C7DF-400F-951C-A898D4F33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211BB8-BC59-4A32-96F3-9F5B47FE0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E49273D-20C1-4430-B5C7-CB6672395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A113F74-16D6-4113-BBE3-B1C900D29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8A1AD9D-D16D-4327-9F44-BD33D59F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05C0BA4-A178-48CA-9EF5-C28B1F70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FFE6DB-F5A3-4154-B8AD-B6D16655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72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78B7F-ADFA-4C1A-8EFE-92CA553B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E037B5-E8F4-415A-B70B-A13BDEF4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8B3DF3-6AA7-4460-979E-8E63AAFE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5E5CCC-7874-4C4C-A2ED-E7723CAD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00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C5A63A5-888F-48D7-AE2E-AA2D0EA4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6EFAD4-2531-40E8-B326-9C8E1C7F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796FF6-1CF5-4AF3-A30C-19BBEB49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74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0B514-C4E0-4BA7-8F13-20D9E0C9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A859C1-3CE0-4A27-A818-ADC24B38E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E421EB-9F9C-41DF-9016-9758ACCDC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138767-572C-4D87-AA06-D4DC3C06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B10E04-0D02-405F-A4B9-837C1475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31C3C5-2E3B-47FE-92CA-1D7399E1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00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D97B8-2114-47D5-BFA0-0A6211FF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A10881D-3E16-49E2-A410-198159B30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A0776A-3B55-4564-9E68-FA0C35ACD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30B17A-2FF9-4BAD-8F5B-B741D3AC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0A83B7-6753-4FF1-88DB-945B79CF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95B5AC-1F24-4E99-8BC0-74A95144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46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26D9E31-C4CD-44C9-BB97-7C07E712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00C0A6-937A-4ED8-89FE-3D9F342C9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9A7BAD-DC37-447B-82F4-989D27898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D4B1B6-0163-490A-8ABC-8348822B7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9F6608-4924-441A-90CC-F888AB06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18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95913550-nedej-se/415235100161008-za-brouky-na-stromy" TargetMode="External"/><Relationship Id="rId2" Type="http://schemas.openxmlformats.org/officeDocument/2006/relationships/hyperlink" Target="https://www.youtube.com/watch?v=3xHclTwuC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skatelevize.cz/porady/10140177481-aleje-jako-soucast-nasi-krajiny/" TargetMode="External"/><Relationship Id="rId5" Type="http://schemas.openxmlformats.org/officeDocument/2006/relationships/hyperlink" Target="http://www.ceskatelevize.cz/porady/10121359557-port/400-utajeny-svet-fytoplanktonu/video/" TargetMode="External"/><Relationship Id="rId4" Type="http://schemas.openxmlformats.org/officeDocument/2006/relationships/hyperlink" Target="http://www.ceskatelevize.cz/ivysilani/10314241266-hobby-nasi-doby/216562223000031/obsah/501355-okrasne-jehlicnan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m6gXlua48&amp;feature=youtu.be" TargetMode="External"/><Relationship Id="rId2" Type="http://schemas.openxmlformats.org/officeDocument/2006/relationships/hyperlink" Target="https://www.youtube.com/watch?v=zxhgNmaCVAM&amp;feature=youtu.b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mach.cz/" TargetMode="External"/><Relationship Id="rId5" Type="http://schemas.openxmlformats.org/officeDocument/2006/relationships/hyperlink" Target="http://www.nasestromy.cz/" TargetMode="External"/><Relationship Id="rId4" Type="http://schemas.openxmlformats.org/officeDocument/2006/relationships/hyperlink" Target="http://biologie.webz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Systém rostlin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Říše Rostliny se dělí do dvou podříší </a:t>
            </a:r>
          </a:p>
          <a:p>
            <a:r>
              <a:rPr lang="cs-CZ" sz="2000" dirty="0"/>
              <a:t>Nezelené rostliny </a:t>
            </a:r>
          </a:p>
          <a:p>
            <a:r>
              <a:rPr lang="cs-CZ" sz="2000" dirty="0"/>
              <a:t>Zelené rostliny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Výtrusné rostliny (skupina)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Nepohlavní rozmnožování pomocí výtrusů (spor) </a:t>
            </a:r>
          </a:p>
          <a:p>
            <a:r>
              <a:rPr lang="cs-CZ" sz="2000"/>
              <a:t>Mechorosty a kapraďorosty </a:t>
            </a:r>
          </a:p>
          <a:p>
            <a:r>
              <a:rPr lang="cs-CZ" sz="2000"/>
              <a:t>Mechorosty se dělí na játrovky a mechy </a:t>
            </a:r>
          </a:p>
          <a:p>
            <a:r>
              <a:rPr lang="cs-CZ" sz="2000"/>
              <a:t>Kapraďorosty dělí na plavuně, přesličky a kapradiny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Výtrusné rostliny: Mechorosty: Játrovky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Vyskytují se na stinných stanovištích s vysokou vlhkostí </a:t>
            </a:r>
          </a:p>
          <a:p>
            <a:r>
              <a:rPr lang="cs-CZ" sz="2000"/>
              <a:t>Nejvíce druhů v tropickém pásmu </a:t>
            </a:r>
          </a:p>
          <a:p>
            <a:r>
              <a:rPr lang="cs-CZ" sz="2000"/>
              <a:t>U nás – na tlejícím dřevě, kůře listnatých stromů a v korytech potoků </a:t>
            </a:r>
          </a:p>
          <a:p>
            <a:r>
              <a:rPr lang="cs-CZ" sz="2000"/>
              <a:t>Příklad: Porostnice mnohotvárná (játrovka, vyskytující se v ČR) </a:t>
            </a:r>
          </a:p>
          <a:p>
            <a:endParaRPr lang="cs-CZ" sz="2000"/>
          </a:p>
        </p:txBody>
      </p:sp>
      <p:pic>
        <p:nvPicPr>
          <p:cNvPr id="39940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563" y="3679825"/>
            <a:ext cx="350996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Výtrusné rostliny: Mechorosty: Mechy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Druhé nejpočetnější oddělení rostli po krytosemenných rostlinách </a:t>
            </a:r>
          </a:p>
          <a:p>
            <a:r>
              <a:rPr lang="cs-CZ" sz="2000" dirty="0"/>
              <a:t>Vysoká schopnost zadržovat vodu </a:t>
            </a:r>
          </a:p>
          <a:p>
            <a:r>
              <a:rPr lang="cs-CZ" sz="2000" dirty="0"/>
              <a:t>Pionýrské rostliny – jako první jsou schopny osidlovat nová stanoviště </a:t>
            </a:r>
          </a:p>
          <a:p>
            <a:r>
              <a:rPr lang="cs-CZ" sz="2000" dirty="0"/>
              <a:t>Rašeliník kostrbatý je mech, který se vyskytuje na českých rašeliništích </a:t>
            </a:r>
          </a:p>
          <a:p>
            <a:endParaRPr lang="cs-CZ" sz="2000" dirty="0"/>
          </a:p>
        </p:txBody>
      </p:sp>
      <p:pic>
        <p:nvPicPr>
          <p:cNvPr id="4096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350" y="3432175"/>
            <a:ext cx="3986213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Výtrusné rostliny: Kapraďorosty: Plavuně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Plavuň pučivá </a:t>
            </a:r>
          </a:p>
          <a:p>
            <a:endParaRPr lang="cs-CZ" sz="2000"/>
          </a:p>
        </p:txBody>
      </p:sp>
      <p:pic>
        <p:nvPicPr>
          <p:cNvPr id="41988" name="Obrázek 3" descr="800px-Lycopodium_annotinum_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2408238"/>
            <a:ext cx="3163887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Výtrusné rostliny: Kapraďorosty: Přesličky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Přeslička největší </a:t>
            </a:r>
          </a:p>
          <a:p>
            <a:endParaRPr lang="cs-CZ" sz="2000"/>
          </a:p>
        </p:txBody>
      </p:sp>
      <p:pic>
        <p:nvPicPr>
          <p:cNvPr id="43012" name="Obrázek 3" descr="1280px-Equisetum_telmate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2209800"/>
            <a:ext cx="5837237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Výtrusné rostliny: Kapraďorosty: Kapradiny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Hadilka obecná (hadí jazyk obecný) </a:t>
            </a:r>
          </a:p>
          <a:p>
            <a:endParaRPr lang="cs-CZ"/>
          </a:p>
        </p:txBody>
      </p:sp>
      <p:pic>
        <p:nvPicPr>
          <p:cNvPr id="44036" name="Obrázek 3" descr="800px-Ophioglossum_closeu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2470150"/>
            <a:ext cx="2760663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Videa</a:t>
            </a:r>
          </a:p>
        </p:txBody>
      </p:sp>
      <p:sp>
        <p:nvSpPr>
          <p:cNvPr id="82947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/>
          <a:lstStyle/>
          <a:p>
            <a:r>
              <a:rPr lang="cs-CZ" sz="2000" dirty="0"/>
              <a:t>Paměť stromů: Slovanská lípa a germánský dub (18 minut) </a:t>
            </a:r>
          </a:p>
          <a:p>
            <a:r>
              <a:rPr lang="cs-CZ" sz="2000" dirty="0">
                <a:hlinkClick r:id="rId2"/>
              </a:rPr>
              <a:t>https://www.youtube.com/watch?v=3xHclTwuCP4</a:t>
            </a:r>
            <a:r>
              <a:rPr lang="cs-CZ" sz="2000" dirty="0"/>
              <a:t> </a:t>
            </a:r>
          </a:p>
          <a:p>
            <a:r>
              <a:rPr lang="cs-CZ" sz="2000" dirty="0"/>
              <a:t>Nedej se: Za brouky na stromy (25 minut) </a:t>
            </a:r>
          </a:p>
          <a:p>
            <a:r>
              <a:rPr lang="cs-CZ" sz="2000" dirty="0">
                <a:hlinkClick r:id="rId3"/>
              </a:rPr>
              <a:t>http://www.</a:t>
            </a:r>
            <a:r>
              <a:rPr lang="cs-CZ" sz="2000" dirty="0" err="1">
                <a:hlinkClick r:id="rId3"/>
              </a:rPr>
              <a:t>ceskatelevize.cz</a:t>
            </a:r>
            <a:r>
              <a:rPr lang="cs-CZ" sz="2000" dirty="0">
                <a:hlinkClick r:id="rId3"/>
              </a:rPr>
              <a:t>/porady/1095913550-nedej-se/415235100161008-za-brouky-na-stromy</a:t>
            </a:r>
            <a:r>
              <a:rPr lang="cs-CZ" sz="2000" dirty="0"/>
              <a:t>   </a:t>
            </a:r>
          </a:p>
          <a:p>
            <a:r>
              <a:rPr lang="cs-CZ" sz="2000" dirty="0"/>
              <a:t>Hobby naší doby: Okrasné jehličnany (5 minut) </a:t>
            </a:r>
          </a:p>
          <a:p>
            <a:r>
              <a:rPr lang="cs-CZ" sz="2000" dirty="0">
                <a:hlinkClick r:id="rId4"/>
              </a:rPr>
              <a:t>http://www.</a:t>
            </a:r>
            <a:r>
              <a:rPr lang="cs-CZ" sz="2000" dirty="0" err="1">
                <a:hlinkClick r:id="rId4"/>
              </a:rPr>
              <a:t>ceskatelevize.cz</a:t>
            </a:r>
            <a:r>
              <a:rPr lang="cs-CZ" sz="2000" dirty="0">
                <a:hlinkClick r:id="rId4"/>
              </a:rPr>
              <a:t>/</a:t>
            </a:r>
            <a:r>
              <a:rPr lang="cs-CZ" sz="2000" dirty="0" err="1">
                <a:hlinkClick r:id="rId4"/>
              </a:rPr>
              <a:t>ivysilani</a:t>
            </a:r>
            <a:r>
              <a:rPr lang="cs-CZ" sz="2000" dirty="0">
                <a:hlinkClick r:id="rId4"/>
              </a:rPr>
              <a:t>/10314241266-hobby-</a:t>
            </a:r>
            <a:r>
              <a:rPr lang="cs-CZ" sz="2000" dirty="0" err="1">
                <a:hlinkClick r:id="rId4"/>
              </a:rPr>
              <a:t>nasi</a:t>
            </a:r>
            <a:r>
              <a:rPr lang="cs-CZ" sz="2000" dirty="0">
                <a:hlinkClick r:id="rId4"/>
              </a:rPr>
              <a:t>-doby/216562223000031/obsah/501355-</a:t>
            </a:r>
            <a:r>
              <a:rPr lang="cs-CZ" sz="2000" dirty="0" err="1">
                <a:hlinkClick r:id="rId4"/>
              </a:rPr>
              <a:t>okrasne</a:t>
            </a:r>
            <a:r>
              <a:rPr lang="cs-CZ" sz="2000" dirty="0">
                <a:hlinkClick r:id="rId4"/>
              </a:rPr>
              <a:t>-</a:t>
            </a:r>
            <a:r>
              <a:rPr lang="cs-CZ" sz="2000" dirty="0" err="1">
                <a:hlinkClick r:id="rId4"/>
              </a:rPr>
              <a:t>jehlicnany</a:t>
            </a:r>
            <a:r>
              <a:rPr lang="cs-CZ" sz="2000" dirty="0"/>
              <a:t>  </a:t>
            </a:r>
          </a:p>
          <a:p>
            <a:r>
              <a:rPr lang="cs-CZ" sz="2000" dirty="0"/>
              <a:t>Utajený svět fytoplanktonu (5 minut) </a:t>
            </a:r>
          </a:p>
          <a:p>
            <a:r>
              <a:rPr lang="cs-CZ" sz="2000" dirty="0">
                <a:hlinkClick r:id="rId5"/>
              </a:rPr>
              <a:t>http://www.</a:t>
            </a:r>
            <a:r>
              <a:rPr lang="cs-CZ" sz="2000" dirty="0" err="1">
                <a:hlinkClick r:id="rId5"/>
              </a:rPr>
              <a:t>ceskatelevize.cz</a:t>
            </a:r>
            <a:r>
              <a:rPr lang="cs-CZ" sz="2000" dirty="0">
                <a:hlinkClick r:id="rId5"/>
              </a:rPr>
              <a:t>/porady/10121359557-port/400-utajeny-</a:t>
            </a:r>
            <a:r>
              <a:rPr lang="cs-CZ" sz="2000" dirty="0" err="1">
                <a:hlinkClick r:id="rId5"/>
              </a:rPr>
              <a:t>svet</a:t>
            </a:r>
            <a:r>
              <a:rPr lang="cs-CZ" sz="2000" dirty="0">
                <a:hlinkClick r:id="rId5"/>
              </a:rPr>
              <a:t>-fytoplanktonu/video/</a:t>
            </a:r>
            <a:r>
              <a:rPr lang="cs-CZ" sz="2000" dirty="0"/>
              <a:t> </a:t>
            </a:r>
          </a:p>
          <a:p>
            <a:r>
              <a:rPr lang="cs-CZ" sz="2000" dirty="0"/>
              <a:t>Aleje jako součást české krajiny (28 minut) </a:t>
            </a:r>
          </a:p>
          <a:p>
            <a:r>
              <a:rPr lang="cs-CZ" sz="2000" dirty="0">
                <a:hlinkClick r:id="rId6"/>
              </a:rPr>
              <a:t>http://www.</a:t>
            </a:r>
            <a:r>
              <a:rPr lang="cs-CZ" sz="2000" dirty="0" err="1">
                <a:hlinkClick r:id="rId6"/>
              </a:rPr>
              <a:t>ceskatelevize.cz</a:t>
            </a:r>
            <a:r>
              <a:rPr lang="cs-CZ" sz="2000" dirty="0">
                <a:hlinkClick r:id="rId6"/>
              </a:rPr>
              <a:t>/porady/10140177481-aleje-jako-</a:t>
            </a:r>
            <a:r>
              <a:rPr lang="cs-CZ" sz="2000" dirty="0" err="1">
                <a:hlinkClick r:id="rId6"/>
              </a:rPr>
              <a:t>soucast</a:t>
            </a:r>
            <a:r>
              <a:rPr lang="cs-CZ" sz="2000" dirty="0">
                <a:hlinkClick r:id="rId6"/>
              </a:rPr>
              <a:t>-</a:t>
            </a:r>
            <a:r>
              <a:rPr lang="cs-CZ" sz="2000" dirty="0" err="1">
                <a:hlinkClick r:id="rId6"/>
              </a:rPr>
              <a:t>nasi</a:t>
            </a:r>
            <a:r>
              <a:rPr lang="cs-CZ" sz="2000" dirty="0">
                <a:hlinkClick r:id="rId6"/>
              </a:rPr>
              <a:t>-krajiny/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Videa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Fotosyntéza (Nezkreslená věda; 9 minut) </a:t>
            </a:r>
          </a:p>
          <a:p>
            <a:r>
              <a:rPr lang="cs-CZ" altLang="cs-CZ" sz="2000" dirty="0">
                <a:hlinkClick r:id="rId2"/>
              </a:rPr>
              <a:t>https://www.youtube.com/watch?v=zxhgNmaCVAM&amp;feature=youtu.be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cs-CZ" altLang="cs-CZ" sz="2000" dirty="0"/>
              <a:t>Geneticky modifikované organismy (Nezkreslená věda; 8 minut) </a:t>
            </a:r>
          </a:p>
          <a:p>
            <a:r>
              <a:rPr lang="cs-CZ" altLang="cs-CZ" sz="2000" dirty="0">
                <a:hlinkClick r:id="rId3"/>
              </a:rPr>
              <a:t>https://www.youtube.com/watch?v=aCm6gXlua48&amp;feature=youtu.be</a:t>
            </a:r>
            <a:r>
              <a:rPr lang="cs-CZ" altLang="cs-CZ" sz="2000" dirty="0"/>
              <a:t>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28012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Použité zdroje</a:t>
            </a:r>
          </a:p>
        </p:txBody>
      </p:sp>
      <p:sp>
        <p:nvSpPr>
          <p:cNvPr id="8192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/>
          <a:lstStyle/>
          <a:p>
            <a:pPr marL="0" indent="0">
              <a:buNone/>
            </a:pPr>
            <a:endParaRPr lang="cs-CZ" altLang="cs-CZ" sz="2000" dirty="0"/>
          </a:p>
          <a:p>
            <a:r>
              <a:rPr lang="cs-CZ" altLang="cs-CZ" sz="2000" dirty="0"/>
              <a:t>Hančová, H., Vlková, M.: Biologie v kostce, Fragment, Praha 2008 </a:t>
            </a:r>
          </a:p>
          <a:p>
            <a:r>
              <a:rPr lang="cs-CZ" altLang="cs-CZ" sz="2000" dirty="0" err="1"/>
              <a:t>Stockleyová</a:t>
            </a:r>
            <a:r>
              <a:rPr lang="cs-CZ" altLang="cs-CZ" sz="2000" dirty="0"/>
              <a:t>, C.: Ilustrovaná encyklopedie biologie </a:t>
            </a:r>
          </a:p>
          <a:p>
            <a:r>
              <a:rPr lang="cs-CZ" altLang="cs-CZ" sz="2000" dirty="0"/>
              <a:t>Hoffmann, J.: Biochemie (prezentace pro výuku ZPV, předchozí roky) </a:t>
            </a:r>
          </a:p>
          <a:p>
            <a:r>
              <a:rPr lang="cs-CZ" altLang="cs-CZ" sz="2000" dirty="0">
                <a:hlinkClick r:id="rId2"/>
              </a:rPr>
              <a:t>http://cs.wikipedia.org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3"/>
              </a:rPr>
              <a:t>http://en.wikipedia.org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4"/>
              </a:rPr>
              <a:t>http://biologie.</a:t>
            </a:r>
            <a:r>
              <a:rPr lang="cs-CZ" altLang="cs-CZ" sz="2000" dirty="0" err="1">
                <a:hlinkClick r:id="rId4"/>
              </a:rPr>
              <a:t>webz.cz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5"/>
              </a:rPr>
              <a:t>http://www.</a:t>
            </a:r>
            <a:r>
              <a:rPr lang="cs-CZ" altLang="cs-CZ" sz="2000" dirty="0" err="1">
                <a:hlinkClick r:id="rId5"/>
              </a:rPr>
              <a:t>nasestromy.cz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6"/>
              </a:rPr>
              <a:t>http://www.</a:t>
            </a:r>
            <a:r>
              <a:rPr lang="cs-CZ" altLang="cs-CZ" sz="2000" dirty="0" err="1">
                <a:hlinkClick r:id="rId6"/>
              </a:rPr>
              <a:t>biomach.cz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 err="1"/>
              <a:t>Google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Images</a:t>
            </a:r>
            <a:r>
              <a:rPr lang="cs-CZ" alt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51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Nezelené rostliny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Patří sem především </a:t>
            </a:r>
            <a:r>
              <a:rPr lang="cs-CZ" sz="2000" u="sng"/>
              <a:t>ruduchy</a:t>
            </a:r>
            <a:r>
              <a:rPr lang="cs-CZ" sz="2000"/>
              <a:t> (červené řasy) </a:t>
            </a:r>
          </a:p>
          <a:p>
            <a:endParaRPr lang="cs-CZ" sz="2000"/>
          </a:p>
        </p:txBody>
      </p:sp>
      <p:pic>
        <p:nvPicPr>
          <p:cNvPr id="3072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888" y="2519363"/>
            <a:ext cx="5373687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Nezelené rostliny: Ruduchy (červené řasy)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Mají významný podíl na korálových útesech </a:t>
            </a:r>
          </a:p>
          <a:p>
            <a:r>
              <a:rPr lang="cs-CZ" sz="2000" dirty="0"/>
              <a:t>Mořský korál je ovšem živočich (žahavec) </a:t>
            </a:r>
          </a:p>
          <a:p>
            <a:r>
              <a:rPr lang="cs-CZ" sz="2000" dirty="0"/>
              <a:t>Z červených mořských řas se vyrábí agar – přírodní polysacharid, má podobu želatiny </a:t>
            </a:r>
          </a:p>
          <a:p>
            <a:r>
              <a:rPr lang="cs-CZ" sz="2000" dirty="0"/>
              <a:t>Kultivace mikroorganismů (</a:t>
            </a:r>
            <a:r>
              <a:rPr lang="cs-CZ" sz="2000" dirty="0" err="1"/>
              <a:t>Petriho</a:t>
            </a:r>
            <a:r>
              <a:rPr lang="cs-CZ" sz="2000" dirty="0"/>
              <a:t> miska) </a:t>
            </a:r>
          </a:p>
          <a:p>
            <a:r>
              <a:rPr lang="cs-CZ" sz="2000" dirty="0"/>
              <a:t>Přidává se do cukrárenských želé a dalších sladkých výrobků (pod názvem E406) </a:t>
            </a:r>
          </a:p>
        </p:txBody>
      </p:sp>
      <p:pic>
        <p:nvPicPr>
          <p:cNvPr id="31748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0"/>
            <a:ext cx="685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Petriho miska s koloniemi bakterií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Petriho miska s koloniemi bakterií </a:t>
            </a:r>
          </a:p>
          <a:p>
            <a:endParaRPr lang="cs-CZ" sz="2000"/>
          </a:p>
        </p:txBody>
      </p:sp>
      <p:pic>
        <p:nvPicPr>
          <p:cNvPr id="32772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2438400"/>
            <a:ext cx="452437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Zelené rostliny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Zelené rostliny se dělí do mnoha skupin </a:t>
            </a:r>
          </a:p>
          <a:p>
            <a:r>
              <a:rPr lang="cs-CZ" sz="2000" dirty="0"/>
              <a:t>Zelené řasy </a:t>
            </a:r>
          </a:p>
          <a:p>
            <a:r>
              <a:rPr lang="cs-CZ" sz="2000" dirty="0"/>
              <a:t>Parožnatky </a:t>
            </a:r>
          </a:p>
          <a:p>
            <a:r>
              <a:rPr lang="cs-CZ" sz="2000" dirty="0"/>
              <a:t>Mechorosty (Výtrusné rostliny) </a:t>
            </a:r>
          </a:p>
          <a:p>
            <a:r>
              <a:rPr lang="cs-CZ" sz="2000" dirty="0"/>
              <a:t>Kapraďorosty (Výtrusné rostliny) </a:t>
            </a:r>
          </a:p>
          <a:p>
            <a:r>
              <a:rPr lang="cs-CZ" sz="2000" dirty="0"/>
              <a:t>Semenné rostliny (nahosemenné a krytosemenné)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Zelené řasy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Zelené řasy: Velká skupina mořských rostlin </a:t>
            </a:r>
          </a:p>
          <a:p>
            <a:r>
              <a:rPr lang="cs-CZ" sz="2000"/>
              <a:t>Nejvíce zelených řas: Sargasové moře – až 1,7 tuny řas na kilometr čtvereční </a:t>
            </a:r>
          </a:p>
          <a:p>
            <a:endParaRPr lang="cs-CZ" sz="2000"/>
          </a:p>
          <a:p>
            <a:endParaRPr lang="cs-CZ" sz="2000"/>
          </a:p>
        </p:txBody>
      </p:sp>
      <p:pic>
        <p:nvPicPr>
          <p:cNvPr id="34820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2751138"/>
            <a:ext cx="38846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Obráze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479675"/>
            <a:ext cx="3097213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Zelené řasy: Zástupci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Puchratka kadeřadavá </a:t>
            </a:r>
          </a:p>
          <a:p>
            <a:r>
              <a:rPr lang="cs-CZ" sz="2000"/>
              <a:t>Zvaná též ,,</a:t>
            </a:r>
            <a:r>
              <a:rPr lang="en-US" sz="2000"/>
              <a:t>irsk</a:t>
            </a:r>
            <a:r>
              <a:rPr lang="cs-CZ" sz="2000"/>
              <a:t>ý mech</a:t>
            </a:r>
            <a:r>
              <a:rPr lang="en-US" sz="2000"/>
              <a:t>”</a:t>
            </a:r>
            <a:r>
              <a:rPr lang="cs-CZ" sz="2000"/>
              <a:t> </a:t>
            </a:r>
          </a:p>
          <a:p>
            <a:r>
              <a:rPr lang="cs-CZ" sz="2000"/>
              <a:t>Získává se z ní karagen (potravinový doplněk, estetický přípravek) </a:t>
            </a:r>
          </a:p>
          <a:p>
            <a:endParaRPr lang="cs-CZ" sz="2000"/>
          </a:p>
        </p:txBody>
      </p:sp>
      <p:pic>
        <p:nvPicPr>
          <p:cNvPr id="3584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413" y="3078163"/>
            <a:ext cx="2413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Parožnatky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Parožnatky jsou sladkovodní rostliny </a:t>
            </a:r>
          </a:p>
          <a:p>
            <a:r>
              <a:rPr lang="cs-CZ" sz="2000"/>
              <a:t>Zástupci: Šroubatka, krásivka </a:t>
            </a:r>
          </a:p>
          <a:p>
            <a:endParaRPr lang="cs-CZ" sz="2000"/>
          </a:p>
        </p:txBody>
      </p:sp>
      <p:pic>
        <p:nvPicPr>
          <p:cNvPr id="36868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2790825"/>
            <a:ext cx="362743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888" y="2790825"/>
            <a:ext cx="34512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Systém rostlin (stručné shrnutí)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Říše Rostliny se dělí dvou podříší </a:t>
            </a:r>
          </a:p>
          <a:p>
            <a:r>
              <a:rPr lang="cs-CZ" sz="2000" dirty="0"/>
              <a:t>Podříše Nezelené rostliny – patří sem především </a:t>
            </a:r>
            <a:r>
              <a:rPr lang="cs-CZ" sz="2000" dirty="0" err="1"/>
              <a:t>ruduchy</a:t>
            </a:r>
            <a:r>
              <a:rPr lang="cs-CZ" sz="2000" dirty="0"/>
              <a:t> (červené řasy) </a:t>
            </a:r>
          </a:p>
          <a:p>
            <a:r>
              <a:rPr lang="cs-CZ" sz="2000" dirty="0"/>
              <a:t>Podříše Zelené rostliny – patří sem ostatní rostliny </a:t>
            </a:r>
          </a:p>
          <a:p>
            <a:r>
              <a:rPr lang="cs-CZ" sz="2000" dirty="0"/>
              <a:t>Oddělení Zelené řasy, Oddělení Parožnatky </a:t>
            </a:r>
          </a:p>
          <a:p>
            <a:r>
              <a:rPr lang="cs-CZ" sz="2000" dirty="0"/>
              <a:t>Skupina Výtrusné rostliny </a:t>
            </a:r>
          </a:p>
          <a:p>
            <a:r>
              <a:rPr lang="cs-CZ" sz="2000" dirty="0"/>
              <a:t>Skupina Semenné rostliny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Širokoúhlá obrazovka</PresentationFormat>
  <Paragraphs>87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Systém rostlin</vt:lpstr>
      <vt:lpstr>Nezelené rostliny</vt:lpstr>
      <vt:lpstr>Nezelené rostliny: Ruduchy (červené řasy)</vt:lpstr>
      <vt:lpstr>Petriho miska s koloniemi bakterií</vt:lpstr>
      <vt:lpstr>Zelené rostliny</vt:lpstr>
      <vt:lpstr>Zelené řasy</vt:lpstr>
      <vt:lpstr>Zelené řasy: Zástupci</vt:lpstr>
      <vt:lpstr>Parožnatky</vt:lpstr>
      <vt:lpstr>Systém rostlin (stručné shrnutí)</vt:lpstr>
      <vt:lpstr>Výtrusné rostliny (skupina)</vt:lpstr>
      <vt:lpstr>Výtrusné rostliny: Mechorosty: Játrovky</vt:lpstr>
      <vt:lpstr>Výtrusné rostliny: Mechorosty: Mechy</vt:lpstr>
      <vt:lpstr>Výtrusné rostliny: Kapraďorosty: Plavuně</vt:lpstr>
      <vt:lpstr>Výtrusné rostliny: Kapraďorosty: Přesličky</vt:lpstr>
      <vt:lpstr>Výtrusné rostliny: Kapraďorosty: Kapradiny</vt:lpstr>
      <vt:lpstr>Videa</vt:lpstr>
      <vt:lpstr>Videa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rostlin</dc:title>
  <dc:creator>Jan Hoffmann</dc:creator>
  <cp:lastModifiedBy>Jan Hoffmann</cp:lastModifiedBy>
  <cp:revision>2</cp:revision>
  <dcterms:created xsi:type="dcterms:W3CDTF">2019-03-10T14:31:07Z</dcterms:created>
  <dcterms:modified xsi:type="dcterms:W3CDTF">2021-03-12T05:30:55Z</dcterms:modified>
</cp:coreProperties>
</file>