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1" r:id="rId3"/>
    <p:sldId id="312" r:id="rId4"/>
    <p:sldId id="313" r:id="rId5"/>
    <p:sldId id="350" r:id="rId6"/>
    <p:sldId id="351" r:id="rId7"/>
    <p:sldId id="314" r:id="rId8"/>
    <p:sldId id="316" r:id="rId9"/>
    <p:sldId id="317" r:id="rId10"/>
    <p:sldId id="322" r:id="rId11"/>
    <p:sldId id="321" r:id="rId12"/>
    <p:sldId id="377" r:id="rId13"/>
    <p:sldId id="353" r:id="rId14"/>
    <p:sldId id="288" r:id="rId15"/>
    <p:sldId id="355" r:id="rId16"/>
    <p:sldId id="37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CFC1E-C7DE-4E81-985D-F6BA4C0BB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5903EE-DE43-4C30-A0F7-2461BDCF4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2CBA8-E42C-4976-B0E0-F7A72F29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2F3118-F213-4CE9-BDA7-56ADBC9D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6D7765-85FA-47CC-8059-C59CF133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46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061E2-B504-41B3-AE1C-72304448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1C4F2F-95AC-49A2-8208-099CC10F8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51D81D-F507-4E78-BA57-753F5679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4CB5F5-E55E-42EA-BD8D-8C1D5036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6DCEFE-71B2-4866-AECD-E413B100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98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11C108D-B082-4EB8-95B5-66E79720D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2E7F63-887F-48B6-BFA2-69D62DC87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9DE02B-9DF9-4E9E-B1C1-CCC3DC85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01908C-DDB7-4C20-A881-62845544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31543A-DBE7-4B1F-B57D-28B2F115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96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5B910-4612-4FA2-8F9C-3E2C4C96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6DE687-1D8E-468E-B18F-71AFCBE53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CF9F8A-63E9-4EE8-9E77-A977E7BE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691F1F-211E-4E0F-8CCD-C6A2AC41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2303FE-4318-4F1E-AA57-A5730124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82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588AC-E76F-45D9-B675-678E044B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2683EE-1DAE-49A1-87AC-3575FEB02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D64ED3-8E7E-4913-8F4A-CC2B8FE5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F916C3-FBF2-484F-8065-40B021C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540CDE-9C53-4D24-82BB-A4CC3CED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00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1BA64-4C8E-46A2-B625-F8068632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BB6C7-4F1D-4915-BB31-8FDB2E648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7BD561-6DB0-4704-B9B7-8DD1843C2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47B71E-8A23-4D41-8A2D-ED5ECE91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3AC6B1-7E7F-4186-9A3C-9D5FE907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F9AC69-7EF2-4055-B94B-9105DF2D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99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0E384-9257-4CAE-A289-F1F42DB7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4C3ACF-C7DF-400F-951C-A898D4F33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211BB8-BC59-4A32-96F3-9F5B47FE0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49273D-20C1-4430-B5C7-CB6672395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113F74-16D6-4113-BBE3-B1C900D29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A1AD9D-D16D-4327-9F44-BD33D59F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05C0BA4-A178-48CA-9EF5-C28B1F70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FFE6DB-F5A3-4154-B8AD-B6D16655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72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78B7F-ADFA-4C1A-8EFE-92CA553B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E037B5-E8F4-415A-B70B-A13BDEF4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8B3DF3-6AA7-4460-979E-8E63AAFE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5E5CCC-7874-4C4C-A2ED-E7723CAD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00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5A63A5-888F-48D7-AE2E-AA2D0EA4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6EFAD4-2531-40E8-B326-9C8E1C7F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796FF6-1CF5-4AF3-A30C-19BBEB49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74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0B514-C4E0-4BA7-8F13-20D9E0C9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859C1-3CE0-4A27-A818-ADC24B38E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E421EB-9F9C-41DF-9016-9758ACCD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138767-572C-4D87-AA06-D4DC3C06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B10E04-0D02-405F-A4B9-837C1475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31C3C5-2E3B-47FE-92CA-1D7399E1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00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D97B8-2114-47D5-BFA0-0A6211FF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A10881D-3E16-49E2-A410-198159B30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A0776A-3B55-4564-9E68-FA0C35ACD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30B17A-2FF9-4BAD-8F5B-B741D3AC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0A83B7-6753-4FF1-88DB-945B79CF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95B5AC-1F24-4E99-8BC0-74A95144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46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26D9E31-C4CD-44C9-BB97-7C07E712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00C0A6-937A-4ED8-89FE-3D9F342C9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9A7BAD-DC37-447B-82F4-989D27898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25D1-9A52-4545-87DC-2F3D62673AF9}" type="datetimeFigureOut">
              <a:rPr lang="cs-CZ" smtClean="0"/>
              <a:t>12. 3. 2021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D4B1B6-0163-490A-8ABC-8348822B7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9F6608-4924-441A-90CC-F888AB06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B16D-DBC3-4358-8ED2-081CB47E5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18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95913550-nedej-se/415235100161008-za-brouky-na-stromy" TargetMode="External"/><Relationship Id="rId2" Type="http://schemas.openxmlformats.org/officeDocument/2006/relationships/hyperlink" Target="https://www.youtube.com/watch?v=3xHclTwuC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skatelevize.cz/porady/10140177481-aleje-jako-soucast-nasi-krajiny/" TargetMode="External"/><Relationship Id="rId5" Type="http://schemas.openxmlformats.org/officeDocument/2006/relationships/hyperlink" Target="http://www.ceskatelevize.cz/porady/10121359557-port/400-utajeny-svet-fytoplanktonu/video/" TargetMode="External"/><Relationship Id="rId4" Type="http://schemas.openxmlformats.org/officeDocument/2006/relationships/hyperlink" Target="http://www.ceskatelevize.cz/ivysilani/10314241266-hobby-nasi-doby/216562223000031/obsah/501355-okrasne-jehlicnan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m6gXlua48&amp;feature=youtu.be" TargetMode="External"/><Relationship Id="rId2" Type="http://schemas.openxmlformats.org/officeDocument/2006/relationships/hyperlink" Target="https://www.youtube.com/watch?v=zxhgNmaCVAM&amp;feature=youtu.b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mach.cz/" TargetMode="External"/><Relationship Id="rId5" Type="http://schemas.openxmlformats.org/officeDocument/2006/relationships/hyperlink" Target="http://www.nasestromy.cz/" TargetMode="External"/><Relationship Id="rId4" Type="http://schemas.openxmlformats.org/officeDocument/2006/relationships/hyperlink" Target="http://biologie.webz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Krytosemenné rostliny: Dvouděložné (třída)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Čeledi Javorovité, Lípovité, Břízovité, Vrbovité, Bukovité, Šácholanovité, Leknínovité, Pryskyřníkovité, Růžovité, Mákovité, Bobovité, Brukvovité, Miříkovité, Hluchavkovité, Lilkovité a Hvězdnicovité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Dvouděložné rostliny: </a:t>
            </a:r>
            <a:r>
              <a:rPr lang="cs-CZ" sz="3600" dirty="0" err="1"/>
              <a:t>Břízovité</a:t>
            </a:r>
            <a:endParaRPr lang="cs-CZ" sz="3600" dirty="0"/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U nás především bříza bělokorá a líska obecná </a:t>
            </a:r>
          </a:p>
          <a:p>
            <a:r>
              <a:rPr lang="cs-CZ" sz="2000"/>
              <a:t>Dále habr obecný, olše zelená, olše lepkavá, habrovec habrolistý </a:t>
            </a:r>
          </a:p>
        </p:txBody>
      </p:sp>
      <p:pic>
        <p:nvPicPr>
          <p:cNvPr id="4" name="Obrázek 5" descr="1280px-Betula_pendula_Fin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18" y="2748500"/>
            <a:ext cx="5029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11" y="2643642"/>
            <a:ext cx="5030190" cy="38983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Břízovité: Bříza bělokorá</a:t>
            </a:r>
          </a:p>
        </p:txBody>
      </p:sp>
      <p:sp>
        <p:nvSpPr>
          <p:cNvPr id="65539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Bříza bělokorá tvoří 2,8% porostní plochy v ČR </a:t>
            </a:r>
          </a:p>
          <a:p>
            <a:endParaRPr lang="cs-CZ" sz="2000"/>
          </a:p>
        </p:txBody>
      </p:sp>
      <p:pic>
        <p:nvPicPr>
          <p:cNvPr id="65540" name="Obrázek 5" descr="1280px-Betula_pendula_Fin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88" y="2344738"/>
            <a:ext cx="5029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Obrázek 6" descr="800px-Illustration_Betula_pendula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463" y="2349500"/>
            <a:ext cx="24384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Obrázek 8" descr="Betula_pendula_range_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1213" y="2360613"/>
            <a:ext cx="35052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Břízovité: Líska obecná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Líska obecná je rozložitý keř výšky 3 – 4 metry, někdy dosahuje až 8 m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72" y="403761"/>
            <a:ext cx="3010421" cy="21049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53" y="2220685"/>
            <a:ext cx="2650839" cy="43109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10" y="2643641"/>
            <a:ext cx="5152375" cy="39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5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Dvouděložné rostliny: </a:t>
            </a:r>
            <a:r>
              <a:rPr lang="cs-CZ" sz="3600" dirty="0" err="1"/>
              <a:t>Javorovité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Javor mléč, javor klen (horský), javor babyka, javor cukrový, … </a:t>
            </a:r>
          </a:p>
          <a:p>
            <a:r>
              <a:rPr lang="cs-CZ" sz="2000" dirty="0"/>
              <a:t>Javor mléč a javor klen </a:t>
            </a:r>
          </a:p>
          <a:p>
            <a:endParaRPr lang="cs-CZ" sz="2000" dirty="0"/>
          </a:p>
        </p:txBody>
      </p:sp>
      <p:pic>
        <p:nvPicPr>
          <p:cNvPr id="4" name="Obrázek 3" descr="270px-Acer-platanoides-bl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896" y="3003839"/>
            <a:ext cx="3289836" cy="2363808"/>
          </a:xfrm>
          <a:prstGeom prst="rect">
            <a:avLst/>
          </a:prstGeom>
        </p:spPr>
      </p:pic>
      <p:pic>
        <p:nvPicPr>
          <p:cNvPr id="5" name="Obrázek 4" descr="258px-Acer_pseudoplatanus(0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5479" y="2445884"/>
            <a:ext cx="1883123" cy="4109296"/>
          </a:xfrm>
          <a:prstGeom prst="rect">
            <a:avLst/>
          </a:prstGeom>
        </p:spPr>
      </p:pic>
      <p:pic>
        <p:nvPicPr>
          <p:cNvPr id="6" name="Obrázek 5" descr="200px-Acer_platanoides_2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4119" y="2687781"/>
            <a:ext cx="2540000" cy="3810000"/>
          </a:xfrm>
          <a:prstGeom prst="rect">
            <a:avLst/>
          </a:prstGeom>
        </p:spPr>
      </p:pic>
      <p:pic>
        <p:nvPicPr>
          <p:cNvPr id="7" name="Obrázek 6" descr="800px-Acer_pseudoplatanus_infloresc_k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76473" y="2470069"/>
            <a:ext cx="2030046" cy="27075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Videa</a:t>
            </a:r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/>
          <a:lstStyle/>
          <a:p>
            <a:r>
              <a:rPr lang="cs-CZ" sz="2000" dirty="0"/>
              <a:t>Paměť stromů: Slovanská lípa a germánský dub (18 minut) </a:t>
            </a:r>
          </a:p>
          <a:p>
            <a:r>
              <a:rPr lang="cs-CZ" sz="2000" dirty="0">
                <a:hlinkClick r:id="rId2"/>
              </a:rPr>
              <a:t>https://www.youtube.com/watch?v=3xHclTwuCP4</a:t>
            </a:r>
            <a:r>
              <a:rPr lang="cs-CZ" sz="2000" dirty="0"/>
              <a:t> </a:t>
            </a:r>
          </a:p>
          <a:p>
            <a:r>
              <a:rPr lang="cs-CZ" sz="2000" dirty="0"/>
              <a:t>Nedej se: Za brouky na stromy (25 minut) </a:t>
            </a:r>
          </a:p>
          <a:p>
            <a:r>
              <a:rPr lang="cs-CZ" sz="2000" dirty="0">
                <a:hlinkClick r:id="rId3"/>
              </a:rPr>
              <a:t>http://www.</a:t>
            </a:r>
            <a:r>
              <a:rPr lang="cs-CZ" sz="2000" dirty="0" err="1">
                <a:hlinkClick r:id="rId3"/>
              </a:rPr>
              <a:t>ceskatelevize.cz</a:t>
            </a:r>
            <a:r>
              <a:rPr lang="cs-CZ" sz="2000" dirty="0">
                <a:hlinkClick r:id="rId3"/>
              </a:rPr>
              <a:t>/porady/1095913550-nedej-se/415235100161008-za-brouky-na-stromy</a:t>
            </a:r>
            <a:r>
              <a:rPr lang="cs-CZ" sz="2000" dirty="0"/>
              <a:t>   </a:t>
            </a:r>
          </a:p>
          <a:p>
            <a:r>
              <a:rPr lang="cs-CZ" sz="2000" dirty="0"/>
              <a:t>Hobby naší doby: Okrasné jehličnany (5 minut) </a:t>
            </a:r>
          </a:p>
          <a:p>
            <a:r>
              <a:rPr lang="cs-CZ" sz="2000" dirty="0">
                <a:hlinkClick r:id="rId4"/>
              </a:rPr>
              <a:t>http://www.</a:t>
            </a:r>
            <a:r>
              <a:rPr lang="cs-CZ" sz="2000" dirty="0" err="1">
                <a:hlinkClick r:id="rId4"/>
              </a:rPr>
              <a:t>ceskatelevize.cz</a:t>
            </a:r>
            <a:r>
              <a:rPr lang="cs-CZ" sz="2000" dirty="0">
                <a:hlinkClick r:id="rId4"/>
              </a:rPr>
              <a:t>/</a:t>
            </a:r>
            <a:r>
              <a:rPr lang="cs-CZ" sz="2000" dirty="0" err="1">
                <a:hlinkClick r:id="rId4"/>
              </a:rPr>
              <a:t>ivysilani</a:t>
            </a:r>
            <a:r>
              <a:rPr lang="cs-CZ" sz="2000" dirty="0">
                <a:hlinkClick r:id="rId4"/>
              </a:rPr>
              <a:t>/10314241266-hobby-</a:t>
            </a:r>
            <a:r>
              <a:rPr lang="cs-CZ" sz="2000" dirty="0" err="1">
                <a:hlinkClick r:id="rId4"/>
              </a:rPr>
              <a:t>nasi</a:t>
            </a:r>
            <a:r>
              <a:rPr lang="cs-CZ" sz="2000" dirty="0">
                <a:hlinkClick r:id="rId4"/>
              </a:rPr>
              <a:t>-doby/216562223000031/obsah/501355-</a:t>
            </a:r>
            <a:r>
              <a:rPr lang="cs-CZ" sz="2000" dirty="0" err="1">
                <a:hlinkClick r:id="rId4"/>
              </a:rPr>
              <a:t>okrasne</a:t>
            </a:r>
            <a:r>
              <a:rPr lang="cs-CZ" sz="2000" dirty="0">
                <a:hlinkClick r:id="rId4"/>
              </a:rPr>
              <a:t>-</a:t>
            </a:r>
            <a:r>
              <a:rPr lang="cs-CZ" sz="2000" dirty="0" err="1">
                <a:hlinkClick r:id="rId4"/>
              </a:rPr>
              <a:t>jehlicnany</a:t>
            </a:r>
            <a:r>
              <a:rPr lang="cs-CZ" sz="2000" dirty="0"/>
              <a:t>  </a:t>
            </a:r>
          </a:p>
          <a:p>
            <a:r>
              <a:rPr lang="cs-CZ" sz="2000" dirty="0"/>
              <a:t>Utajený svět fytoplanktonu (5 minut) </a:t>
            </a:r>
          </a:p>
          <a:p>
            <a:r>
              <a:rPr lang="cs-CZ" sz="2000" dirty="0">
                <a:hlinkClick r:id="rId5"/>
              </a:rPr>
              <a:t>http://www.</a:t>
            </a:r>
            <a:r>
              <a:rPr lang="cs-CZ" sz="2000" dirty="0" err="1">
                <a:hlinkClick r:id="rId5"/>
              </a:rPr>
              <a:t>ceskatelevize.cz</a:t>
            </a:r>
            <a:r>
              <a:rPr lang="cs-CZ" sz="2000" dirty="0">
                <a:hlinkClick r:id="rId5"/>
              </a:rPr>
              <a:t>/porady/10121359557-port/400-utajeny-</a:t>
            </a:r>
            <a:r>
              <a:rPr lang="cs-CZ" sz="2000" dirty="0" err="1">
                <a:hlinkClick r:id="rId5"/>
              </a:rPr>
              <a:t>svet</a:t>
            </a:r>
            <a:r>
              <a:rPr lang="cs-CZ" sz="2000" dirty="0">
                <a:hlinkClick r:id="rId5"/>
              </a:rPr>
              <a:t>-fytoplanktonu/video/</a:t>
            </a:r>
            <a:r>
              <a:rPr lang="cs-CZ" sz="2000" dirty="0"/>
              <a:t> </a:t>
            </a:r>
          </a:p>
          <a:p>
            <a:r>
              <a:rPr lang="cs-CZ" sz="2000" dirty="0"/>
              <a:t>Aleje jako součást české krajiny (28 minut) </a:t>
            </a:r>
          </a:p>
          <a:p>
            <a:r>
              <a:rPr lang="cs-CZ" sz="2000" dirty="0">
                <a:hlinkClick r:id="rId6"/>
              </a:rPr>
              <a:t>http://www.</a:t>
            </a:r>
            <a:r>
              <a:rPr lang="cs-CZ" sz="2000" dirty="0" err="1">
                <a:hlinkClick r:id="rId6"/>
              </a:rPr>
              <a:t>ceskatelevize.cz</a:t>
            </a:r>
            <a:r>
              <a:rPr lang="cs-CZ" sz="2000" dirty="0">
                <a:hlinkClick r:id="rId6"/>
              </a:rPr>
              <a:t>/porady/10140177481-aleje-jako-</a:t>
            </a:r>
            <a:r>
              <a:rPr lang="cs-CZ" sz="2000" dirty="0" err="1">
                <a:hlinkClick r:id="rId6"/>
              </a:rPr>
              <a:t>soucast</a:t>
            </a:r>
            <a:r>
              <a:rPr lang="cs-CZ" sz="2000" dirty="0">
                <a:hlinkClick r:id="rId6"/>
              </a:rPr>
              <a:t>-</a:t>
            </a:r>
            <a:r>
              <a:rPr lang="cs-CZ" sz="2000" dirty="0" err="1">
                <a:hlinkClick r:id="rId6"/>
              </a:rPr>
              <a:t>nasi</a:t>
            </a:r>
            <a:r>
              <a:rPr lang="cs-CZ" sz="2000" dirty="0">
                <a:hlinkClick r:id="rId6"/>
              </a:rPr>
              <a:t>-krajiny/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Fotosyntéza (Nezkreslená věda; 9 minut) </a:t>
            </a:r>
          </a:p>
          <a:p>
            <a:r>
              <a:rPr lang="cs-CZ" altLang="cs-CZ" sz="2000" dirty="0">
                <a:hlinkClick r:id="rId2"/>
              </a:rPr>
              <a:t>https://www.youtube.com/watch?v=zxhgNmaCVAM&amp;feature=youtu.be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/>
              <a:t>Geneticky modifikované organismy (Nezkreslená věda; 8 minut) </a:t>
            </a:r>
          </a:p>
          <a:p>
            <a:r>
              <a:rPr lang="cs-CZ" altLang="cs-CZ" sz="2000" dirty="0">
                <a:hlinkClick r:id="rId3"/>
              </a:rPr>
              <a:t>https://www.youtube.com/watch?v=aCm6gXlua48&amp;feature=youtu.be</a:t>
            </a:r>
            <a:r>
              <a:rPr lang="cs-CZ" altLang="cs-CZ" sz="2000" dirty="0"/>
              <a:t>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2801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Použité zdroje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pPr marL="0" indent="0">
              <a:buNone/>
            </a:pPr>
            <a:endParaRPr lang="cs-CZ" altLang="cs-CZ" sz="2000" dirty="0"/>
          </a:p>
          <a:p>
            <a:r>
              <a:rPr lang="cs-CZ" altLang="cs-CZ" sz="2000" dirty="0"/>
              <a:t>Hančová, H., Vlková, M.: Biologie v kostce, Fragment, Praha 2008 </a:t>
            </a:r>
          </a:p>
          <a:p>
            <a:r>
              <a:rPr lang="cs-CZ" altLang="cs-CZ" sz="2000" dirty="0" err="1"/>
              <a:t>Stockleyová</a:t>
            </a:r>
            <a:r>
              <a:rPr lang="cs-CZ" altLang="cs-CZ" sz="2000" dirty="0"/>
              <a:t>, C.: Ilustrovaná encyklopedie biologie </a:t>
            </a:r>
          </a:p>
          <a:p>
            <a:r>
              <a:rPr lang="cs-CZ" altLang="cs-CZ" sz="2000" dirty="0"/>
              <a:t>Hoffmann, J.: Biochemie (prezentace pro výuku ZPV, předchozí roky) </a:t>
            </a:r>
          </a:p>
          <a:p>
            <a:r>
              <a:rPr lang="cs-CZ" altLang="cs-CZ" sz="2000" dirty="0">
                <a:hlinkClick r:id="rId2"/>
              </a:rPr>
              <a:t>http://cs.wikipedia.org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3"/>
              </a:rPr>
              <a:t>http://en.wikipedia.org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4"/>
              </a:rPr>
              <a:t>http://biologie.</a:t>
            </a:r>
            <a:r>
              <a:rPr lang="cs-CZ" altLang="cs-CZ" sz="2000" dirty="0" err="1">
                <a:hlinkClick r:id="rId4"/>
              </a:rPr>
              <a:t>webz.cz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5"/>
              </a:rPr>
              <a:t>http://www.</a:t>
            </a:r>
            <a:r>
              <a:rPr lang="cs-CZ" altLang="cs-CZ" sz="2000" dirty="0" err="1">
                <a:hlinkClick r:id="rId5"/>
              </a:rPr>
              <a:t>nasestromy.cz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6"/>
              </a:rPr>
              <a:t>http://www.</a:t>
            </a:r>
            <a:r>
              <a:rPr lang="cs-CZ" altLang="cs-CZ" sz="2000" dirty="0" err="1">
                <a:hlinkClick r:id="rId6"/>
              </a:rPr>
              <a:t>biomach.cz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 err="1"/>
              <a:t>Google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Images</a:t>
            </a:r>
            <a:r>
              <a:rPr lang="cs-CZ" alt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51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Dvouděložné rostliny: Bukovité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Stromy případně keře </a:t>
            </a:r>
          </a:p>
          <a:p>
            <a:r>
              <a:rPr lang="cs-CZ" sz="2000"/>
              <a:t>Patří sem dub a buk, dva nejrozšířenější české listnaté stromy </a:t>
            </a:r>
          </a:p>
          <a:p>
            <a:r>
              <a:rPr lang="cs-CZ" sz="2000"/>
              <a:t>Buky: Buk lesní, buk saský, buk východní, buk velkolistý </a:t>
            </a:r>
          </a:p>
          <a:p>
            <a:r>
              <a:rPr lang="cs-CZ" sz="2000"/>
              <a:t>Duby: Dub letní (křemelák), dub zimní (drnák), dub korkový, … </a:t>
            </a:r>
          </a:p>
          <a:p>
            <a:r>
              <a:rPr lang="cs-CZ" sz="2000"/>
              <a:t>Kaštanovníky: Kaštanovník setý </a:t>
            </a:r>
          </a:p>
          <a:p>
            <a:endParaRPr lang="cs-CZ" sz="2000"/>
          </a:p>
          <a:p>
            <a:endParaRPr lang="cs-CZ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Bukovité: Buk lesní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Buk lesní </a:t>
            </a:r>
          </a:p>
          <a:p>
            <a:endParaRPr lang="cs-CZ" sz="2000"/>
          </a:p>
        </p:txBody>
      </p:sp>
      <p:pic>
        <p:nvPicPr>
          <p:cNvPr id="5939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341563"/>
            <a:ext cx="3205163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275" y="2341563"/>
            <a:ext cx="4191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Bukovité: Dub korkový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Roste ve středomořském vegetačním pásu </a:t>
            </a:r>
          </a:p>
          <a:p>
            <a:r>
              <a:rPr lang="cs-CZ" sz="2000" dirty="0"/>
              <a:t>Ze silné kůry se získává korek </a:t>
            </a:r>
          </a:p>
        </p:txBody>
      </p:sp>
      <p:pic>
        <p:nvPicPr>
          <p:cNvPr id="60420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5846763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338" y="2743200"/>
            <a:ext cx="504825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/>
              <a:t>Bukovité</a:t>
            </a:r>
            <a:r>
              <a:rPr lang="cs-CZ" sz="3600" dirty="0"/>
              <a:t>: Dub letní (křemelák)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Dub letní (křemelák) </a:t>
            </a:r>
          </a:p>
          <a:p>
            <a:endParaRPr lang="cs-CZ" dirty="0"/>
          </a:p>
        </p:txBody>
      </p:sp>
      <p:pic>
        <p:nvPicPr>
          <p:cNvPr id="4" name="Obrázek 3" descr="800px-Illustration_Quercus_robur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184" y="2422210"/>
            <a:ext cx="2438400" cy="3913632"/>
          </a:xfrm>
          <a:prstGeom prst="rect">
            <a:avLst/>
          </a:prstGeom>
        </p:spPr>
      </p:pic>
      <p:pic>
        <p:nvPicPr>
          <p:cNvPr id="5" name="Obrázek 4" descr="1280px-QuercusRobur_ZasiegGatunku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8377" y="2434441"/>
            <a:ext cx="3908185" cy="2683824"/>
          </a:xfrm>
          <a:prstGeom prst="rect">
            <a:avLst/>
          </a:prstGeom>
        </p:spPr>
      </p:pic>
      <p:pic>
        <p:nvPicPr>
          <p:cNvPr id="6" name="Obrázek 5" descr="Quercus_robur_in_wi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7844" y="1437640"/>
            <a:ext cx="3899281" cy="52006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/>
              <a:t>Bukovité</a:t>
            </a:r>
            <a:r>
              <a:rPr lang="cs-CZ" sz="3600" dirty="0"/>
              <a:t>: Dub zimní (drnák)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Dub zimní (drnák) </a:t>
            </a:r>
          </a:p>
          <a:p>
            <a:endParaRPr lang="cs-CZ" dirty="0"/>
          </a:p>
        </p:txBody>
      </p:sp>
      <p:pic>
        <p:nvPicPr>
          <p:cNvPr id="4" name="Obrázek 3" descr="230px-Quercus_petraea_rang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8718" y="2379890"/>
            <a:ext cx="4603543" cy="2762126"/>
          </a:xfrm>
          <a:prstGeom prst="rect">
            <a:avLst/>
          </a:prstGeom>
        </p:spPr>
      </p:pic>
      <p:pic>
        <p:nvPicPr>
          <p:cNvPr id="5" name="Obrázek 4" descr="220px-Dub_na_židovském_hřbitově_(Mirotic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0229" y="2273011"/>
            <a:ext cx="2095500" cy="3143250"/>
          </a:xfrm>
          <a:prstGeom prst="rect">
            <a:avLst/>
          </a:prstGeom>
        </p:spPr>
      </p:pic>
      <p:pic>
        <p:nvPicPr>
          <p:cNvPr id="6" name="Obrázek 5" descr="Quercus_petraea_-_Köhler–s_Medizinal-Pflanzen-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005" y="2250374"/>
            <a:ext cx="3306389" cy="42216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Bukovité: Kaštanovník setý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Jedlé kaštany </a:t>
            </a:r>
          </a:p>
          <a:p>
            <a:r>
              <a:rPr lang="cs-CZ" sz="2000" dirty="0"/>
              <a:t>Neplést: Jírovec maďal (,,kaštan</a:t>
            </a:r>
            <a:r>
              <a:rPr lang="en-US" sz="2000" dirty="0"/>
              <a:t>”</a:t>
            </a:r>
            <a:r>
              <a:rPr lang="cs-CZ" sz="2000" dirty="0"/>
              <a:t>) je příbuzný spíše s javorem </a:t>
            </a:r>
          </a:p>
          <a:p>
            <a:endParaRPr lang="cs-CZ" sz="2000" dirty="0"/>
          </a:p>
        </p:txBody>
      </p:sp>
      <p:pic>
        <p:nvPicPr>
          <p:cNvPr id="6144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2760663"/>
            <a:ext cx="4875213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Dvouděložné rostliny: Lípovité</a:t>
            </a: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Především lípy </a:t>
            </a:r>
          </a:p>
          <a:p>
            <a:r>
              <a:rPr lang="cs-CZ" sz="2000" dirty="0"/>
              <a:t>Lípy: Lípa srdčitá (malolistá), lípa zelená, lípa řapíkatá, lípa velkolistá, lípa stříbrná, lípa americká </a:t>
            </a:r>
          </a:p>
          <a:p>
            <a:r>
              <a:rPr lang="cs-CZ" sz="2000" dirty="0"/>
              <a:t>K lípám mají blízko exotické stromy: Baobab, bavlník, ibišek, kakaovník (nově zavedená čeleď </a:t>
            </a:r>
            <a:r>
              <a:rPr lang="cs-CZ" sz="2000" dirty="0" err="1"/>
              <a:t>slézovité</a:t>
            </a:r>
            <a:r>
              <a:rPr lang="cs-CZ" sz="2000" dirty="0"/>
              <a:t>)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Lípovité: Lípa srdčitá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Lípa srdčitá (též lípa malolistá) </a:t>
            </a:r>
          </a:p>
          <a:p>
            <a:r>
              <a:rPr lang="cs-CZ" sz="2000" dirty="0"/>
              <a:t>V Česku výskyt do 900 m n. m.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63492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46" y="2589335"/>
            <a:ext cx="555307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231" y="1987673"/>
            <a:ext cx="357505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557</Words>
  <Application>Microsoft Office PowerPoint</Application>
  <PresentationFormat>Širokoúhlá obrazovka</PresentationFormat>
  <Paragraphs>65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Krytosemenné rostliny: Dvouděložné (třída)</vt:lpstr>
      <vt:lpstr>Dvouděložné rostliny: Bukovité</vt:lpstr>
      <vt:lpstr>Bukovité: Buk lesní</vt:lpstr>
      <vt:lpstr>Bukovité: Dub korkový</vt:lpstr>
      <vt:lpstr>Bukovité: Dub letní (křemelák)</vt:lpstr>
      <vt:lpstr>Bukovité: Dub zimní (drnák)</vt:lpstr>
      <vt:lpstr>Bukovité: Kaštanovník setý</vt:lpstr>
      <vt:lpstr>Dvouděložné rostliny: Lípovité</vt:lpstr>
      <vt:lpstr>Lípovité: Lípa srdčitá</vt:lpstr>
      <vt:lpstr>Dvouděložné rostliny: Břízovité</vt:lpstr>
      <vt:lpstr>Břízovité: Bříza bělokorá</vt:lpstr>
      <vt:lpstr>Břízovité: Líska obecná</vt:lpstr>
      <vt:lpstr>Dvouděložné rostliny: Javorovité</vt:lpstr>
      <vt:lpstr>Videa</vt:lpstr>
      <vt:lpstr>Videa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rostlin</dc:title>
  <dc:creator>Jan Hoffmann</dc:creator>
  <cp:lastModifiedBy>Jan Hoffmann</cp:lastModifiedBy>
  <cp:revision>2</cp:revision>
  <dcterms:created xsi:type="dcterms:W3CDTF">2019-03-10T14:31:07Z</dcterms:created>
  <dcterms:modified xsi:type="dcterms:W3CDTF">2021-03-12T05:33:13Z</dcterms:modified>
</cp:coreProperties>
</file>