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1" r:id="rId6"/>
    <p:sldId id="262" r:id="rId7"/>
    <p:sldId id="266" r:id="rId8"/>
    <p:sldId id="267" r:id="rId9"/>
    <p:sldId id="268" r:id="rId10"/>
    <p:sldId id="269" r:id="rId11"/>
    <p:sldId id="271" r:id="rId12"/>
    <p:sldId id="270" r:id="rId13"/>
    <p:sldId id="338" r:id="rId14"/>
    <p:sldId id="273" r:id="rId15"/>
    <p:sldId id="352" r:id="rId16"/>
    <p:sldId id="353" r:id="rId17"/>
    <p:sldId id="263" r:id="rId18"/>
    <p:sldId id="278" r:id="rId19"/>
    <p:sldId id="279" r:id="rId20"/>
    <p:sldId id="280" r:id="rId21"/>
    <p:sldId id="281" r:id="rId22"/>
    <p:sldId id="282" r:id="rId23"/>
    <p:sldId id="277" r:id="rId24"/>
    <p:sldId id="259" r:id="rId25"/>
    <p:sldId id="323" r:id="rId2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0" autoAdjust="0"/>
    <p:restoredTop sz="94660"/>
  </p:normalViewPr>
  <p:slideViewPr>
    <p:cSldViewPr>
      <p:cViewPr varScale="1">
        <p:scale>
          <a:sx n="90" d="100"/>
          <a:sy n="90" d="100"/>
        </p:scale>
        <p:origin x="8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91D24-815A-458E-B6AE-8714C2BEB6B0}" type="datetimeFigureOut">
              <a:rPr lang="cs-CZ"/>
              <a:pPr>
                <a:defRPr/>
              </a:pPr>
              <a:t>19. 3. 2021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58E4A-CE36-4882-B1F4-FD295F455B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19590-3509-4A0E-BE17-B7BB20A32807}" type="datetimeFigureOut">
              <a:rPr lang="cs-CZ"/>
              <a:pPr>
                <a:defRPr/>
              </a:pPr>
              <a:t>19. 3. 2021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915E-71B1-4DFC-9933-F8BDB92308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24965-9D67-4756-9527-5E02D4C1AA27}" type="datetimeFigureOut">
              <a:rPr lang="cs-CZ"/>
              <a:pPr>
                <a:defRPr/>
              </a:pPr>
              <a:t>19. 3. 2021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96694-C4A5-4232-95AA-4CC4E983DB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0CD99-7033-40D8-8467-D1D7ED4BF68B}" type="datetimeFigureOut">
              <a:rPr lang="cs-CZ"/>
              <a:pPr>
                <a:defRPr/>
              </a:pPr>
              <a:t>19. 3. 2021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9B545-0ED8-4CB1-9045-09D4BB798C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0E4F9-2413-4BB1-B940-D90F67843637}" type="datetimeFigureOut">
              <a:rPr lang="cs-CZ"/>
              <a:pPr>
                <a:defRPr/>
              </a:pPr>
              <a:t>19. 3. 2021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29632-57B1-4525-83CE-6DF287E49F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BF336-D03A-4DFD-A5DB-BE60BD88553A}" type="datetimeFigureOut">
              <a:rPr lang="cs-CZ"/>
              <a:pPr>
                <a:defRPr/>
              </a:pPr>
              <a:t>19. 3. 2021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9EB00-B09C-425A-BBC4-88DBAB222B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0C0F4-67A1-439A-B856-C72BA5C8963C}" type="datetimeFigureOut">
              <a:rPr lang="cs-CZ"/>
              <a:pPr>
                <a:defRPr/>
              </a:pPr>
              <a:t>19. 3. 2021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38A3B-1A7C-41C8-861E-49DE472229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27B04-9DE3-4A0B-AF99-57D13FEDA440}" type="datetimeFigureOut">
              <a:rPr lang="cs-CZ"/>
              <a:pPr>
                <a:defRPr/>
              </a:pPr>
              <a:t>19. 3. 2021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63D19-FEAB-4C2F-85A3-98D46A1A1B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EDE81-7BE9-48BE-A796-F53A4F0E70DA}" type="datetimeFigureOut">
              <a:rPr lang="cs-CZ"/>
              <a:pPr>
                <a:defRPr/>
              </a:pPr>
              <a:t>19. 3. 2021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323BB-2226-40EE-8453-D23D79CA94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917E3-1149-4BBF-B452-D51CD86FBA9B}" type="datetimeFigureOut">
              <a:rPr lang="cs-CZ"/>
              <a:pPr>
                <a:defRPr/>
              </a:pPr>
              <a:t>19. 3. 2021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E1C1D-7AF2-42DC-8F67-DF9760D946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942C6-C3BA-45BC-A047-89F397C809BD}" type="datetimeFigureOut">
              <a:rPr lang="cs-CZ"/>
              <a:pPr>
                <a:defRPr/>
              </a:pPr>
              <a:t>19. 3. 2021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331A1-C9C5-44CB-A317-187ACC4738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8093BE-E850-44F5-A68C-7ED232234CBC}" type="datetimeFigureOut">
              <a:rPr lang="cs-CZ"/>
              <a:pPr>
                <a:defRPr/>
              </a:pPr>
              <a:t>19. 3. 2021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6B3D1E-A5BE-4B21-8ABC-B938D86CAD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tyzhO2nYWR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porady/10121011820-zive-srdce-evropy/208562210700116-zive-srdce-evropy-mravenec-luzni/" TargetMode="External"/><Relationship Id="rId7" Type="http://schemas.openxmlformats.org/officeDocument/2006/relationships/hyperlink" Target="https://www.ceskatelevize.cz/porady/10121011820-zive-srdce-evropy/208562210700076-zive-srdce-evropy-majka-uralska/" TargetMode="External"/><Relationship Id="rId2" Type="http://schemas.openxmlformats.org/officeDocument/2006/relationships/hyperlink" Target="http://www.ceskatelevize.cz/porady/10121011820-zive-srdce-evropy/208562210700007-zive-srdce-evropy-modrasek-bahenn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eskatelevize.cz/porady/10121011820-zive-srdce-evropy/208562210700004-zive-srdce-evropy-kudlanka-nabozna/" TargetMode="External"/><Relationship Id="rId5" Type="http://schemas.openxmlformats.org/officeDocument/2006/relationships/hyperlink" Target="https://www.ceskatelevize.cz/porady/10121011820-zive-srdce-evropy/208562210700019-zive-srdce-evropy-kobylka-revova/" TargetMode="External"/><Relationship Id="rId4" Type="http://schemas.openxmlformats.org/officeDocument/2006/relationships/hyperlink" Target="https://www.ceskatelevize.cz/porady/10121011820-zive-srdce-evropy/208562210700099-zive-srdce-evropy-strevlik-luzni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" TargetMode="External"/><Relationship Id="rId2" Type="http://schemas.openxmlformats.org/officeDocument/2006/relationships/hyperlink" Target="http://cs.wikipedia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eskatelevize.cz/" TargetMode="External"/><Relationship Id="rId4" Type="http://schemas.openxmlformats.org/officeDocument/2006/relationships/hyperlink" Target="http://pl.wikipedia.org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porady/1095913550-nedej-se/415235100161008-za-brouky-na-strom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a8vI0gmr2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DXR6ZB8_Tq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/>
              <a:t>Zoologie</a:t>
            </a:r>
          </a:p>
        </p:txBody>
      </p:sp>
      <p:sp>
        <p:nvSpPr>
          <p:cNvPr id="2051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Zoologie je odvětví biologie, které se zabývá živočichy </a:t>
            </a:r>
          </a:p>
          <a:p>
            <a:r>
              <a:rPr lang="cs-CZ" sz="2000" dirty="0"/>
              <a:t>Živočichové: Na rozdíl od rostlin jsou heterotrofní (,,</a:t>
            </a:r>
            <a:r>
              <a:rPr lang="cs-CZ" sz="2000" dirty="0" err="1"/>
              <a:t>jinovýživoví</a:t>
            </a:r>
            <a:r>
              <a:rPr lang="cs-CZ" sz="2000" dirty="0"/>
              <a:t>“ – potřebují organické látky z okolí) </a:t>
            </a:r>
          </a:p>
          <a:p>
            <a:r>
              <a:rPr lang="cs-CZ" sz="2000" dirty="0"/>
              <a:t>Živočichové: Na rozdíl od hub nemají buněčnou stěnu </a:t>
            </a:r>
          </a:p>
          <a:p>
            <a:r>
              <a:rPr lang="cs-CZ" sz="2000" dirty="0"/>
              <a:t>Živočišná buňka 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2052" name="Obrázek 5" descr="600px-Animal_cell_structure_cs_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716338"/>
            <a:ext cx="3937000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/>
              <a:t>Množení medúz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Nejprve přisedlý polyp (vzniklý pohlavně) </a:t>
            </a:r>
          </a:p>
          <a:p>
            <a:r>
              <a:rPr lang="cs-CZ" sz="2000" dirty="0"/>
              <a:t>Ten naroste a odštěpí medúzu (nepohlavně) </a:t>
            </a:r>
          </a:p>
          <a:p>
            <a:r>
              <a:rPr lang="cs-CZ" sz="2000" dirty="0"/>
              <a:t>Medúzy (gonochoristé (opak hermafroditů) - samčí a samičí zvlášť) vypouští do vody spermie a vajíčka </a:t>
            </a:r>
          </a:p>
          <a:p>
            <a:r>
              <a:rPr lang="cs-CZ" sz="2000" dirty="0"/>
              <a:t>Spojením spermie a vajíčka vzniká larva, která se přichytí na dno a jako polyp roste do nového cyklu </a:t>
            </a:r>
          </a:p>
          <a:p>
            <a:endParaRPr lang="cs-CZ" sz="2000" dirty="0"/>
          </a:p>
        </p:txBody>
      </p:sp>
      <p:pic>
        <p:nvPicPr>
          <p:cNvPr id="11268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912466"/>
            <a:ext cx="1810544" cy="269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3352800"/>
            <a:ext cx="36480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/>
              <a:t>Struktura medúzy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1) Vnitřní dutina </a:t>
            </a:r>
          </a:p>
          <a:p>
            <a:r>
              <a:rPr lang="cs-CZ" sz="2000" dirty="0"/>
              <a:t>2) Okrajová </a:t>
            </a:r>
            <a:r>
              <a:rPr lang="cs-CZ" sz="2000" dirty="0" err="1"/>
              <a:t>chapadélka</a:t>
            </a:r>
            <a:r>
              <a:rPr lang="cs-CZ" sz="2000" dirty="0"/>
              <a:t> </a:t>
            </a:r>
          </a:p>
          <a:p>
            <a:r>
              <a:rPr lang="cs-CZ" sz="2000" dirty="0"/>
              <a:t>3) Žahavá ramena </a:t>
            </a:r>
          </a:p>
          <a:p>
            <a:r>
              <a:rPr lang="cs-CZ" sz="2000" dirty="0"/>
              <a:t>4) Mezoglea </a:t>
            </a:r>
          </a:p>
          <a:p>
            <a:r>
              <a:rPr lang="cs-CZ" sz="2000" dirty="0"/>
              <a:t>5) Pohlavní orgány </a:t>
            </a:r>
          </a:p>
          <a:p>
            <a:r>
              <a:rPr lang="cs-CZ" sz="2000" dirty="0"/>
              <a:t>6) Entoderm </a:t>
            </a:r>
          </a:p>
          <a:p>
            <a:r>
              <a:rPr lang="cs-CZ" sz="2000" dirty="0"/>
              <a:t>7) Ústní otvor </a:t>
            </a:r>
          </a:p>
        </p:txBody>
      </p:sp>
      <p:pic>
        <p:nvPicPr>
          <p:cNvPr id="12292" name="Obrázek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600200"/>
            <a:ext cx="36480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/>
              <a:t>Talířovka obrovská (medúza žahavá)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/>
              <a:t>Největší známý druh medúzy </a:t>
            </a:r>
          </a:p>
          <a:p>
            <a:r>
              <a:rPr lang="cs-CZ" sz="2000"/>
              <a:t>Největší jedinec měl zvon o průměru 2,3 metru a chapadla délky 37 metrů </a:t>
            </a:r>
          </a:p>
          <a:p>
            <a:r>
              <a:rPr lang="cs-CZ" sz="2000"/>
              <a:t>Talířovka loví ryby, jiné medúzy a další mořské živočichy </a:t>
            </a:r>
          </a:p>
          <a:p>
            <a:r>
              <a:rPr lang="cs-CZ" sz="2000"/>
              <a:t>Výskyt v subarktickém pásu (poblíž polárního kruhu), ale objevuje se také v Lamanšském průlivu, Irském moři, Baltském moři a Severním moři </a:t>
            </a:r>
          </a:p>
          <a:p>
            <a:endParaRPr lang="cs-CZ" sz="2000"/>
          </a:p>
        </p:txBody>
      </p:sp>
      <p:pic>
        <p:nvPicPr>
          <p:cNvPr id="13316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3573463"/>
            <a:ext cx="23050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Korunovka</a:t>
            </a:r>
            <a:r>
              <a:rPr lang="cs-CZ" sz="3600" dirty="0"/>
              <a:t> purpurová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Menší medúza oceánů a moří </a:t>
            </a:r>
          </a:p>
          <a:p>
            <a:endParaRPr lang="cs-CZ" sz="2000" dirty="0"/>
          </a:p>
        </p:txBody>
      </p:sp>
      <p:pic>
        <p:nvPicPr>
          <p:cNvPr id="4" name="Obrázek 3" descr="DSC01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564904"/>
            <a:ext cx="4208016" cy="31560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Žahavci: Polypovci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/>
              <a:t>Polypovci jsou blízcí příbuzní medúz, jsou výhradně ve stádiu polypa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/>
              <a:t>U nás se vyskytují </a:t>
            </a:r>
            <a:r>
              <a:rPr lang="cs-CZ" sz="2000" dirty="0" err="1"/>
              <a:t>nezmaři</a:t>
            </a:r>
            <a:r>
              <a:rPr lang="cs-CZ" sz="2000" dirty="0"/>
              <a:t> (nezmar hnědý, nezmar zelený) – velikost 1 – 3 cm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/>
              <a:t>Hermafroditi (samooplození nebo pučení)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/>
              <a:t>Pokud </a:t>
            </a:r>
            <a:r>
              <a:rPr lang="cs-CZ" sz="2000" dirty="0" err="1"/>
              <a:t>nezmara</a:t>
            </a:r>
            <a:r>
              <a:rPr lang="cs-CZ" sz="2000" dirty="0"/>
              <a:t> rozkrájíme, vyroste několik nových jedinců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/>
              <a:t>Nezmar z Čimického rybníka (2 minuty)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hlinkClick r:id="rId2"/>
              </a:rPr>
              <a:t>https://www.youtube.com/watch?v=tyzhO2nYWRA</a:t>
            </a:r>
            <a:r>
              <a:rPr lang="cs-CZ" sz="2000" dirty="0"/>
              <a:t>  </a:t>
            </a:r>
          </a:p>
        </p:txBody>
      </p:sp>
      <p:pic>
        <p:nvPicPr>
          <p:cNvPr id="14340" name="Obrázek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924175"/>
            <a:ext cx="2160587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Obrázek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2781300"/>
            <a:ext cx="15811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Žahavci: </a:t>
            </a:r>
            <a:r>
              <a:rPr lang="cs-CZ" sz="3600" dirty="0" err="1"/>
              <a:t>Výtrusenky</a:t>
            </a:r>
            <a:r>
              <a:rPr lang="cs-CZ" sz="3600" dirty="0"/>
              <a:t> (rybomorky)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28800"/>
            <a:ext cx="6048671" cy="4032448"/>
          </a:xfrm>
        </p:spPr>
      </p:pic>
    </p:spTree>
    <p:extLst>
      <p:ext uri="{BB962C8B-B14F-4D97-AF65-F5344CB8AC3E}">
        <p14:creationId xmlns:p14="http://schemas.microsoft.com/office/powerpoint/2010/main" val="2421324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Žahavci: </a:t>
            </a:r>
            <a:r>
              <a:rPr lang="cs-CZ" sz="3200" dirty="0" err="1"/>
              <a:t>Kaviárovky</a:t>
            </a:r>
            <a:r>
              <a:rPr lang="cs-CZ" sz="3200" dirty="0"/>
              <a:t>: Nezmar jeseteří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060848"/>
            <a:ext cx="4104456" cy="3146751"/>
          </a:xfrm>
        </p:spPr>
      </p:pic>
    </p:spTree>
    <p:extLst>
      <p:ext uri="{BB962C8B-B14F-4D97-AF65-F5344CB8AC3E}">
        <p14:creationId xmlns:p14="http://schemas.microsoft.com/office/powerpoint/2010/main" val="1818885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/>
              <a:t>Infraříše: Prvoústí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Členovci: Mnoho skupin – zejména hmyz, korýši, pavoukovci </a:t>
            </a:r>
          </a:p>
          <a:p>
            <a:r>
              <a:rPr lang="cs-CZ" sz="2000" dirty="0"/>
              <a:t>Měkkýši: Více skupin – nejznámější mlži, plži a hlavonožci </a:t>
            </a:r>
          </a:p>
          <a:p>
            <a:r>
              <a:rPr lang="cs-CZ" sz="2000" dirty="0"/>
              <a:t>Ploštěnci: Třídy ploštěnky, jednorodí, tasemnice a motolice </a:t>
            </a:r>
          </a:p>
          <a:p>
            <a:r>
              <a:rPr lang="cs-CZ" sz="2000" dirty="0"/>
              <a:t>Kroužkovci: Třídy mnohoštětinatci a </a:t>
            </a:r>
            <a:r>
              <a:rPr lang="cs-CZ" sz="2000" dirty="0" err="1"/>
              <a:t>opaskovci</a:t>
            </a:r>
            <a:r>
              <a:rPr lang="cs-CZ" sz="2000" dirty="0"/>
              <a:t> </a:t>
            </a:r>
          </a:p>
        </p:txBody>
      </p:sp>
      <p:pic>
        <p:nvPicPr>
          <p:cNvPr id="4" name="Obrázek 3" descr="Nosoro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56992"/>
            <a:ext cx="2075723" cy="15567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/>
              <a:t>Členovci 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/>
              <a:t>Největší kmen živočišné říše </a:t>
            </a:r>
          </a:p>
          <a:p>
            <a:r>
              <a:rPr lang="cs-CZ" sz="2000"/>
              <a:t>Členovci se skládají z článků, které jsou spojeny a zpevněny chitinovou kutikulou </a:t>
            </a:r>
          </a:p>
          <a:p>
            <a:r>
              <a:rPr lang="cs-CZ" sz="2000"/>
              <a:t>Chitin = polysacharid </a:t>
            </a:r>
          </a:p>
          <a:p>
            <a:r>
              <a:rPr lang="cs-CZ" sz="2000"/>
              <a:t>Kutikula = Voskovitý, nebuněčný pokryv těla </a:t>
            </a:r>
          </a:p>
          <a:p>
            <a:r>
              <a:rPr lang="cs-CZ" sz="2000"/>
              <a:t>Dělí se na 4 podkmeny: Klepítkatci, Stonožkovci, Korýši a Šestinozí </a:t>
            </a:r>
          </a:p>
          <a:p>
            <a:r>
              <a:rPr lang="cs-CZ" sz="2000"/>
              <a:t>Klepítkatci – většina patří do třídy Pavoukovci </a:t>
            </a:r>
          </a:p>
          <a:p>
            <a:r>
              <a:rPr lang="cs-CZ" sz="2000"/>
              <a:t>Stonožkovci – skupiny Stonožky a Mnohonožky </a:t>
            </a:r>
          </a:p>
          <a:p>
            <a:r>
              <a:rPr lang="cs-CZ" sz="2000"/>
              <a:t>Korýši – Mnoho druhů </a:t>
            </a:r>
          </a:p>
          <a:p>
            <a:r>
              <a:rPr lang="cs-CZ" sz="2000"/>
              <a:t>Šestinozí – Většina patří do třídy Hmyz </a:t>
            </a:r>
          </a:p>
          <a:p>
            <a:endParaRPr lang="cs-CZ"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/>
              <a:t>Členovci: Hmyz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Hmyz: Členovci, kteří </a:t>
            </a:r>
          </a:p>
          <a:p>
            <a:r>
              <a:rPr lang="cs-CZ" sz="2000" dirty="0"/>
              <a:t>- Umějí létat </a:t>
            </a:r>
          </a:p>
          <a:p>
            <a:r>
              <a:rPr lang="cs-CZ" sz="2000" dirty="0"/>
              <a:t>- Mají 6 nohou (3 páry) </a:t>
            </a:r>
          </a:p>
          <a:p>
            <a:r>
              <a:rPr lang="cs-CZ" sz="2000" dirty="0"/>
              <a:t>- Tělo se skládá ze tří článků – hlava, hruď a zadeček </a:t>
            </a:r>
          </a:p>
          <a:p>
            <a:r>
              <a:rPr lang="cs-CZ" sz="2000" dirty="0"/>
              <a:t>- Zpravidla mají složené oči a tykadla </a:t>
            </a:r>
          </a:p>
          <a:p>
            <a:endParaRPr lang="cs-CZ" sz="2000" dirty="0"/>
          </a:p>
          <a:p>
            <a:r>
              <a:rPr lang="cs-CZ" sz="2000" dirty="0"/>
              <a:t>Rozmanité rozmnožování </a:t>
            </a:r>
          </a:p>
          <a:p>
            <a:r>
              <a:rPr lang="cs-CZ" sz="2000" dirty="0"/>
              <a:t>Převážně pohlavní, ale vyskytuje se i nepohlavní rozmnožování z neoplozených vajíček (partenogeneze) </a:t>
            </a:r>
          </a:p>
          <a:p>
            <a:r>
              <a:rPr lang="cs-CZ" sz="2000" dirty="0"/>
              <a:t>Hermafroditismus (oboupohlavnost) je vzácný </a:t>
            </a:r>
          </a:p>
          <a:p>
            <a:endParaRPr lang="cs-CZ" dirty="0"/>
          </a:p>
        </p:txBody>
      </p:sp>
      <p:pic>
        <p:nvPicPr>
          <p:cNvPr id="4" name="Obrázek 3" descr="Bee1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548680"/>
            <a:ext cx="2267744" cy="1700808"/>
          </a:xfrm>
          <a:prstGeom prst="rect">
            <a:avLst/>
          </a:prstGeom>
        </p:spPr>
      </p:pic>
      <p:pic>
        <p:nvPicPr>
          <p:cNvPr id="5" name="Obrázek 4" descr="Nosoro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636912"/>
            <a:ext cx="2075723" cy="1556792"/>
          </a:xfrm>
          <a:prstGeom prst="rect">
            <a:avLst/>
          </a:prstGeom>
        </p:spPr>
      </p:pic>
      <p:pic>
        <p:nvPicPr>
          <p:cNvPr id="6" name="Obrázek 5" descr="Forficula_auricularia_-_linds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581127"/>
            <a:ext cx="2376264" cy="15817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/>
              <a:t>Živočišná buňka – rozdíly proti rostlinné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/>
              <a:t>Srovnání obou buněk </a:t>
            </a:r>
          </a:p>
          <a:p>
            <a:endParaRPr lang="cs-CZ" sz="2000"/>
          </a:p>
        </p:txBody>
      </p:sp>
      <p:pic>
        <p:nvPicPr>
          <p:cNvPr id="3076" name="Obrázek 3" descr="600px-Animal_cell_structure_cs_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276475"/>
            <a:ext cx="3679825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Obrázek 4" descr="676px-Plant_cell_structure_cs_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3600"/>
            <a:ext cx="34845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/>
              <a:t>Rozmnožování motýla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/>
              <a:t>Dokonalá proměna: Vajíčko – larva – kukla – imago (dospělý jedinec) </a:t>
            </a:r>
          </a:p>
          <a:p>
            <a:endParaRPr lang="cs-CZ" sz="2000"/>
          </a:p>
        </p:txBody>
      </p:sp>
      <p:pic>
        <p:nvPicPr>
          <p:cNvPr id="18436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276475"/>
            <a:ext cx="3168650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/>
              <a:t>Dokonalá proměna (metamorfóza)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/>
              <a:t>Motýl (babočka paví oko) a brouk (slunéčko sedmitečné) </a:t>
            </a:r>
          </a:p>
          <a:p>
            <a:r>
              <a:rPr lang="cs-CZ" sz="2000"/>
              <a:t>1 – vajíčko, 2 – housenka/larva, 3 – kukla, 4 - imago (dospělý jedinec) </a:t>
            </a:r>
          </a:p>
        </p:txBody>
      </p:sp>
      <p:pic>
        <p:nvPicPr>
          <p:cNvPr id="19460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2852738"/>
            <a:ext cx="3600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/>
              <a:t>Nedokonalá proměna (metamorfóza)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/>
              <a:t>Kobylka </a:t>
            </a:r>
          </a:p>
          <a:p>
            <a:r>
              <a:rPr lang="cs-CZ" sz="2000"/>
              <a:t>0 - Vajíčko, 1 – 6 – Nymfa (několikrát se svléká), 7 – Imago (dospělec) </a:t>
            </a:r>
          </a:p>
          <a:p>
            <a:endParaRPr lang="cs-CZ" sz="2000"/>
          </a:p>
          <a:p>
            <a:endParaRPr lang="cs-CZ" sz="2000"/>
          </a:p>
        </p:txBody>
      </p:sp>
      <p:pic>
        <p:nvPicPr>
          <p:cNvPr id="20484" name="Obrázek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2719388"/>
            <a:ext cx="2303462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/>
              <a:t>Členovci: Hmyz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cs-CZ" sz="1200" dirty="0"/>
              <a:t>Modrásek bahenní  - 2 minuty </a:t>
            </a:r>
          </a:p>
          <a:p>
            <a:r>
              <a:rPr lang="cs-CZ" sz="1200" dirty="0">
                <a:hlinkClick r:id="rId2"/>
              </a:rPr>
              <a:t>http://www.</a:t>
            </a:r>
            <a:r>
              <a:rPr lang="cs-CZ" sz="1200" dirty="0" err="1">
                <a:hlinkClick r:id="rId2"/>
              </a:rPr>
              <a:t>ceskatelevize.cz</a:t>
            </a:r>
            <a:r>
              <a:rPr lang="cs-CZ" sz="1200" dirty="0">
                <a:hlinkClick r:id="rId2"/>
              </a:rPr>
              <a:t>/porady/10121011820-</a:t>
            </a:r>
            <a:r>
              <a:rPr lang="cs-CZ" sz="1200" dirty="0" err="1">
                <a:hlinkClick r:id="rId2"/>
              </a:rPr>
              <a:t>zive</a:t>
            </a:r>
            <a:r>
              <a:rPr lang="cs-CZ" sz="1200" dirty="0">
                <a:hlinkClick r:id="rId2"/>
              </a:rPr>
              <a:t>-srdce-</a:t>
            </a:r>
            <a:r>
              <a:rPr lang="cs-CZ" sz="1200" dirty="0" err="1">
                <a:hlinkClick r:id="rId2"/>
              </a:rPr>
              <a:t>evropy</a:t>
            </a:r>
            <a:r>
              <a:rPr lang="cs-CZ" sz="1200" dirty="0">
                <a:hlinkClick r:id="rId2"/>
              </a:rPr>
              <a:t>/208562210700007-</a:t>
            </a:r>
            <a:r>
              <a:rPr lang="cs-CZ" sz="1200" dirty="0" err="1">
                <a:hlinkClick r:id="rId2"/>
              </a:rPr>
              <a:t>zive</a:t>
            </a:r>
            <a:r>
              <a:rPr lang="cs-CZ" sz="1200" dirty="0">
                <a:hlinkClick r:id="rId2"/>
              </a:rPr>
              <a:t>-srdce-</a:t>
            </a:r>
            <a:r>
              <a:rPr lang="cs-CZ" sz="1200" dirty="0" err="1">
                <a:hlinkClick r:id="rId2"/>
              </a:rPr>
              <a:t>evropy</a:t>
            </a:r>
            <a:r>
              <a:rPr lang="cs-CZ" sz="1200" dirty="0">
                <a:hlinkClick r:id="rId2"/>
              </a:rPr>
              <a:t>-</a:t>
            </a:r>
            <a:r>
              <a:rPr lang="cs-CZ" sz="1200" dirty="0" err="1">
                <a:hlinkClick r:id="rId2"/>
              </a:rPr>
              <a:t>modrasek</a:t>
            </a:r>
            <a:r>
              <a:rPr lang="cs-CZ" sz="1200" dirty="0">
                <a:hlinkClick r:id="rId2"/>
              </a:rPr>
              <a:t>-</a:t>
            </a:r>
            <a:r>
              <a:rPr lang="cs-CZ" sz="1200" dirty="0" err="1">
                <a:hlinkClick r:id="rId2"/>
              </a:rPr>
              <a:t>bahenni</a:t>
            </a:r>
            <a:r>
              <a:rPr lang="cs-CZ" sz="1200" dirty="0">
                <a:hlinkClick r:id="rId2"/>
              </a:rPr>
              <a:t>/</a:t>
            </a:r>
            <a:r>
              <a:rPr lang="cs-CZ" sz="1200" dirty="0"/>
              <a:t> </a:t>
            </a:r>
          </a:p>
          <a:p>
            <a:endParaRPr lang="cs-CZ" sz="1200" dirty="0"/>
          </a:p>
          <a:p>
            <a:r>
              <a:rPr lang="cs-CZ" sz="1200" dirty="0"/>
              <a:t>Mravenec lužní – 2 minuty </a:t>
            </a:r>
          </a:p>
          <a:p>
            <a:r>
              <a:rPr lang="cs-CZ" sz="1200" dirty="0">
                <a:hlinkClick r:id="rId3"/>
              </a:rPr>
              <a:t>https://www.ceskatelevize.cz/porady/10121011820-zive-srdce-evropy/208562210700116-zive-srdce-evropy-mravenec-luzni/</a:t>
            </a:r>
            <a:r>
              <a:rPr lang="cs-CZ" sz="1200" dirty="0"/>
              <a:t> </a:t>
            </a:r>
          </a:p>
          <a:p>
            <a:endParaRPr lang="cs-CZ" sz="1200" dirty="0"/>
          </a:p>
          <a:p>
            <a:r>
              <a:rPr lang="cs-CZ" sz="1200" dirty="0"/>
              <a:t>Střevlík lužní </a:t>
            </a:r>
          </a:p>
          <a:p>
            <a:r>
              <a:rPr lang="cs-CZ" sz="1200" dirty="0">
                <a:hlinkClick r:id="rId4"/>
              </a:rPr>
              <a:t>https://www.ceskatelevize.cz/porady/10121011820-zive-srdce-evropy/208562210700099-zive-srdce-evropy-strevlik-luzni/</a:t>
            </a:r>
            <a:r>
              <a:rPr lang="cs-CZ" sz="1200" dirty="0"/>
              <a:t> </a:t>
            </a:r>
          </a:p>
          <a:p>
            <a:endParaRPr lang="cs-CZ" sz="1200" dirty="0"/>
          </a:p>
          <a:p>
            <a:r>
              <a:rPr lang="cs-CZ" sz="1200" dirty="0"/>
              <a:t>Kobylka révová </a:t>
            </a:r>
          </a:p>
          <a:p>
            <a:r>
              <a:rPr lang="cs-CZ" sz="1200" dirty="0">
                <a:hlinkClick r:id="rId5"/>
              </a:rPr>
              <a:t>https://www.ceskatelevize.cz/porady/10121011820-zive-srdce-evropy/208562210700019-zive-srdce-evropy-kobylka-revova/</a:t>
            </a:r>
            <a:r>
              <a:rPr lang="cs-CZ" sz="1200" dirty="0"/>
              <a:t> </a:t>
            </a:r>
          </a:p>
          <a:p>
            <a:endParaRPr lang="cs-CZ" sz="1200" dirty="0"/>
          </a:p>
          <a:p>
            <a:r>
              <a:rPr lang="cs-CZ" sz="1200" dirty="0"/>
              <a:t>Kudlanka nábožná </a:t>
            </a:r>
            <a:endParaRPr lang="cs-CZ" sz="1200" dirty="0">
              <a:hlinkClick r:id="rId6"/>
            </a:endParaRPr>
          </a:p>
          <a:p>
            <a:r>
              <a:rPr lang="cs-CZ" sz="1200" dirty="0">
                <a:hlinkClick r:id="rId6"/>
              </a:rPr>
              <a:t>https://www.ceskatelevize.cz/porady/10121011820-zive-srdce-evropy/208562210700004-zive-srdce-evropy-kudlanka-nabozna/</a:t>
            </a:r>
            <a:r>
              <a:rPr lang="cs-CZ" sz="1200" dirty="0"/>
              <a:t> </a:t>
            </a:r>
          </a:p>
          <a:p>
            <a:endParaRPr lang="cs-CZ" sz="2000" dirty="0"/>
          </a:p>
          <a:p>
            <a:r>
              <a:rPr lang="cs-CZ" sz="1000" dirty="0"/>
              <a:t>Majka uralská </a:t>
            </a:r>
          </a:p>
          <a:p>
            <a:r>
              <a:rPr lang="cs-CZ" sz="1000" dirty="0">
                <a:hlinkClick r:id="rId7"/>
              </a:rPr>
              <a:t>https://www.ceskatelevize.cz/porady/10121011820-zive-srdce-evropy/208562210700076-zive-srdce-evropy-majka-uralska/</a:t>
            </a:r>
            <a:r>
              <a:rPr lang="cs-CZ" sz="1000" dirty="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/>
              <a:t>Použité zdroje</a:t>
            </a:r>
          </a:p>
        </p:txBody>
      </p:sp>
      <p:sp>
        <p:nvSpPr>
          <p:cNvPr id="778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Biologie v kostce, Fragment, Praha 2008 </a:t>
            </a:r>
          </a:p>
          <a:p>
            <a:r>
              <a:rPr lang="cs-CZ" sz="2000">
                <a:hlinkClick r:id="rId2"/>
              </a:rPr>
              <a:t>http://cs.wikipedia.org</a:t>
            </a:r>
            <a:r>
              <a:rPr lang="cs-CZ" sz="2000"/>
              <a:t> </a:t>
            </a:r>
          </a:p>
          <a:p>
            <a:r>
              <a:rPr lang="cs-CZ" sz="2000">
                <a:hlinkClick r:id="rId3"/>
              </a:rPr>
              <a:t>http://en.wikipedia.org</a:t>
            </a:r>
            <a:r>
              <a:rPr lang="cs-CZ" sz="2000"/>
              <a:t> </a:t>
            </a:r>
          </a:p>
          <a:p>
            <a:r>
              <a:rPr lang="cs-CZ" sz="2000">
                <a:hlinkClick r:id="rId4"/>
              </a:rPr>
              <a:t>http://pl.wikipedia.org</a:t>
            </a:r>
            <a:r>
              <a:rPr lang="cs-CZ" sz="2000"/>
              <a:t> </a:t>
            </a:r>
          </a:p>
          <a:p>
            <a:r>
              <a:rPr lang="cs-CZ" sz="2000">
                <a:hlinkClick r:id="rId5"/>
              </a:rPr>
              <a:t>http://www.ceskatelevize.cz</a:t>
            </a:r>
            <a:r>
              <a:rPr lang="cs-CZ" sz="2000"/>
              <a:t> </a:t>
            </a:r>
          </a:p>
          <a:p>
            <a:r>
              <a:rPr lang="cs-CZ" sz="2000"/>
              <a:t>Google Images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/>
              <a:t>Video - ekologie</a:t>
            </a:r>
          </a:p>
        </p:txBody>
      </p:sp>
      <p:sp>
        <p:nvSpPr>
          <p:cNvPr id="788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/>
              <a:t>Nedej se: Za brouky na stromy (25 minut) </a:t>
            </a:r>
          </a:p>
          <a:p>
            <a:r>
              <a:rPr lang="cs-CZ" sz="2000">
                <a:hlinkClick r:id="rId2"/>
              </a:rPr>
              <a:t>http://www.ceskatelevize.cz/porady/1095913550-nedej-se/415235100161008-za-brouky-na-stromy</a:t>
            </a:r>
            <a:r>
              <a:rPr lang="cs-CZ" sz="2000"/>
              <a:t>   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/>
              <a:t>Živočišná buňka – rozdíly proti rostlinné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Nemá vakuoly </a:t>
            </a:r>
          </a:p>
          <a:p>
            <a:r>
              <a:rPr lang="cs-CZ" sz="2000" dirty="0"/>
              <a:t>Nemá plastidy (</a:t>
            </a:r>
            <a:r>
              <a:rPr lang="cs-CZ" sz="2000" dirty="0" err="1"/>
              <a:t>nefotosyntetizuje</a:t>
            </a:r>
            <a:r>
              <a:rPr lang="cs-CZ" sz="2000" dirty="0"/>
              <a:t>) </a:t>
            </a:r>
          </a:p>
          <a:p>
            <a:r>
              <a:rPr lang="cs-CZ" sz="2000" dirty="0"/>
              <a:t>Je malá (do 20 mikrometrů)  - rostliny kolísají od 1 mikrometru po 1 metr (</a:t>
            </a:r>
            <a:r>
              <a:rPr lang="cs-CZ" sz="2000" dirty="0" err="1"/>
              <a:t>lazucha</a:t>
            </a:r>
            <a:r>
              <a:rPr lang="cs-CZ" sz="2000" dirty="0"/>
              <a:t>) </a:t>
            </a:r>
          </a:p>
          <a:p>
            <a:r>
              <a:rPr lang="cs-CZ" sz="2000" dirty="0"/>
              <a:t>Zásobní látkou je glykogen ( u rostlin škrob) </a:t>
            </a:r>
          </a:p>
          <a:p>
            <a:r>
              <a:rPr lang="cs-CZ" sz="2000" dirty="0"/>
              <a:t>(Škrob: Polymer glukózy do řetězce) </a:t>
            </a:r>
          </a:p>
          <a:p>
            <a:r>
              <a:rPr lang="cs-CZ" sz="2000" dirty="0"/>
              <a:t>Glykogen ,,živočišný škrob´´ 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 descr="1024px-Glycogen_structure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852936"/>
            <a:ext cx="3639496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/>
              <a:t>Golgiho aparát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Objevuje se v rostlinné i živočišné buňce </a:t>
            </a:r>
          </a:p>
          <a:p>
            <a:r>
              <a:rPr lang="cs-CZ" sz="2000" dirty="0"/>
              <a:t>Soustava buněčných váčků, které slouží k transportu a úpravě bílkovin </a:t>
            </a:r>
          </a:p>
          <a:p>
            <a:endParaRPr lang="cs-CZ" sz="2000" dirty="0"/>
          </a:p>
        </p:txBody>
      </p:sp>
      <p:pic>
        <p:nvPicPr>
          <p:cNvPr id="4" name="Obrázek 3" descr="638px-Endomembrane_system_diagram_cs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564904"/>
            <a:ext cx="4032448" cy="33498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/>
              <a:t>Živočichové: Vlastnosti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Heterotrofie: Nevyrobí si sami organické látky </a:t>
            </a:r>
          </a:p>
          <a:p>
            <a:r>
              <a:rPr lang="cs-CZ" sz="2000" dirty="0"/>
              <a:t>Pohyblivost: Obvykle se pohybují, ale je také řada výjimek (např. mořské houby) </a:t>
            </a:r>
          </a:p>
          <a:p>
            <a:r>
              <a:rPr lang="cs-CZ" sz="2000" dirty="0"/>
              <a:t>Velká specializace různých orgánů 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/>
              <a:t>Říše Živočichové: Členění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I) Kmeny nezařazené do podříší </a:t>
            </a:r>
          </a:p>
          <a:p>
            <a:r>
              <a:rPr lang="cs-CZ" sz="2000" dirty="0"/>
              <a:t>II) Podříše Dvoustranně souměrní </a:t>
            </a:r>
          </a:p>
          <a:p>
            <a:r>
              <a:rPr lang="cs-CZ" sz="2000" dirty="0"/>
              <a:t>II a) </a:t>
            </a:r>
            <a:r>
              <a:rPr lang="cs-CZ" sz="2000" dirty="0" err="1"/>
              <a:t>Infraříše</a:t>
            </a:r>
            <a:r>
              <a:rPr lang="cs-CZ" sz="2000" dirty="0"/>
              <a:t> </a:t>
            </a:r>
            <a:r>
              <a:rPr lang="cs-CZ" sz="2000" dirty="0" err="1"/>
              <a:t>Prvoústí</a:t>
            </a:r>
            <a:r>
              <a:rPr lang="cs-CZ" sz="2000" dirty="0"/>
              <a:t> </a:t>
            </a:r>
          </a:p>
          <a:p>
            <a:r>
              <a:rPr lang="cs-CZ" sz="2000" dirty="0"/>
              <a:t>II b) </a:t>
            </a:r>
            <a:r>
              <a:rPr lang="cs-CZ" sz="2000" dirty="0" err="1"/>
              <a:t>Infraříše</a:t>
            </a:r>
            <a:r>
              <a:rPr lang="cs-CZ" sz="2000" dirty="0"/>
              <a:t> </a:t>
            </a:r>
            <a:r>
              <a:rPr lang="cs-CZ" sz="2000" dirty="0" err="1"/>
              <a:t>Druhoústí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 descr="gastrul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7" y="3429000"/>
            <a:ext cx="5616624" cy="23828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/>
              <a:t>Nezařazené kmeny: Žahavci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Vodní živočichové </a:t>
            </a:r>
          </a:p>
          <a:p>
            <a:r>
              <a:rPr lang="cs-CZ" sz="2000" dirty="0"/>
              <a:t>Korálnatci </a:t>
            </a:r>
          </a:p>
          <a:p>
            <a:r>
              <a:rPr lang="cs-CZ" sz="2000" dirty="0"/>
              <a:t>Medúzovci (+polypovci, </a:t>
            </a:r>
            <a:r>
              <a:rPr lang="cs-CZ" sz="2000" dirty="0" err="1"/>
              <a:t>čtyřhranky</a:t>
            </a:r>
            <a:r>
              <a:rPr lang="cs-CZ" sz="2000" dirty="0"/>
              <a:t> a kalichovky) </a:t>
            </a:r>
          </a:p>
          <a:p>
            <a:r>
              <a:rPr lang="cs-CZ" sz="2000" dirty="0" err="1"/>
              <a:t>Výtrusenky</a:t>
            </a:r>
            <a:r>
              <a:rPr lang="cs-CZ" sz="2000" dirty="0"/>
              <a:t> (rybomorky) </a:t>
            </a:r>
          </a:p>
          <a:p>
            <a:r>
              <a:rPr lang="cs-CZ" sz="2000" dirty="0" err="1"/>
              <a:t>Kaviárovky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Poznámka: </a:t>
            </a:r>
            <a:r>
              <a:rPr lang="cs-CZ" sz="2000" dirty="0" err="1"/>
              <a:t>Výtrusenky</a:t>
            </a:r>
            <a:r>
              <a:rPr lang="cs-CZ" sz="2000" dirty="0"/>
              <a:t> a </a:t>
            </a:r>
            <a:r>
              <a:rPr lang="cs-CZ" sz="2000" dirty="0" err="1"/>
              <a:t>kaviárovky</a:t>
            </a:r>
            <a:r>
              <a:rPr lang="cs-CZ" sz="2000" dirty="0"/>
              <a:t> jsou parazitické skupiny žahavců  </a:t>
            </a:r>
          </a:p>
          <a:p>
            <a:endParaRPr lang="cs-CZ" sz="2000" dirty="0"/>
          </a:p>
          <a:p>
            <a:r>
              <a:rPr lang="cs-CZ" sz="2000" dirty="0"/>
              <a:t>Dokument: Korálové útesy (26 minut) </a:t>
            </a:r>
          </a:p>
          <a:p>
            <a:r>
              <a:rPr lang="cs-CZ" sz="2000" dirty="0">
                <a:hlinkClick r:id="rId2"/>
              </a:rPr>
              <a:t>https://www.youtube.com/watch?v=4a8vI0gmr28</a:t>
            </a:r>
            <a:r>
              <a:rPr lang="cs-CZ" sz="2000" dirty="0"/>
              <a:t> 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/>
              <a:t>Žahavci: Korálnatci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Živočichové teplých moří (korálové útesy) </a:t>
            </a:r>
          </a:p>
          <a:p>
            <a:r>
              <a:rPr lang="cs-CZ" sz="2000" dirty="0"/>
              <a:t>Jedinou životní etapou je polyp </a:t>
            </a:r>
          </a:p>
          <a:p>
            <a:r>
              <a:rPr lang="cs-CZ" sz="2000" dirty="0"/>
              <a:t>Polyp = válcovité tělo, obvykle přichycené na podklad nebo jiného jedince 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Jak se množí koráli – 3 minuty </a:t>
            </a:r>
          </a:p>
          <a:p>
            <a:r>
              <a:rPr lang="cs-CZ" sz="2000" dirty="0">
                <a:hlinkClick r:id="rId2"/>
              </a:rPr>
              <a:t>https://www.youtube.com/watch?v=DXR6ZB8_Tqw</a:t>
            </a:r>
            <a:r>
              <a:rPr lang="cs-CZ" sz="2000" dirty="0"/>
              <a:t> </a:t>
            </a:r>
          </a:p>
        </p:txBody>
      </p:sp>
      <p:pic>
        <p:nvPicPr>
          <p:cNvPr id="9220" name="Obrázek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852738"/>
            <a:ext cx="16002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červený-korál-1027x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2780928"/>
            <a:ext cx="391287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/>
              <a:t>Žahavci: Medúzovci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/>
              <a:t>Podkmen Medusozoa zahrnuje: medúzovce, polypovce, čtyřhranky a kalichovky </a:t>
            </a:r>
          </a:p>
          <a:p>
            <a:r>
              <a:rPr lang="cs-CZ" sz="2000"/>
              <a:t>Fáze polyp: Přisedlý na dno </a:t>
            </a:r>
          </a:p>
          <a:p>
            <a:r>
              <a:rPr lang="cs-CZ" sz="2000"/>
              <a:t>Fáze medúza: Volně se vznášející </a:t>
            </a:r>
          </a:p>
          <a:p>
            <a:endParaRPr lang="cs-CZ" sz="2000"/>
          </a:p>
          <a:p>
            <a:endParaRPr lang="cs-CZ"/>
          </a:p>
        </p:txBody>
      </p:sp>
      <p:pic>
        <p:nvPicPr>
          <p:cNvPr id="10244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128963"/>
            <a:ext cx="2303463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04864"/>
            <a:ext cx="2736304" cy="364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950</Words>
  <Application>Microsoft Office PowerPoint</Application>
  <PresentationFormat>Předvádění na obrazovce (4:3)</PresentationFormat>
  <Paragraphs>155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8" baseType="lpstr">
      <vt:lpstr>Arial</vt:lpstr>
      <vt:lpstr>Calibri</vt:lpstr>
      <vt:lpstr>Motiv sady Office</vt:lpstr>
      <vt:lpstr>Zoologie</vt:lpstr>
      <vt:lpstr>Živočišná buňka – rozdíly proti rostlinné</vt:lpstr>
      <vt:lpstr>Živočišná buňka – rozdíly proti rostlinné</vt:lpstr>
      <vt:lpstr>Golgiho aparát</vt:lpstr>
      <vt:lpstr>Živočichové: Vlastnosti</vt:lpstr>
      <vt:lpstr>Říše Živočichové: Členění</vt:lpstr>
      <vt:lpstr>Nezařazené kmeny: Žahavci</vt:lpstr>
      <vt:lpstr>Žahavci: Korálnatci</vt:lpstr>
      <vt:lpstr>Žahavci: Medúzovci</vt:lpstr>
      <vt:lpstr>Množení medúz</vt:lpstr>
      <vt:lpstr>Struktura medúzy</vt:lpstr>
      <vt:lpstr>Talířovka obrovská (medúza žahavá)</vt:lpstr>
      <vt:lpstr>Korunovka purpurová</vt:lpstr>
      <vt:lpstr>Žahavci: Polypovci</vt:lpstr>
      <vt:lpstr>Žahavci: Výtrusenky (rybomorky)</vt:lpstr>
      <vt:lpstr>Žahavci: Kaviárovky: Nezmar jeseteří</vt:lpstr>
      <vt:lpstr>Infraříše: Prvoústí</vt:lpstr>
      <vt:lpstr>Členovci </vt:lpstr>
      <vt:lpstr>Členovci: Hmyz</vt:lpstr>
      <vt:lpstr>Rozmnožování motýla</vt:lpstr>
      <vt:lpstr>Dokonalá proměna (metamorfóza)</vt:lpstr>
      <vt:lpstr>Nedokonalá proměna (metamorfóza)</vt:lpstr>
      <vt:lpstr>Členovci: Hmyz</vt:lpstr>
      <vt:lpstr>Použité zdroje</vt:lpstr>
      <vt:lpstr>Video - ekologie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Zoologie</dc:title>
  <dc:creator>user</dc:creator>
  <cp:lastModifiedBy>Jan Hoffmann</cp:lastModifiedBy>
  <cp:revision>92</cp:revision>
  <dcterms:created xsi:type="dcterms:W3CDTF">2017-02-07T15:38:46Z</dcterms:created>
  <dcterms:modified xsi:type="dcterms:W3CDTF">2021-03-19T12:49:17Z</dcterms:modified>
</cp:coreProperties>
</file>