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F916B2-DD28-4138-95F7-D4D724937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62EC-9D7D-48A4-9E99-96DA9D5975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FE72-FC47-4E07-8CF7-63A41547FF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949E-B3C4-4CB8-ADDD-25107CBBFD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4846-3006-48B6-872B-B04E2351A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51DAC-D534-44B1-9B4B-CB730E61EC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C487-9EDD-45E7-9607-88EE5B1078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99FFC-1ECC-4DC2-9393-881D71D30F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35466-8560-44B9-A697-3143DFB429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74BCE-9521-4119-A411-4E19360229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7D1B-B6AE-4E0C-8040-F4A3A7587A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6E1-797C-4421-AAED-57F29A55FA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A37C91E-FD31-418F-9842-86DF8F7FF4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http://upload.wikimedia.org/wikipedia/commons/d/d2/Anton%C3%ADn_Novotn%C3%BD.jpg" TargetMode="External"/><Relationship Id="rId9" Type="http://schemas.openxmlformats.org/officeDocument/2006/relationships/hyperlink" Target="http://upload.wikimedia.org/wikipedia/commons/0/0a/Ludv%C3%ADk_Svoboda_01.jpg" TargetMode="External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a/Ludv%C3%ADk_Svoboda_01.jpg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upload.wikimedia.org/wikipedia/commons/d/d2/Anton%C3%ADn_Novotn%C3%BD.jpg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d/d2/Anton%C3%ADn_Novotn%C3%BD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0405">
            <a:off x="7434263" y="2616200"/>
            <a:ext cx="1171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950" y="620713"/>
            <a:ext cx="71008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5000">
                <a:solidFill>
                  <a:schemeClr val="bg1"/>
                </a:solidFill>
                <a:latin typeface="Arial Black" pitchFamily="34" charset="0"/>
              </a:rPr>
              <a:t>Muži pražského jara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476375" y="1484313"/>
            <a:ext cx="7127875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53" name="Picture 5" descr="Soubor:Antonín Novotný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781300"/>
            <a:ext cx="9318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5300663"/>
            <a:ext cx="9429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Obráz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4221163"/>
            <a:ext cx="12890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5300663"/>
            <a:ext cx="958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Soubor:Ludvík Svoboda 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275" y="5300663"/>
            <a:ext cx="9096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088" y="5300663"/>
            <a:ext cx="885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1500" y="5516563"/>
            <a:ext cx="8651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5013325"/>
            <a:ext cx="825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Ein strahlender, optimistischer Alexander Dubček, der die Daumen an beiden Händen drückt. (Rechte: dpa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6950" y="2708275"/>
            <a:ext cx="1778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0200" y="2708275"/>
            <a:ext cx="34591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013" y="1700213"/>
            <a:ext cx="71612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69075" y="4868863"/>
            <a:ext cx="8112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4" descr="husa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64425" y="4868863"/>
            <a:ext cx="7794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C:\Users\Pant\Documents\- MODERNI-DEJINY.CZ\3. ČESKO-POLSKO\CP_Forum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05650" y="6019800"/>
            <a:ext cx="18589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3442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79388" y="6597650"/>
            <a:ext cx="8713787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6294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116013" y="4437063"/>
            <a:ext cx="6697662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652963"/>
            <a:ext cx="46815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652963"/>
            <a:ext cx="4140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66688" y="6237288"/>
            <a:ext cx="89773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sz="2000">
                <a:solidFill>
                  <a:schemeClr val="bg1"/>
                </a:solidFill>
                <a:latin typeface="Arial Black" pitchFamily="34" charset="0"/>
              </a:rPr>
              <a:t>„ti, kteří se cítili vinni a byli ochotni se svou vinou něco udělat“</a:t>
            </a:r>
          </a:p>
          <a:p>
            <a:pPr algn="r"/>
            <a:r>
              <a:rPr lang="cs-CZ" sz="1000">
                <a:solidFill>
                  <a:schemeClr val="bg1"/>
                </a:solidFill>
              </a:rPr>
              <a:t>Karel Durman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51275" y="476250"/>
            <a:ext cx="3741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chemeClr val="bg1"/>
                </a:solidFill>
                <a:latin typeface="Arial Black" pitchFamily="34" charset="0"/>
              </a:rPr>
              <a:t>Josef Smrkovský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11188" y="1052513"/>
            <a:ext cx="6913562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00338" y="1125538"/>
            <a:ext cx="471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(* 26. 2. 1911 Velenka u Nymburka, + 15. 1. 1974 Praha)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9388" y="1773238"/>
            <a:ext cx="89646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vyučený pekař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1933 vstup do KSČ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absolvování politické školy v SSSR </a:t>
            </a:r>
          </a:p>
          <a:p>
            <a:endParaRPr lang="cs-CZ" sz="2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000" u="sng">
                <a:solidFill>
                  <a:schemeClr val="bg1"/>
                </a:solidFill>
              </a:rPr>
              <a:t> II. sv. válka</a:t>
            </a:r>
          </a:p>
          <a:p>
            <a:r>
              <a:rPr lang="cs-CZ" sz="2000">
                <a:solidFill>
                  <a:schemeClr val="bg1"/>
                </a:solidFill>
              </a:rPr>
              <a:t>domácí odboj</a:t>
            </a:r>
          </a:p>
          <a:p>
            <a:r>
              <a:rPr lang="cs-CZ" sz="2000">
                <a:solidFill>
                  <a:schemeClr val="bg1"/>
                </a:solidFill>
              </a:rPr>
              <a:t>aktivní podíl na pražském povstání</a:t>
            </a:r>
          </a:p>
          <a:p>
            <a:r>
              <a:rPr lang="cs-CZ" sz="2000">
                <a:solidFill>
                  <a:schemeClr val="bg1"/>
                </a:solidFill>
              </a:rPr>
              <a:t>podpis kapitulace s německou armádou</a:t>
            </a:r>
          </a:p>
          <a:p>
            <a:endParaRPr lang="cs-CZ" sz="2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000" u="sng">
                <a:solidFill>
                  <a:schemeClr val="bg1"/>
                </a:solidFill>
              </a:rPr>
              <a:t> únor 1948</a:t>
            </a:r>
          </a:p>
          <a:p>
            <a:r>
              <a:rPr lang="cs-CZ" sz="2000">
                <a:solidFill>
                  <a:schemeClr val="bg1"/>
                </a:solidFill>
              </a:rPr>
              <a:t>zástupce velitele Lidových milicí</a:t>
            </a:r>
          </a:p>
          <a:p>
            <a:r>
              <a:rPr lang="cs-CZ" sz="2000">
                <a:solidFill>
                  <a:schemeClr val="bg1"/>
                </a:solidFill>
              </a:rPr>
              <a:t>podíl na budování totality</a:t>
            </a:r>
          </a:p>
          <a:p>
            <a:endParaRPr lang="cs-CZ" sz="2000">
              <a:solidFill>
                <a:schemeClr val="bg1"/>
              </a:solidFill>
            </a:endParaRPr>
          </a:p>
          <a:p>
            <a:r>
              <a:rPr lang="cs-CZ" sz="2000">
                <a:solidFill>
                  <a:schemeClr val="bg1"/>
                </a:solidFill>
              </a:rPr>
              <a:t>1951 - </a:t>
            </a:r>
            <a:r>
              <a:rPr lang="cs-CZ" sz="2000">
                <a:solidFill>
                  <a:srgbClr val="FF3300"/>
                </a:solidFill>
              </a:rPr>
              <a:t>oběť vnitrostranických čistek</a:t>
            </a:r>
            <a:r>
              <a:rPr lang="cs-CZ" sz="2000">
                <a:solidFill>
                  <a:schemeClr val="bg1"/>
                </a:solidFill>
              </a:rPr>
              <a:t> </a:t>
            </a:r>
          </a:p>
          <a:p>
            <a:r>
              <a:rPr lang="cs-CZ" sz="2000">
                <a:solidFill>
                  <a:schemeClr val="bg1"/>
                </a:solidFill>
              </a:rPr>
              <a:t>           (proces Slánský), doživotí</a:t>
            </a: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9750" y="558800"/>
            <a:ext cx="3178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„čestný komunista“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644900"/>
            <a:ext cx="36734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84313"/>
            <a:ext cx="36480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388" y="333375"/>
            <a:ext cx="8785225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>
                <a:solidFill>
                  <a:schemeClr val="bg1"/>
                </a:solidFill>
              </a:rPr>
              <a:t>1955 propuštění, předseda JZD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1963 návrat do vysoké politiky, ministr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3000">
                <a:solidFill>
                  <a:srgbClr val="FF3300"/>
                </a:solidFill>
                <a:latin typeface="Arial Black" pitchFamily="34" charset="0"/>
              </a:rPr>
              <a:t>REFORMISTA</a:t>
            </a:r>
          </a:p>
          <a:p>
            <a:r>
              <a:rPr lang="cs-CZ" sz="2200">
                <a:solidFill>
                  <a:schemeClr val="bg1"/>
                </a:solidFill>
              </a:rPr>
              <a:t>důrazný zastánce reforem </a:t>
            </a:r>
          </a:p>
          <a:p>
            <a:r>
              <a:rPr lang="cs-CZ" sz="2200">
                <a:solidFill>
                  <a:schemeClr val="bg1"/>
                </a:solidFill>
              </a:rPr>
              <a:t>víra v nápravu režimu</a:t>
            </a:r>
          </a:p>
          <a:p>
            <a:r>
              <a:rPr lang="cs-CZ" sz="2200">
                <a:solidFill>
                  <a:schemeClr val="bg1"/>
                </a:solidFill>
              </a:rPr>
              <a:t>kritika Novotného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 u="sng">
                <a:solidFill>
                  <a:schemeClr val="bg1"/>
                </a:solidFill>
                <a:latin typeface="Arial Black" pitchFamily="34" charset="0"/>
              </a:rPr>
              <a:t>duben 1968</a:t>
            </a:r>
          </a:p>
          <a:p>
            <a:r>
              <a:rPr lang="cs-CZ" sz="2200">
                <a:solidFill>
                  <a:schemeClr val="bg1"/>
                </a:solidFill>
              </a:rPr>
              <a:t>PŘEDSEDA NÁRODNÍHO SHROMÁŽDĚNÍ</a:t>
            </a:r>
          </a:p>
          <a:p>
            <a:r>
              <a:rPr lang="cs-CZ" sz="2200">
                <a:solidFill>
                  <a:schemeClr val="bg1"/>
                </a:solidFill>
              </a:rPr>
              <a:t>člen předsednictva ÚV KSČ 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jeden z nejpopulárnějších "mužů ledna"</a:t>
            </a:r>
          </a:p>
          <a:p>
            <a:r>
              <a:rPr lang="cs-CZ" sz="2200">
                <a:solidFill>
                  <a:schemeClr val="bg1"/>
                </a:solidFill>
              </a:rPr>
              <a:t>nepochybuje o vůdčí roli KSČ   x   pro SSSR úhlavní nepřítel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je nutno „</a:t>
            </a:r>
            <a:r>
              <a:rPr lang="cs-CZ" sz="2200" i="1">
                <a:solidFill>
                  <a:schemeClr val="bg1"/>
                </a:solidFill>
              </a:rPr>
              <a:t>provést úder proti všemu, proti všem, kteří by chtěli zvrátit náš společenský řád</a:t>
            </a:r>
            <a:r>
              <a:rPr lang="cs-CZ" sz="22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323850" y="5445125"/>
            <a:ext cx="8137525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708275"/>
            <a:ext cx="47879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00213"/>
            <a:ext cx="4573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260350"/>
            <a:ext cx="3170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chemeClr val="bg1"/>
                </a:solidFill>
                <a:latin typeface="Arial Black" pitchFamily="34" charset="0"/>
              </a:rPr>
              <a:t>Oldřich Černík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95288" y="836613"/>
            <a:ext cx="8137525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716463" y="476250"/>
            <a:ext cx="3881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(* 27. 10. 1921 Ostrava, + 19. 10. 1994 Praha) </a:t>
            </a:r>
          </a:p>
        </p:txBody>
      </p:sp>
      <p:pic>
        <p:nvPicPr>
          <p:cNvPr id="15365" name="Picture 5" descr="Picture"/>
          <p:cNvPicPr>
            <a:picLocks noChangeAspect="1" noChangeArrowheads="1"/>
          </p:cNvPicPr>
          <p:nvPr/>
        </p:nvPicPr>
        <p:blipFill>
          <a:blip r:embed="rId2" cstate="print"/>
          <a:srcRect r="22229"/>
          <a:stretch>
            <a:fillRect/>
          </a:stretch>
        </p:blipFill>
        <p:spPr bwMode="auto">
          <a:xfrm>
            <a:off x="395288" y="981075"/>
            <a:ext cx="20161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132138" y="981075"/>
            <a:ext cx="601186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>
                <a:solidFill>
                  <a:schemeClr val="bg1"/>
                </a:solidFill>
              </a:rPr>
              <a:t>* </a:t>
            </a: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Ostrava</a:t>
            </a:r>
            <a:r>
              <a:rPr lang="cs-CZ" sz="2200">
                <a:solidFill>
                  <a:schemeClr val="bg1"/>
                </a:solidFill>
              </a:rPr>
              <a:t> - hornická rodina</a:t>
            </a:r>
          </a:p>
          <a:p>
            <a:r>
              <a:rPr lang="cs-CZ" sz="2200">
                <a:solidFill>
                  <a:schemeClr val="bg1"/>
                </a:solidFill>
              </a:rPr>
              <a:t>vyučen soustružníkem 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vstup do KSČ 1945</a:t>
            </a:r>
          </a:p>
          <a:p>
            <a:r>
              <a:rPr lang="cs-CZ" sz="2200">
                <a:solidFill>
                  <a:schemeClr val="bg1"/>
                </a:solidFill>
              </a:rPr>
              <a:t>dráha politika až po únoru 1948</a:t>
            </a:r>
          </a:p>
          <a:p>
            <a:r>
              <a:rPr lang="cs-CZ" sz="2200">
                <a:solidFill>
                  <a:schemeClr val="bg1"/>
                </a:solidFill>
              </a:rPr>
              <a:t>člen Akčního výboru</a:t>
            </a:r>
          </a:p>
          <a:p>
            <a:r>
              <a:rPr lang="cs-CZ" sz="2200">
                <a:solidFill>
                  <a:schemeClr val="bg1"/>
                </a:solidFill>
              </a:rPr>
              <a:t>KV KSČ </a:t>
            </a:r>
            <a:r>
              <a:rPr lang="cs-CZ" sz="2200">
                <a:solidFill>
                  <a:schemeClr val="bg1"/>
                </a:solidFill>
                <a:cs typeface="Arial" charset="0"/>
              </a:rPr>
              <a:t>→</a:t>
            </a:r>
            <a:r>
              <a:rPr lang="cs-CZ" sz="2200">
                <a:solidFill>
                  <a:schemeClr val="bg1"/>
                </a:solidFill>
              </a:rPr>
              <a:t> předsednictvo ÚV KSČ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73463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5288" y="5426075"/>
            <a:ext cx="828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>
                <a:solidFill>
                  <a:schemeClr val="bg1"/>
                </a:solidFill>
              </a:rPr>
              <a:t>ministr energetiky, orientace na reformu ekonomiky</a:t>
            </a:r>
          </a:p>
          <a:p>
            <a:r>
              <a:rPr lang="cs-CZ" sz="2200">
                <a:solidFill>
                  <a:schemeClr val="bg1"/>
                </a:solidFill>
              </a:rPr>
              <a:t>duben 1968: předsedou vlády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popularita  x   vlažný vztah k demokratizaci, intriky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500438"/>
            <a:ext cx="22050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/>
          <a:srcRect r="3728"/>
          <a:stretch>
            <a:fillRect/>
          </a:stretch>
        </p:blipFill>
        <p:spPr bwMode="auto">
          <a:xfrm>
            <a:off x="2051050" y="5805488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196975"/>
            <a:ext cx="3581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88913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Arial Black" pitchFamily="34" charset="0"/>
              </a:rPr>
              <a:t> Gustáv</a:t>
            </a:r>
            <a:r>
              <a:rPr lang="cs-CZ" sz="4000">
                <a:latin typeface="Arial Black" pitchFamily="34" charset="0"/>
              </a:rPr>
              <a:t> </a:t>
            </a:r>
            <a:r>
              <a:rPr lang="cs-CZ" sz="4000">
                <a:solidFill>
                  <a:srgbClr val="FF3300"/>
                </a:solidFill>
                <a:latin typeface="Arial Black" pitchFamily="34" charset="0"/>
              </a:rPr>
              <a:t>Husák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87900" y="620713"/>
            <a:ext cx="4119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(* 10. 1. 1913 Bratislava-Dúbravka, + 18. 11. 1991 tamtéž)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79388" y="981075"/>
            <a:ext cx="87122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9388" y="1268413"/>
            <a:ext cx="8964612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chudé poměry</a:t>
            </a:r>
          </a:p>
          <a:p>
            <a:r>
              <a:rPr lang="cs-CZ" sz="2000">
                <a:solidFill>
                  <a:schemeClr val="bg1"/>
                </a:solidFill>
              </a:rPr>
              <a:t>ZŠ mimořádné nadání - gymnázium</a:t>
            </a:r>
          </a:p>
          <a:p>
            <a:r>
              <a:rPr lang="cs-CZ" sz="2000">
                <a:solidFill>
                  <a:schemeClr val="bg1"/>
                </a:solidFill>
              </a:rPr>
              <a:t>studium práv - 1933 vstup do KSČ</a:t>
            </a:r>
          </a:p>
          <a:p>
            <a:r>
              <a:rPr lang="cs-CZ" sz="2000">
                <a:solidFill>
                  <a:schemeClr val="bg1"/>
                </a:solidFill>
              </a:rPr>
              <a:t>levicový INTELEKTUÁL</a:t>
            </a:r>
          </a:p>
          <a:p>
            <a:r>
              <a:rPr lang="cs-CZ" sz="2000">
                <a:solidFill>
                  <a:schemeClr val="bg1"/>
                </a:solidFill>
              </a:rPr>
              <a:t>kritik 1. republiky, Beneše</a:t>
            </a:r>
            <a:r>
              <a:rPr lang="cs-CZ" sz="2200">
                <a:solidFill>
                  <a:schemeClr val="bg1"/>
                </a:solidFill>
              </a:rPr>
              <a:t> </a:t>
            </a:r>
            <a:r>
              <a:rPr lang="cs-CZ" sz="1600" i="1">
                <a:solidFill>
                  <a:schemeClr val="bg1"/>
                </a:solidFill>
              </a:rPr>
              <a:t>("versailleský zmetek")</a:t>
            </a:r>
            <a:r>
              <a:rPr lang="cs-CZ" sz="2200">
                <a:solidFill>
                  <a:schemeClr val="bg1"/>
                </a:solidFill>
              </a:rPr>
              <a:t/>
            </a:r>
            <a:br>
              <a:rPr lang="cs-CZ" sz="2200">
                <a:solidFill>
                  <a:schemeClr val="bg1"/>
                </a:solidFill>
              </a:rPr>
            </a:br>
            <a:r>
              <a:rPr lang="cs-CZ" sz="2000">
                <a:solidFill>
                  <a:schemeClr val="bg1"/>
                </a:solidFill>
              </a:rPr>
              <a:t>x nekritický obdiv SSSR</a:t>
            </a:r>
          </a:p>
          <a:p>
            <a:endParaRPr lang="cs-CZ" sz="2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 II. Sv.válka</a:t>
            </a:r>
          </a:p>
          <a:p>
            <a:r>
              <a:rPr lang="cs-CZ" sz="2200">
                <a:solidFill>
                  <a:schemeClr val="bg1"/>
                </a:solidFill>
              </a:rPr>
              <a:t>jeden z vůdců Slov. národního povstání</a:t>
            </a:r>
          </a:p>
          <a:p>
            <a:r>
              <a:rPr lang="cs-CZ" sz="2200">
                <a:solidFill>
                  <a:schemeClr val="bg1"/>
                </a:solidFill>
              </a:rPr>
              <a:t>žádost o </a:t>
            </a:r>
            <a:r>
              <a:rPr lang="cs-CZ" sz="2200" u="sng">
                <a:solidFill>
                  <a:schemeClr val="bg1"/>
                </a:solidFill>
              </a:rPr>
              <a:t>připojení Slovenska k SSSR</a:t>
            </a:r>
          </a:p>
          <a:p>
            <a:r>
              <a:rPr lang="cs-CZ" sz="2200">
                <a:solidFill>
                  <a:schemeClr val="bg1"/>
                </a:solidFill>
              </a:rPr>
              <a:t>- poslední měsíce války v Moskvě</a:t>
            </a:r>
          </a:p>
          <a:p>
            <a:r>
              <a:rPr lang="cs-CZ" sz="2200">
                <a:solidFill>
                  <a:schemeClr val="bg1"/>
                </a:solidFill>
              </a:rPr>
              <a:t>bojovník za </a:t>
            </a:r>
            <a:r>
              <a:rPr lang="cs-CZ" sz="2200" u="sng">
                <a:solidFill>
                  <a:schemeClr val="bg1"/>
                </a:solidFill>
              </a:rPr>
              <a:t>slovenskou autonomii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</a:t>
            </a: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po 1945</a:t>
            </a:r>
            <a:r>
              <a:rPr lang="cs-CZ" sz="2200">
                <a:solidFill>
                  <a:schemeClr val="bg1"/>
                </a:solidFill>
              </a:rPr>
              <a:t> místopředseda Slov. národní rady </a:t>
            </a:r>
          </a:p>
          <a:p>
            <a:r>
              <a:rPr lang="cs-CZ" sz="2200">
                <a:solidFill>
                  <a:schemeClr val="bg1"/>
                </a:solidFill>
              </a:rPr>
              <a:t>politické provokace proti demokratům, nátlakové akce</a:t>
            </a:r>
          </a:p>
          <a:p>
            <a:r>
              <a:rPr lang="cs-CZ" sz="2200" u="sng">
                <a:solidFill>
                  <a:schemeClr val="bg1"/>
                </a:solidFill>
              </a:rPr>
              <a:t>propagátor centralizace</a:t>
            </a:r>
          </a:p>
          <a:p>
            <a:r>
              <a:rPr lang="cs-CZ" sz="2200">
                <a:solidFill>
                  <a:schemeClr val="bg1"/>
                </a:solidFill>
              </a:rPr>
              <a:t>povýšený, energický, kritický vyčnívá z řady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860800"/>
            <a:ext cx="35782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7950" y="620713"/>
            <a:ext cx="5903913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50. léta</a:t>
            </a:r>
          </a:p>
          <a:p>
            <a:r>
              <a:rPr lang="cs-CZ" sz="2200">
                <a:solidFill>
                  <a:schemeClr val="bg1"/>
                </a:solidFill>
              </a:rPr>
              <a:t>vnitrostranický boj</a:t>
            </a:r>
          </a:p>
          <a:p>
            <a:r>
              <a:rPr lang="cs-CZ" sz="2200">
                <a:solidFill>
                  <a:schemeClr val="bg1"/>
                </a:solidFill>
              </a:rPr>
              <a:t>zbaven funkcí</a:t>
            </a:r>
          </a:p>
          <a:p>
            <a:r>
              <a:rPr lang="cs-CZ" sz="2200">
                <a:solidFill>
                  <a:schemeClr val="bg1"/>
                </a:solidFill>
              </a:rPr>
              <a:t>1951 zatčen, 1954 odsouzen na doživotí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 1960 propuštěn</a:t>
            </a:r>
            <a:r>
              <a:rPr lang="cs-CZ" sz="2200">
                <a:solidFill>
                  <a:schemeClr val="bg1"/>
                </a:solidFill>
              </a:rPr>
              <a:t> - rehabilitace</a:t>
            </a:r>
          </a:p>
          <a:p>
            <a:r>
              <a:rPr lang="cs-CZ" sz="2200">
                <a:solidFill>
                  <a:schemeClr val="bg1"/>
                </a:solidFill>
              </a:rPr>
              <a:t>nesmířlivý kritik Novotného </a:t>
            </a:r>
            <a:endParaRPr lang="cs-CZ" sz="1600" i="1">
              <a:solidFill>
                <a:schemeClr val="bg1"/>
              </a:solidFill>
            </a:endParaRPr>
          </a:p>
          <a:p>
            <a:r>
              <a:rPr lang="cs-CZ" sz="1600" i="1">
                <a:solidFill>
                  <a:schemeClr val="bg1"/>
                </a:solidFill>
              </a:rPr>
              <a:t>„když se dostane k moci, uvidíte, co on je zač“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endParaRPr lang="cs-CZ" sz="2200">
              <a:solidFill>
                <a:schemeClr val="bg1"/>
              </a:solidFill>
            </a:endParaRP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cs-CZ" sz="4000">
                <a:solidFill>
                  <a:schemeClr val="bg1"/>
                </a:solidFill>
                <a:latin typeface="Arial Black" pitchFamily="34" charset="0"/>
              </a:rPr>
              <a:t>pražské jaro</a:t>
            </a:r>
            <a:r>
              <a:rPr lang="cs-CZ" sz="4000">
                <a:solidFill>
                  <a:schemeClr val="bg1"/>
                </a:solidFill>
              </a:rPr>
              <a:t> </a:t>
            </a:r>
          </a:p>
          <a:p>
            <a:r>
              <a:rPr lang="cs-CZ" sz="2200" u="sng">
                <a:solidFill>
                  <a:schemeClr val="bg1"/>
                </a:solidFill>
              </a:rPr>
              <a:t>příležitost k návratu do nejvyšší politiky,</a:t>
            </a:r>
            <a:r>
              <a:rPr lang="cs-CZ" sz="2200">
                <a:solidFill>
                  <a:schemeClr val="bg1"/>
                </a:solidFill>
              </a:rPr>
              <a:t> </a:t>
            </a:r>
          </a:p>
          <a:p>
            <a:r>
              <a:rPr lang="cs-CZ" sz="2200" i="1">
                <a:solidFill>
                  <a:schemeClr val="bg1"/>
                </a:solidFill>
              </a:rPr>
              <a:t>„stojím plně za Dubčekem“ 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duben 1968 </a:t>
            </a: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místopředseda vlády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rival </a:t>
            </a: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Biľaka </a:t>
            </a:r>
            <a:r>
              <a:rPr lang="cs-CZ" sz="2200">
                <a:solidFill>
                  <a:schemeClr val="bg1"/>
                </a:solidFill>
              </a:rPr>
              <a:t>(KSS)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8913"/>
            <a:ext cx="35829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0213" y="1484313"/>
            <a:ext cx="8713787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		* Stanislawów, Polsko</a:t>
            </a:r>
          </a:p>
          <a:p>
            <a:r>
              <a:rPr lang="cs-CZ" sz="2000">
                <a:solidFill>
                  <a:schemeClr val="bg1"/>
                </a:solidFill>
              </a:rPr>
              <a:t>		 židovská rodina</a:t>
            </a:r>
          </a:p>
          <a:p>
            <a:r>
              <a:rPr lang="cs-CZ" sz="2000">
                <a:solidFill>
                  <a:schemeClr val="bg1"/>
                </a:solidFill>
              </a:rPr>
              <a:t>		</a:t>
            </a:r>
          </a:p>
          <a:p>
            <a:r>
              <a:rPr lang="cs-CZ" sz="2000">
                <a:solidFill>
                  <a:schemeClr val="bg1"/>
                </a:solidFill>
              </a:rPr>
              <a:t>		</a:t>
            </a:r>
            <a:r>
              <a:rPr lang="cs-CZ" sz="2200">
                <a:solidFill>
                  <a:schemeClr val="bg1"/>
                </a:solidFill>
              </a:rPr>
              <a:t>20. l. studium medicíny v Praze </a:t>
            </a:r>
          </a:p>
          <a:p>
            <a:r>
              <a:rPr lang="cs-CZ" sz="2200">
                <a:solidFill>
                  <a:schemeClr val="bg1"/>
                </a:solidFill>
              </a:rPr>
              <a:t>		vstup do KSČ - </a:t>
            </a: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ideál spravedlivého světa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1936 - 1939: dobrovolník ve španělské občanské válce</a:t>
            </a:r>
          </a:p>
          <a:p>
            <a:r>
              <a:rPr lang="cs-CZ" sz="2200">
                <a:solidFill>
                  <a:schemeClr val="bg1"/>
                </a:solidFill>
              </a:rPr>
              <a:t>II. sv. válka: internace ve Francii, na frontě v </a:t>
            </a: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Barmě, Indii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aktivní účast v průběhu </a:t>
            </a: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února 1948</a:t>
            </a:r>
            <a:r>
              <a:rPr lang="cs-CZ" sz="2200">
                <a:solidFill>
                  <a:schemeClr val="bg1"/>
                </a:solidFill>
              </a:rPr>
              <a:t>: hl. štáb lid. milicí</a:t>
            </a:r>
          </a:p>
          <a:p>
            <a:r>
              <a:rPr lang="cs-CZ" sz="2200">
                <a:solidFill>
                  <a:schemeClr val="bg1"/>
                </a:solidFill>
              </a:rPr>
              <a:t>vlastní kritické názory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50. léta</a:t>
            </a:r>
            <a:r>
              <a:rPr lang="cs-CZ" sz="2200">
                <a:solidFill>
                  <a:schemeClr val="bg1"/>
                </a:solidFill>
              </a:rPr>
              <a:t>: odvolán z ministerstva zdravotnictví (antisionismus)</a:t>
            </a:r>
          </a:p>
          <a:p>
            <a:r>
              <a:rPr lang="cs-CZ" sz="2200">
                <a:solidFill>
                  <a:schemeClr val="bg1"/>
                </a:solidFill>
              </a:rPr>
              <a:t>		</a:t>
            </a:r>
            <a:r>
              <a:rPr lang="cs-CZ" sz="2200">
                <a:solidFill>
                  <a:schemeClr val="bg1"/>
                </a:solidFill>
                <a:cs typeface="Arial" charset="0"/>
              </a:rPr>
              <a:t>→ </a:t>
            </a:r>
            <a:r>
              <a:rPr lang="cs-CZ" sz="2200">
                <a:solidFill>
                  <a:schemeClr val="bg1"/>
                </a:solidFill>
              </a:rPr>
              <a:t>obvodním lékařem</a:t>
            </a:r>
          </a:p>
          <a:p>
            <a:endParaRPr lang="cs-CZ" sz="220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08175" y="476250"/>
            <a:ext cx="378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chemeClr val="bg1"/>
                </a:solidFill>
                <a:latin typeface="Arial Black" pitchFamily="34" charset="0"/>
              </a:rPr>
              <a:t>František Kriegel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11188" y="1052513"/>
            <a:ext cx="8353425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17541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795963" y="692150"/>
            <a:ext cx="3014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(* 10. 4. 1908, + 3. 12. 1979 Praha) 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68313" y="620713"/>
            <a:ext cx="14716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bojovník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4663" y="1125538"/>
            <a:ext cx="4572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>
                <a:solidFill>
                  <a:schemeClr val="bg1"/>
                </a:solidFill>
              </a:rPr>
              <a:t>rehabilitace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1960-1963</a:t>
            </a:r>
          </a:p>
          <a:p>
            <a:r>
              <a:rPr lang="cs-CZ" sz="2200">
                <a:solidFill>
                  <a:schemeClr val="bg1"/>
                </a:solidFill>
              </a:rPr>
              <a:t>poradce min. zdravotnictví na </a:t>
            </a: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Kubě</a:t>
            </a:r>
            <a:r>
              <a:rPr lang="cs-CZ" sz="2200">
                <a:solidFill>
                  <a:schemeClr val="bg1"/>
                </a:solidFill>
              </a:rPr>
              <a:t> 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1966: návrat do nejvyšší politiky, člen </a:t>
            </a: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ÚV KSČ</a:t>
            </a:r>
            <a:r>
              <a:rPr lang="cs-CZ" sz="2200">
                <a:solidFill>
                  <a:schemeClr val="bg1"/>
                </a:solidFill>
              </a:rPr>
              <a:t> 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REFORMNÍ PROUD</a:t>
            </a:r>
          </a:p>
          <a:p>
            <a:r>
              <a:rPr lang="cs-CZ" sz="2200">
                <a:solidFill>
                  <a:schemeClr val="bg1"/>
                </a:solidFill>
              </a:rPr>
              <a:t>duben 1968: </a:t>
            </a:r>
            <a:br>
              <a:rPr lang="cs-CZ" sz="2200">
                <a:solidFill>
                  <a:schemeClr val="bg1"/>
                </a:solidFill>
              </a:rPr>
            </a:br>
            <a:r>
              <a:rPr lang="cs-CZ" sz="2200" b="1">
                <a:solidFill>
                  <a:schemeClr val="bg1"/>
                </a:solidFill>
              </a:rPr>
              <a:t>předseda ÚV NÁRODNÍ FRONTY</a:t>
            </a:r>
          </a:p>
          <a:p>
            <a:r>
              <a:rPr lang="cs-CZ" sz="2200">
                <a:solidFill>
                  <a:schemeClr val="bg1"/>
                </a:solidFill>
              </a:rPr>
              <a:t>nenáviděn konzervativním křídlem KSČ, Moskvou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37147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95288" y="836613"/>
            <a:ext cx="8353425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95288" y="6021388"/>
            <a:ext cx="8353425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60350"/>
            <a:ext cx="3743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8313" y="1557338"/>
            <a:ext cx="2471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rgbClr val="FF3300"/>
                </a:solidFill>
                <a:latin typeface="Arial Black" pitchFamily="34" charset="0"/>
              </a:rPr>
              <a:t>Vasil Biľak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987675" y="1844675"/>
            <a:ext cx="5832475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9388" y="404813"/>
            <a:ext cx="4910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5000">
                <a:solidFill>
                  <a:srgbClr val="FF3300"/>
                </a:solidFill>
                <a:latin typeface="Arial Black" pitchFamily="34" charset="0"/>
              </a:rPr>
              <a:t>KOLABOANTI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68313" y="2133600"/>
            <a:ext cx="835342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solidFill>
                  <a:schemeClr val="bg1"/>
                </a:solidFill>
              </a:rPr>
              <a:t>(* 11. 8. 1917 Krajná Bystrá)</a:t>
            </a:r>
          </a:p>
          <a:p>
            <a:endParaRPr lang="cs-CZ" sz="16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Slovák, krejčí do roku 1949 </a:t>
            </a:r>
            <a:r>
              <a:rPr lang="cs-CZ">
                <a:solidFill>
                  <a:schemeClr val="bg1"/>
                </a:solidFill>
              </a:rPr>
              <a:t>("Na saká nepúšťať") </a:t>
            </a:r>
          </a:p>
          <a:p>
            <a:r>
              <a:rPr lang="cs-CZ" sz="2200">
                <a:solidFill>
                  <a:schemeClr val="bg1"/>
                </a:solidFill>
              </a:rPr>
              <a:t>1945 vstup do strany</a:t>
            </a:r>
          </a:p>
          <a:p>
            <a:r>
              <a:rPr lang="cs-CZ" sz="2200">
                <a:solidFill>
                  <a:schemeClr val="bg1"/>
                </a:solidFill>
              </a:rPr>
              <a:t>od 1950 v stranickém aparátu </a:t>
            </a:r>
          </a:p>
          <a:p>
            <a:r>
              <a:rPr lang="cs-CZ" sz="2200">
                <a:solidFill>
                  <a:schemeClr val="bg1"/>
                </a:solidFill>
              </a:rPr>
              <a:t>Vysoká škola politická ÚV KSČ</a:t>
            </a:r>
          </a:p>
          <a:p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KARIÉRISTA </a:t>
            </a:r>
          </a:p>
          <a:p>
            <a:r>
              <a:rPr lang="cs-CZ" sz="2200">
                <a:solidFill>
                  <a:schemeClr val="bg1"/>
                </a:solidFill>
              </a:rPr>
              <a:t>- rychlý postup ohrožen po nástupu reforem</a:t>
            </a:r>
          </a:p>
          <a:p>
            <a:r>
              <a:rPr lang="cs-CZ" sz="2200">
                <a:solidFill>
                  <a:schemeClr val="bg1"/>
                </a:solidFill>
              </a:rPr>
              <a:t>- neostalinista, dogmatik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 KONZERVATIVNÍ KŘÍDLO KSČ: </a:t>
            </a:r>
          </a:p>
          <a:p>
            <a:r>
              <a:rPr lang="cs-CZ" sz="2200">
                <a:solidFill>
                  <a:schemeClr val="bg1"/>
                </a:solidFill>
              </a:rPr>
              <a:t>odpůrci reforem a „anarchie“</a:t>
            </a:r>
          </a:p>
          <a:p>
            <a:r>
              <a:rPr lang="cs-CZ" sz="2200">
                <a:solidFill>
                  <a:schemeClr val="bg1"/>
                </a:solidFill>
              </a:rPr>
              <a:t>informátor Moskvy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581525"/>
            <a:ext cx="27400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bilak_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349500"/>
            <a:ext cx="1460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4643438" y="2924175"/>
            <a:ext cx="4500562" cy="3933825"/>
          </a:xfrm>
          <a:prstGeom prst="ellips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07950" y="2708275"/>
            <a:ext cx="4608513" cy="360045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3763">
            <a:off x="395288" y="981075"/>
            <a:ext cx="877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9750" y="260350"/>
            <a:ext cx="7770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5000">
                <a:solidFill>
                  <a:schemeClr val="bg1"/>
                </a:solidFill>
                <a:latin typeface="Arial Black" pitchFamily="34" charset="0"/>
              </a:rPr>
              <a:t>Muži pražského jara I.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476375" y="1125538"/>
            <a:ext cx="6551613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079" name="Picture 7" descr="Soubor:Antonín Novotný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844675"/>
            <a:ext cx="9318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716463" y="206057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Antonín Novotný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636838"/>
            <a:ext cx="9429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700338" y="3860800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Alexander Dubček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42988" y="602138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František Kriegel</a:t>
            </a:r>
          </a:p>
        </p:txBody>
      </p:sp>
      <p:pic>
        <p:nvPicPr>
          <p:cNvPr id="3084" name="Picture 12" descr="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4797425"/>
            <a:ext cx="12890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411413" y="5516563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Josef </a:t>
            </a:r>
          </a:p>
          <a:p>
            <a:pPr algn="r"/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Smrkovský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3068638"/>
            <a:ext cx="958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27088" y="414972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Oldřich Černík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64163" y="3284538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Ludvík Svoboda</a:t>
            </a:r>
          </a:p>
        </p:txBody>
      </p:sp>
      <p:pic>
        <p:nvPicPr>
          <p:cNvPr id="3089" name="Picture 17" descr="Soubor:Ludvík Svoboda 0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3284538"/>
            <a:ext cx="9096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5445125"/>
            <a:ext cx="885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310313" y="45085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Alois Indra</a:t>
            </a:r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5125" y="4075113"/>
            <a:ext cx="8651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4005263"/>
            <a:ext cx="8112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7488238" y="522922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Drahomír Kolder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7380288" y="6021388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Vasil Biľak</a:t>
            </a: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5445125"/>
            <a:ext cx="825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075238" y="5230813"/>
            <a:ext cx="117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Gustáv Husák</a:t>
            </a:r>
          </a:p>
        </p:txBody>
      </p:sp>
      <p:pic>
        <p:nvPicPr>
          <p:cNvPr id="3098" name="Picture 26" descr="husa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6100" y="4941888"/>
            <a:ext cx="7794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476375" y="1125538"/>
            <a:ext cx="2449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chemeClr val="bg1"/>
                </a:solidFill>
                <a:latin typeface="Arial Black" pitchFamily="34" charset="0"/>
              </a:rPr>
              <a:t>před invazí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8" y="1196975"/>
            <a:ext cx="20859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8313" y="260350"/>
            <a:ext cx="3594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rgbClr val="FF3300"/>
                </a:solidFill>
                <a:latin typeface="Arial Black" pitchFamily="34" charset="0"/>
              </a:rPr>
              <a:t>Drahomír Kolder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92725" y="476250"/>
            <a:ext cx="352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>
                <a:solidFill>
                  <a:schemeClr val="bg1"/>
                </a:solidFill>
              </a:rPr>
              <a:t>(* 29. 12. 1925 , 20. 8. 1972 Praha) 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68313" y="908050"/>
            <a:ext cx="8316912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90575" y="1125538"/>
            <a:ext cx="83534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>
                <a:solidFill>
                  <a:schemeClr val="bg1"/>
                </a:solidFill>
              </a:rPr>
              <a:t>		* Ostrava, horník, </a:t>
            </a:r>
            <a:r>
              <a:rPr lang="cs-CZ" sz="2200" b="1">
                <a:solidFill>
                  <a:schemeClr val="bg1"/>
                </a:solidFill>
              </a:rPr>
              <a:t>1945</a:t>
            </a:r>
            <a:r>
              <a:rPr lang="cs-CZ" sz="2200">
                <a:solidFill>
                  <a:schemeClr val="bg1"/>
                </a:solidFill>
              </a:rPr>
              <a:t> vstup do KSČ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		</a:t>
            </a:r>
            <a:r>
              <a:rPr lang="cs-CZ" sz="2200" b="1">
                <a:solidFill>
                  <a:schemeClr val="bg1"/>
                </a:solidFill>
              </a:rPr>
              <a:t>únor 1948</a:t>
            </a:r>
            <a:r>
              <a:rPr lang="cs-CZ" sz="2200">
                <a:solidFill>
                  <a:schemeClr val="bg1"/>
                </a:solidFill>
              </a:rPr>
              <a:t> dráha profesionálního </a:t>
            </a:r>
            <a:br>
              <a:rPr lang="cs-CZ" sz="2200">
                <a:solidFill>
                  <a:schemeClr val="bg1"/>
                </a:solidFill>
              </a:rPr>
            </a:br>
            <a:r>
              <a:rPr lang="cs-CZ" sz="2200">
                <a:solidFill>
                  <a:schemeClr val="bg1"/>
                </a:solidFill>
              </a:rPr>
              <a:t>		komunistického politika</a:t>
            </a:r>
          </a:p>
          <a:p>
            <a:r>
              <a:rPr lang="cs-CZ" sz="2200">
                <a:solidFill>
                  <a:schemeClr val="bg1"/>
                </a:solidFill>
              </a:rPr>
              <a:t>		</a:t>
            </a:r>
            <a:r>
              <a:rPr lang="cs-CZ" sz="2200" b="1">
                <a:solidFill>
                  <a:schemeClr val="bg1"/>
                </a:solidFill>
              </a:rPr>
              <a:t>1952-54</a:t>
            </a:r>
            <a:r>
              <a:rPr lang="cs-CZ" sz="2200">
                <a:solidFill>
                  <a:schemeClr val="bg1"/>
                </a:solidFill>
              </a:rPr>
              <a:t> vysoká škola politická ÚV KSČ</a:t>
            </a:r>
          </a:p>
          <a:p>
            <a:r>
              <a:rPr lang="cs-CZ" sz="2200">
                <a:solidFill>
                  <a:schemeClr val="bg1"/>
                </a:solidFill>
              </a:rPr>
              <a:t>		</a:t>
            </a:r>
            <a:r>
              <a:rPr lang="cs-CZ" sz="2200" b="1">
                <a:solidFill>
                  <a:schemeClr val="bg1"/>
                </a:solidFill>
              </a:rPr>
              <a:t>1958-62</a:t>
            </a:r>
            <a:r>
              <a:rPr lang="cs-CZ" sz="2200">
                <a:solidFill>
                  <a:schemeClr val="bg1"/>
                </a:solidFill>
              </a:rPr>
              <a:t> jako vedoucí tajemník KV KSČ v Ostravě</a:t>
            </a:r>
          </a:p>
          <a:p>
            <a:r>
              <a:rPr lang="cs-CZ" sz="2200">
                <a:solidFill>
                  <a:schemeClr val="bg1"/>
                </a:solidFill>
              </a:rPr>
              <a:t>		jeden z nejvlivnějších mužů strany</a:t>
            </a:r>
          </a:p>
          <a:p>
            <a:r>
              <a:rPr lang="cs-CZ" sz="2200">
                <a:solidFill>
                  <a:schemeClr val="bg1"/>
                </a:solidFill>
              </a:rPr>
              <a:t>		</a:t>
            </a:r>
            <a:r>
              <a:rPr lang="cs-CZ" sz="2200" b="1">
                <a:solidFill>
                  <a:schemeClr val="bg1"/>
                </a:solidFill>
              </a:rPr>
              <a:t>1962</a:t>
            </a:r>
            <a:r>
              <a:rPr lang="cs-CZ" sz="2200">
                <a:solidFill>
                  <a:schemeClr val="bg1"/>
                </a:solidFill>
              </a:rPr>
              <a:t> tajemníkem ÚV KSČ pro ekonomické 			         záležitosti</a:t>
            </a:r>
          </a:p>
          <a:p>
            <a:r>
              <a:rPr lang="cs-CZ" sz="2200">
                <a:solidFill>
                  <a:schemeClr val="bg1"/>
                </a:solidFill>
              </a:rPr>
              <a:t>		</a:t>
            </a:r>
            <a:r>
              <a:rPr lang="cs-CZ" sz="2200" b="1">
                <a:solidFill>
                  <a:schemeClr val="bg1"/>
                </a:solidFill>
              </a:rPr>
              <a:t>1963</a:t>
            </a:r>
            <a:r>
              <a:rPr lang="cs-CZ" sz="2200">
                <a:solidFill>
                  <a:schemeClr val="bg1"/>
                </a:solidFill>
              </a:rPr>
              <a:t> předsedou komise pro </a:t>
            </a:r>
            <a:br>
              <a:rPr lang="cs-CZ" sz="2200">
                <a:solidFill>
                  <a:schemeClr val="bg1"/>
                </a:solidFill>
              </a:rPr>
            </a:br>
            <a:r>
              <a:rPr lang="cs-CZ" sz="2200">
                <a:solidFill>
                  <a:schemeClr val="bg1"/>
                </a:solidFill>
              </a:rPr>
              <a:t>		         otázky stranických rehabilitací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účast na ekonomické reformě a tvorbě Akčního programu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později odklon - </a:t>
            </a: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odpůrce reformního procesu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informátor Moskvy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květen 1968 </a:t>
            </a:r>
            <a:r>
              <a:rPr lang="cs-CZ" sz="2200" u="sng">
                <a:solidFill>
                  <a:schemeClr val="bg1"/>
                </a:solidFill>
              </a:rPr>
              <a:t>vyzývá Moskvu k okamžitému vojenskému zásahu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6725" y="1195388"/>
            <a:ext cx="242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rgbClr val="FF3300"/>
                </a:solidFill>
                <a:latin typeface="Arial Black" pitchFamily="34" charset="0"/>
              </a:rPr>
              <a:t>Alois Indra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539750" y="1771650"/>
            <a:ext cx="8316913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16954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635375" y="1411288"/>
            <a:ext cx="536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600">
                <a:solidFill>
                  <a:schemeClr val="bg1"/>
                </a:solidFill>
              </a:rPr>
              <a:t>(* 17. 3. 1921 Medzev na Slovensku, + 2. 8. 1990 Praha)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55875" y="1916113"/>
            <a:ext cx="6335713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vstup do KSČ V 16 letech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do 1948 železniční úředník </a:t>
            </a:r>
          </a:p>
          <a:p>
            <a:r>
              <a:rPr lang="cs-CZ" sz="2200">
                <a:solidFill>
                  <a:schemeClr val="bg1"/>
                </a:solidFill>
              </a:rPr>
              <a:t>postup ve stranické hierarchii (Zlín)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60. léta: předseda </a:t>
            </a:r>
            <a:r>
              <a:rPr lang="cs-CZ" sz="2200" i="1">
                <a:solidFill>
                  <a:schemeClr val="bg1"/>
                </a:solidFill>
              </a:rPr>
              <a:t>Státní plánovací komise</a:t>
            </a:r>
            <a:r>
              <a:rPr lang="cs-CZ" sz="2200">
                <a:solidFill>
                  <a:schemeClr val="bg1"/>
                </a:solidFill>
              </a:rPr>
              <a:t>, </a:t>
            </a:r>
            <a:r>
              <a:rPr lang="cs-CZ" sz="2200" i="1">
                <a:solidFill>
                  <a:schemeClr val="bg1"/>
                </a:solidFill>
              </a:rPr>
              <a:t>ministr dopravy</a:t>
            </a:r>
            <a:r>
              <a:rPr lang="cs-CZ" sz="2200">
                <a:solidFill>
                  <a:schemeClr val="bg1"/>
                </a:solidFill>
              </a:rPr>
              <a:t>, </a:t>
            </a:r>
            <a:r>
              <a:rPr lang="cs-CZ" sz="2200" i="1">
                <a:solidFill>
                  <a:schemeClr val="bg1"/>
                </a:solidFill>
              </a:rPr>
              <a:t>tajemník ÚV KSČ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odpůrce normalizace, nepopulární, obavy </a:t>
            </a:r>
            <a:br>
              <a:rPr lang="cs-CZ" sz="2200">
                <a:solidFill>
                  <a:schemeClr val="bg1"/>
                </a:solidFill>
              </a:rPr>
            </a:br>
            <a:r>
              <a:rPr lang="cs-CZ" sz="2200">
                <a:solidFill>
                  <a:schemeClr val="bg1"/>
                </a:solidFill>
              </a:rPr>
              <a:t>z pádu, ztráty vlivu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prosovětská orientace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0" y="30480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Arial Black" pitchFamily="34" charset="0"/>
              </a:rPr>
              <a:t>konec I. dílu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850" y="720725"/>
            <a:ext cx="88201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(* 10. 12. 1904 Praha-Letňany, + 28. 1. 1975 Praha)</a:t>
            </a:r>
          </a:p>
          <a:p>
            <a:endParaRPr lang="cs-CZ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			</a:t>
            </a:r>
            <a:r>
              <a:rPr lang="cs-CZ" sz="2200" i="1">
                <a:solidFill>
                  <a:srgbClr val="FF3300"/>
                </a:solidFill>
              </a:rPr>
              <a:t>československý komunistický politik </a:t>
            </a:r>
            <a:br>
              <a:rPr lang="cs-CZ" sz="2200" i="1">
                <a:solidFill>
                  <a:srgbClr val="FF3300"/>
                </a:solidFill>
              </a:rPr>
            </a:br>
            <a:r>
              <a:rPr lang="cs-CZ" sz="2200" i="1">
                <a:solidFill>
                  <a:srgbClr val="FF3300"/>
                </a:solidFill>
              </a:rPr>
              <a:t>			a prezident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			strojní zámečník</a:t>
            </a:r>
          </a:p>
          <a:p>
            <a:r>
              <a:rPr lang="cs-CZ" sz="2200">
                <a:solidFill>
                  <a:schemeClr val="bg1"/>
                </a:solidFill>
              </a:rPr>
              <a:t>			1935 - první návštěva Moskvy</a:t>
            </a:r>
          </a:p>
          <a:p>
            <a:r>
              <a:rPr lang="cs-CZ" sz="2200">
                <a:solidFill>
                  <a:schemeClr val="bg1"/>
                </a:solidFill>
              </a:rPr>
              <a:t>			II. Sv. válka - KT Mauthausen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endParaRPr lang="cs-CZ" sz="2200">
              <a:solidFill>
                <a:schemeClr val="bg1"/>
              </a:solidFill>
            </a:endParaRPr>
          </a:p>
          <a:p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významný podíl na událostech v únoru 1948 a budování totalitního státu </a:t>
            </a:r>
          </a:p>
          <a:p>
            <a:endParaRPr lang="cs-CZ" sz="1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v centru moci po období čistek 50. let (Slánský)</a:t>
            </a:r>
          </a:p>
          <a:p>
            <a:endParaRPr lang="cs-CZ" sz="1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září 1953 - nejvýše postavený muž ve straně </a:t>
            </a:r>
            <a:br>
              <a:rPr lang="cs-CZ" sz="2200">
                <a:solidFill>
                  <a:schemeClr val="bg1"/>
                </a:solidFill>
              </a:rPr>
            </a:br>
            <a:r>
              <a:rPr lang="cs-CZ" sz="2200">
                <a:solidFill>
                  <a:schemeClr val="bg1"/>
                </a:solidFill>
              </a:rPr>
              <a:t>- </a:t>
            </a:r>
            <a:r>
              <a:rPr lang="cs-CZ" sz="2200" u="sng">
                <a:solidFill>
                  <a:srgbClr val="FF3300"/>
                </a:solidFill>
                <a:latin typeface="Arial Black" pitchFamily="34" charset="0"/>
              </a:rPr>
              <a:t>PRVNÍ TAJEMNÍK KSČ</a:t>
            </a:r>
          </a:p>
          <a:p>
            <a:r>
              <a:rPr lang="cs-CZ" sz="2200">
                <a:solidFill>
                  <a:schemeClr val="bg1"/>
                </a:solidFill>
              </a:rPr>
              <a:t>1957 po smrti A. Zápotockého </a:t>
            </a:r>
            <a:r>
              <a:rPr lang="cs-CZ" sz="2200" u="sng">
                <a:solidFill>
                  <a:srgbClr val="FF3300"/>
                </a:solidFill>
                <a:latin typeface="Arial Black" pitchFamily="34" charset="0"/>
              </a:rPr>
              <a:t>prezidentem ČSR</a:t>
            </a:r>
          </a:p>
        </p:txBody>
      </p:sp>
      <p:pic>
        <p:nvPicPr>
          <p:cNvPr id="4099" name="Picture 3" descr="Soubor:Antonín Novotný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20177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0"/>
            <a:ext cx="3636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chemeClr val="bg1"/>
                </a:solidFill>
                <a:latin typeface="Arial Black" pitchFamily="34" charset="0"/>
              </a:rPr>
              <a:t>Antonín Novotný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067175" y="333375"/>
            <a:ext cx="4752975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8713787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333375"/>
            <a:ext cx="1838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04800"/>
            <a:ext cx="88931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soudruh prezident</a:t>
            </a:r>
          </a:p>
          <a:p>
            <a:r>
              <a:rPr lang="cs-CZ" sz="2000">
                <a:solidFill>
                  <a:schemeClr val="bg1"/>
                </a:solidFill>
              </a:rPr>
              <a:t>SLOUČENÍ FUNKCÍ - </a:t>
            </a:r>
            <a:r>
              <a:rPr lang="cs-CZ" sz="2000" u="sng">
                <a:solidFill>
                  <a:srgbClr val="FF3300"/>
                </a:solidFill>
              </a:rPr>
              <a:t>1. muž strany a státu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1960 nová ústava - ČSSR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poč. 60. let rehabilitace na přání Moskvy</a:t>
            </a:r>
          </a:p>
          <a:p>
            <a:pPr>
              <a:buFontTx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 zastánce totální kontroly a řízení společnosti, tajná policie</a:t>
            </a:r>
            <a:br>
              <a:rPr lang="cs-CZ" sz="2000">
                <a:solidFill>
                  <a:schemeClr val="bg1"/>
                </a:solidFill>
              </a:rPr>
            </a:br>
            <a:r>
              <a:rPr lang="cs-CZ" sz="2000">
                <a:solidFill>
                  <a:schemeClr val="bg1"/>
                </a:solidFill>
              </a:rPr>
              <a:t> hl. pilíř moci, nechuť k uvolnění, necitlivý přístup ke Slovensku, </a:t>
            </a:r>
            <a:br>
              <a:rPr lang="cs-CZ" sz="2000">
                <a:solidFill>
                  <a:schemeClr val="bg1"/>
                </a:solidFill>
              </a:rPr>
            </a:br>
            <a:r>
              <a:rPr lang="cs-CZ" sz="2000">
                <a:solidFill>
                  <a:schemeClr val="bg1"/>
                </a:solidFill>
              </a:rPr>
              <a:t>byrokrat, intelektuální ubohost , komplex méněcennosti</a:t>
            </a:r>
          </a:p>
          <a:p>
            <a:pPr algn="ctr"/>
            <a:endParaRPr lang="cs-CZ" sz="2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 nástup mladší generace komunistů – </a:t>
            </a:r>
            <a:r>
              <a:rPr lang="cs-CZ" sz="2000">
                <a:solidFill>
                  <a:schemeClr val="bg1"/>
                </a:solidFill>
                <a:latin typeface="Arial Black" pitchFamily="34" charset="0"/>
              </a:rPr>
              <a:t>REFORMISTÉ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hromadění problémů, růst kritiky – opozice ve straně, viník všech problémů 			 odvolán z funkce I. tajemníka (leden 1968)</a:t>
            </a:r>
          </a:p>
          <a:p>
            <a:pPr lvl="4"/>
            <a:r>
              <a:rPr lang="cs-CZ" sz="2000">
                <a:solidFill>
                  <a:schemeClr val="bg1"/>
                </a:solidFill>
              </a:rPr>
              <a:t>			</a:t>
            </a:r>
            <a:r>
              <a:rPr lang="cs-CZ" sz="2000" b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→</a:t>
            </a:r>
            <a:r>
              <a:rPr lang="cs-CZ" sz="200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sz="2000">
                <a:solidFill>
                  <a:srgbClr val="FF3300"/>
                </a:solidFill>
                <a:latin typeface="Arial Black" pitchFamily="34" charset="0"/>
              </a:rPr>
              <a:t>ALEXANDER DUBČEK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chemeClr val="bg1"/>
                </a:solidFill>
              </a:rPr>
              <a:t> březen 1968 abdikace na úřad prezidenta </a:t>
            </a:r>
            <a:r>
              <a:rPr lang="cs-CZ" sz="2000">
                <a:solidFill>
                  <a:schemeClr val="bg1"/>
                </a:solidFill>
                <a:cs typeface="Arial" charset="0"/>
              </a:rPr>
              <a:t>→</a:t>
            </a:r>
            <a:r>
              <a:rPr lang="cs-CZ" sz="2000">
                <a:solidFill>
                  <a:schemeClr val="bg1"/>
                </a:solidFill>
              </a:rPr>
              <a:t> </a:t>
            </a:r>
            <a:r>
              <a:rPr lang="cs-CZ" sz="2000">
                <a:solidFill>
                  <a:srgbClr val="FF3300"/>
                </a:solidFill>
                <a:latin typeface="Arial Black" pitchFamily="34" charset="0"/>
              </a:rPr>
              <a:t>LUDVÍK SVOBODA</a:t>
            </a:r>
          </a:p>
          <a:p>
            <a:endParaRPr lang="cs-CZ" sz="2000">
              <a:solidFill>
                <a:srgbClr val="FF3300"/>
              </a:solidFill>
            </a:endParaRPr>
          </a:p>
          <a:p>
            <a:r>
              <a:rPr lang="cs-CZ" sz="2000">
                <a:solidFill>
                  <a:schemeClr val="bg1"/>
                </a:solidFill>
              </a:rPr>
              <a:t>				           květen 1968 odvolán ze všech funkcí, </a:t>
            </a:r>
          </a:p>
          <a:p>
            <a:r>
              <a:rPr lang="cs-CZ" sz="2000">
                <a:solidFill>
                  <a:schemeClr val="bg1"/>
                </a:solidFill>
              </a:rPr>
              <a:t>				           </a:t>
            </a:r>
            <a:r>
              <a:rPr lang="cs-CZ" sz="2000">
                <a:solidFill>
                  <a:srgbClr val="FF3300"/>
                </a:solidFill>
              </a:rPr>
              <a:t>pozastavení členství v KSČ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589588"/>
            <a:ext cx="7162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97425"/>
            <a:ext cx="3819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6165850"/>
            <a:ext cx="3708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2625">
            <a:off x="6615113" y="981075"/>
            <a:ext cx="25288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850" y="1052513"/>
            <a:ext cx="7272338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I. sv.v. - </a:t>
            </a:r>
            <a:r>
              <a:rPr lang="cs-CZ" sz="2200" b="1">
                <a:solidFill>
                  <a:schemeClr val="bg1"/>
                </a:solidFill>
              </a:rPr>
              <a:t>LEGIONÁŘ</a:t>
            </a:r>
            <a:r>
              <a:rPr lang="cs-CZ" sz="2200">
                <a:solidFill>
                  <a:schemeClr val="bg1"/>
                </a:solidFill>
              </a:rPr>
              <a:t> v Rusku </a:t>
            </a:r>
          </a:p>
          <a:p>
            <a:pPr lvl="3"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důstojník ČS armády </a:t>
            </a:r>
            <a:r>
              <a:rPr lang="cs-CZ" sz="1600">
                <a:solidFill>
                  <a:schemeClr val="bg1"/>
                </a:solidFill>
              </a:rPr>
              <a:t>(Užhorod, Hranice,Kroměříž)</a:t>
            </a:r>
          </a:p>
          <a:p>
            <a:endParaRPr lang="cs-CZ" sz="1600">
              <a:solidFill>
                <a:schemeClr val="bg1"/>
              </a:solidFill>
            </a:endParaRPr>
          </a:p>
          <a:p>
            <a:pPr lvl="3">
              <a:buFontTx/>
              <a:buChar char="•"/>
            </a:pPr>
            <a:endParaRPr lang="cs-CZ" sz="2200">
              <a:solidFill>
                <a:schemeClr val="bg1"/>
              </a:solidFill>
            </a:endParaRPr>
          </a:p>
          <a:p>
            <a:pPr lvl="3"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1939: Obrana národa</a:t>
            </a:r>
            <a:endParaRPr lang="cs-CZ" sz="2200" b="1">
              <a:solidFill>
                <a:schemeClr val="bg1"/>
              </a:solidFill>
            </a:endParaRPr>
          </a:p>
          <a:p>
            <a:r>
              <a:rPr lang="cs-CZ" sz="2200" b="1">
                <a:solidFill>
                  <a:schemeClr val="bg1"/>
                </a:solidFill>
              </a:rPr>
              <a:t>II. sv.v.</a:t>
            </a:r>
            <a:r>
              <a:rPr lang="cs-CZ" sz="2200">
                <a:solidFill>
                  <a:schemeClr val="bg1"/>
                </a:solidFill>
              </a:rPr>
              <a:t> - emigrace, Polsko - SSSR, spolupráce s  NKVD</a:t>
            </a:r>
          </a:p>
          <a:p>
            <a:r>
              <a:rPr lang="cs-CZ" sz="2200">
                <a:solidFill>
                  <a:schemeClr val="bg1"/>
                </a:solidFill>
              </a:rPr>
              <a:t>1941: </a:t>
            </a:r>
            <a:r>
              <a:rPr lang="cs-CZ" sz="2200" b="1" u="sng">
                <a:solidFill>
                  <a:schemeClr val="bg1"/>
                </a:solidFill>
              </a:rPr>
              <a:t>velitelem 1. čs. samostatného praporu </a:t>
            </a:r>
            <a:br>
              <a:rPr lang="cs-CZ" sz="2200" b="1" u="sng">
                <a:solidFill>
                  <a:schemeClr val="bg1"/>
                </a:solidFill>
              </a:rPr>
            </a:br>
            <a:r>
              <a:rPr lang="cs-CZ" sz="2200">
                <a:solidFill>
                  <a:schemeClr val="bg1"/>
                </a:solidFill>
              </a:rPr>
              <a:t>         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1945: armádní generál, </a:t>
            </a:r>
            <a:r>
              <a:rPr lang="cs-CZ" sz="2200" b="1">
                <a:solidFill>
                  <a:schemeClr val="bg1"/>
                </a:solidFill>
              </a:rPr>
              <a:t>"nepolitický" ministr národní obrany</a:t>
            </a:r>
            <a:r>
              <a:rPr lang="cs-CZ" sz="2200">
                <a:solidFill>
                  <a:schemeClr val="bg1"/>
                </a:solidFill>
              </a:rPr>
              <a:t>, hrdina </a:t>
            </a:r>
          </a:p>
          <a:p>
            <a:endParaRPr lang="cs-CZ" sz="2200">
              <a:solidFill>
                <a:schemeClr val="bg1"/>
              </a:solidFill>
            </a:endParaRPr>
          </a:p>
          <a:p>
            <a:endParaRPr lang="cs-CZ" sz="2200">
              <a:solidFill>
                <a:schemeClr val="bg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580063" y="404813"/>
            <a:ext cx="3359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(* 25. 11. 1895 Hroznatín, + 20. 9. 1979 Praha)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3850" y="115888"/>
            <a:ext cx="3465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chemeClr val="bg1"/>
                </a:solidFill>
                <a:latin typeface="Arial Black" pitchFamily="34" charset="0"/>
              </a:rPr>
              <a:t>Ludvík Svoboda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23850" y="692150"/>
            <a:ext cx="8640763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5" name="Picture 7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724400"/>
            <a:ext cx="2447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portr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81075"/>
            <a:ext cx="1320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1306_38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925" y="2349500"/>
            <a:ext cx="161607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1306_38_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868863"/>
            <a:ext cx="18669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1306_38_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4941888"/>
            <a:ext cx="10398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1306_38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4868863"/>
            <a:ext cx="13319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179388" y="6237288"/>
            <a:ext cx="8640762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8195" name="Picture 3" descr="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716338"/>
            <a:ext cx="212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79601">
            <a:off x="5867400" y="5373688"/>
            <a:ext cx="29527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8313" y="476250"/>
            <a:ext cx="572452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Char char="•"/>
            </a:pPr>
            <a:r>
              <a:rPr lang="cs-CZ" sz="2200">
                <a:solidFill>
                  <a:srgbClr val="FF3300"/>
                </a:solidFill>
                <a:latin typeface="Arial Black" pitchFamily="34" charset="0"/>
              </a:rPr>
              <a:t> únor 1948:</a:t>
            </a:r>
            <a:r>
              <a:rPr lang="cs-CZ" sz="2200">
                <a:solidFill>
                  <a:schemeClr val="bg1"/>
                </a:solidFill>
              </a:rPr>
              <a:t> "</a:t>
            </a:r>
            <a:r>
              <a:rPr lang="cs-CZ" sz="2200" b="1">
                <a:solidFill>
                  <a:schemeClr val="bg1"/>
                </a:solidFill>
              </a:rPr>
              <a:t>Jdu s lidem</a:t>
            </a:r>
            <a:r>
              <a:rPr lang="cs-CZ" sz="2200">
                <a:solidFill>
                  <a:schemeClr val="bg1"/>
                </a:solidFill>
              </a:rPr>
              <a:t>" </a:t>
            </a:r>
          </a:p>
          <a:p>
            <a:pPr algn="r"/>
            <a:r>
              <a:rPr lang="cs-CZ" sz="2200">
                <a:solidFill>
                  <a:schemeClr val="bg1"/>
                </a:solidFill>
              </a:rPr>
              <a:t>vstup Do KSČ</a:t>
            </a:r>
          </a:p>
          <a:p>
            <a:pPr algn="r"/>
            <a:endParaRPr lang="cs-CZ" sz="2200">
              <a:solidFill>
                <a:schemeClr val="bg1"/>
              </a:solidFill>
            </a:endParaRPr>
          </a:p>
          <a:p>
            <a:pPr algn="r"/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50. léta</a:t>
            </a:r>
          </a:p>
          <a:p>
            <a:pPr algn="r"/>
            <a:r>
              <a:rPr lang="cs-CZ" sz="2200">
                <a:solidFill>
                  <a:schemeClr val="bg1"/>
                </a:solidFill>
              </a:rPr>
              <a:t>v nemilosti, zbaven funkcí, krátké zatčení, </a:t>
            </a:r>
          </a:p>
          <a:p>
            <a:pPr algn="r"/>
            <a:r>
              <a:rPr lang="cs-CZ" sz="2200">
                <a:solidFill>
                  <a:schemeClr val="bg1"/>
                </a:solidFill>
              </a:rPr>
              <a:t>odchod na venkov, účetní v JZD</a:t>
            </a:r>
          </a:p>
          <a:p>
            <a:pPr algn="r"/>
            <a:endParaRPr lang="cs-CZ" sz="2200">
              <a:solidFill>
                <a:schemeClr val="bg1"/>
              </a:solidFill>
            </a:endParaRPr>
          </a:p>
          <a:p>
            <a:pPr algn="r"/>
            <a:r>
              <a:rPr lang="cs-CZ" sz="2200">
                <a:solidFill>
                  <a:schemeClr val="bg1"/>
                </a:solidFill>
              </a:rPr>
              <a:t>1954: návrat (přání Chruščova?)</a:t>
            </a:r>
          </a:p>
          <a:p>
            <a:pPr algn="r"/>
            <a:r>
              <a:rPr lang="cs-CZ" sz="2200">
                <a:solidFill>
                  <a:schemeClr val="bg1"/>
                </a:solidFill>
              </a:rPr>
              <a:t>náčelník Vojenského historického ústavu </a:t>
            </a:r>
            <a:br>
              <a:rPr lang="cs-CZ" sz="2200">
                <a:solidFill>
                  <a:schemeClr val="bg1"/>
                </a:solidFill>
              </a:rPr>
            </a:br>
            <a:r>
              <a:rPr lang="cs-CZ" sz="2200">
                <a:solidFill>
                  <a:schemeClr val="bg1"/>
                </a:solidFill>
              </a:rPr>
              <a:t>v Praze</a:t>
            </a:r>
          </a:p>
          <a:p>
            <a:pPr algn="r"/>
            <a:endParaRPr lang="cs-CZ" sz="2200">
              <a:solidFill>
                <a:schemeClr val="bg1"/>
              </a:solidFill>
            </a:endParaRPr>
          </a:p>
          <a:p>
            <a:pPr algn="r"/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PRAŽSKÉ JARO </a:t>
            </a:r>
            <a:br>
              <a:rPr lang="cs-CZ" sz="2200">
                <a:solidFill>
                  <a:schemeClr val="bg1"/>
                </a:solidFill>
                <a:latin typeface="Arial Black" pitchFamily="34" charset="0"/>
              </a:rPr>
            </a:br>
            <a:r>
              <a:rPr lang="cs-CZ" sz="2200">
                <a:solidFill>
                  <a:schemeClr val="bg1"/>
                </a:solidFill>
              </a:rPr>
              <a:t>hledání nástupce Novotného</a:t>
            </a:r>
          </a:p>
          <a:p>
            <a:pPr algn="r"/>
            <a:endParaRPr lang="cs-CZ" sz="2200">
              <a:solidFill>
                <a:schemeClr val="bg1"/>
              </a:solidFill>
              <a:latin typeface="Arial Black" pitchFamily="34" charset="0"/>
            </a:endParaRPr>
          </a:p>
          <a:p>
            <a:pPr algn="r"/>
            <a:endParaRPr lang="cs-CZ" sz="2200">
              <a:solidFill>
                <a:schemeClr val="bg1"/>
              </a:solidFill>
            </a:endParaRPr>
          </a:p>
        </p:txBody>
      </p:sp>
      <p:pic>
        <p:nvPicPr>
          <p:cNvPr id="8198" name="Picture 6" descr="34"/>
          <p:cNvPicPr>
            <a:picLocks noChangeAspect="1" noChangeArrowheads="1"/>
          </p:cNvPicPr>
          <p:nvPr/>
        </p:nvPicPr>
        <p:blipFill>
          <a:blip r:embed="rId4" cstate="print"/>
          <a:srcRect l="4877" t="3519" r="1225" b="1846"/>
          <a:stretch>
            <a:fillRect/>
          </a:stretch>
        </p:blipFill>
        <p:spPr bwMode="auto">
          <a:xfrm>
            <a:off x="6623050" y="1916113"/>
            <a:ext cx="25209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 r="20995"/>
          <a:stretch>
            <a:fillRect/>
          </a:stretch>
        </p:blipFill>
        <p:spPr bwMode="auto">
          <a:xfrm>
            <a:off x="323850" y="5445125"/>
            <a:ext cx="5472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868863"/>
            <a:ext cx="342106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unor48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404813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388" y="1916113"/>
            <a:ext cx="84248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200">
                <a:solidFill>
                  <a:schemeClr val="bg1"/>
                </a:solidFill>
              </a:rPr>
              <a:t>				</a:t>
            </a:r>
            <a:r>
              <a:rPr lang="cs-CZ" sz="2200" i="1">
                <a:solidFill>
                  <a:schemeClr val="bg1"/>
                </a:solidFill>
              </a:rPr>
              <a:t>československý komunistický politik, 				</a:t>
            </a:r>
            <a:r>
              <a:rPr lang="cs-CZ" sz="2200" i="1" u="sng">
                <a:solidFill>
                  <a:schemeClr val="bg1"/>
                </a:solidFill>
              </a:rPr>
              <a:t>hlavní osobnost pražského jara</a:t>
            </a:r>
            <a:r>
              <a:rPr lang="cs-CZ" sz="2200" i="1">
                <a:solidFill>
                  <a:schemeClr val="bg1"/>
                </a:solidFill>
              </a:rPr>
              <a:t> 1968</a:t>
            </a:r>
          </a:p>
          <a:p>
            <a:endParaRPr lang="cs-CZ" sz="2200" i="1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			</a:t>
            </a:r>
          </a:p>
          <a:p>
            <a:r>
              <a:rPr lang="cs-CZ" sz="2200">
                <a:solidFill>
                  <a:schemeClr val="bg1"/>
                </a:solidFill>
              </a:rPr>
              <a:t>Slovák, od 4 do 17 let v SSSR, vyučený soustružník</a:t>
            </a:r>
          </a:p>
          <a:p>
            <a:r>
              <a:rPr lang="cs-CZ" sz="2200">
                <a:solidFill>
                  <a:schemeClr val="bg1"/>
                </a:solidFill>
              </a:rPr>
              <a:t>			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1939 vstup do KSS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II. sv. válka - aktivní účast na </a:t>
            </a:r>
            <a:br>
              <a:rPr lang="cs-CZ" sz="2200">
                <a:solidFill>
                  <a:schemeClr val="bg1"/>
                </a:solidFill>
              </a:rPr>
            </a:br>
            <a:r>
              <a:rPr lang="cs-CZ" sz="2200">
                <a:solidFill>
                  <a:schemeClr val="bg1"/>
                </a:solidFill>
              </a:rPr>
              <a:t>   Slovenském národním povstání</a:t>
            </a:r>
          </a:p>
          <a:p>
            <a:endParaRPr lang="cs-CZ" sz="1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od 1949 rychlý postup ve stranické hierarchii </a:t>
            </a:r>
          </a:p>
          <a:p>
            <a:r>
              <a:rPr lang="cs-CZ" sz="2200">
                <a:solidFill>
                  <a:schemeClr val="bg1"/>
                </a:solidFill>
              </a:rPr>
              <a:t>- okres </a:t>
            </a:r>
            <a:r>
              <a:rPr lang="cs-CZ" sz="2200">
                <a:solidFill>
                  <a:schemeClr val="bg1"/>
                </a:solidFill>
                <a:cs typeface="Arial" charset="0"/>
              </a:rPr>
              <a:t>→ </a:t>
            </a:r>
            <a:r>
              <a:rPr lang="cs-CZ" sz="2200">
                <a:solidFill>
                  <a:schemeClr val="bg1"/>
                </a:solidFill>
              </a:rPr>
              <a:t>kraj → 1. tajemník KSS</a:t>
            </a:r>
          </a:p>
          <a:p>
            <a:endParaRPr lang="cs-CZ" sz="1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1955 - 1958 Vysoká stranická škola v Moskvě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60. léta rehabilitační komise - </a:t>
            </a: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REFORMISTOU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013" y="3213100"/>
            <a:ext cx="23129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932363" y="260350"/>
            <a:ext cx="3995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>
                <a:solidFill>
                  <a:schemeClr val="bg1"/>
                </a:solidFill>
                <a:latin typeface="Arial Black" pitchFamily="34" charset="0"/>
              </a:rPr>
              <a:t>Alexander Dubček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23850" y="908050"/>
            <a:ext cx="8640763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9222" name="Picture 6" descr="Alexander Dubc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2352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211638" y="1052513"/>
            <a:ext cx="481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(* 27. 11. 1921 Uhrovec, + 7. 11. 1992 Praha)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288" y="517525"/>
            <a:ext cx="8748712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leden 1968</a:t>
            </a:r>
            <a:r>
              <a:rPr lang="cs-CZ" sz="2200">
                <a:solidFill>
                  <a:schemeClr val="bg1"/>
                </a:solidFill>
              </a:rPr>
              <a:t> – odvolání Novotného </a:t>
            </a:r>
          </a:p>
          <a:p>
            <a:r>
              <a:rPr lang="cs-CZ" sz="2200">
                <a:solidFill>
                  <a:schemeClr val="bg1"/>
                </a:solidFill>
              </a:rPr>
              <a:t>Dubček  zvolen </a:t>
            </a:r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1. tajemníkem KSČ</a:t>
            </a:r>
            <a:r>
              <a:rPr lang="cs-CZ" sz="2200">
                <a:solidFill>
                  <a:schemeClr val="bg1"/>
                </a:solidFill>
              </a:rPr>
              <a:t> </a:t>
            </a:r>
          </a:p>
          <a:p>
            <a:r>
              <a:rPr lang="cs-CZ" sz="2200">
                <a:solidFill>
                  <a:schemeClr val="bg1"/>
                </a:solidFill>
              </a:rPr>
              <a:t>	 první muž strany</a:t>
            </a:r>
          </a:p>
          <a:p>
            <a:endParaRPr lang="cs-CZ" sz="1000">
              <a:solidFill>
                <a:schemeClr val="bg1"/>
              </a:solidFill>
            </a:endParaRPr>
          </a:p>
          <a:p>
            <a:r>
              <a:rPr lang="cs-CZ" sz="2200">
                <a:solidFill>
                  <a:schemeClr val="bg1"/>
                </a:solidFill>
              </a:rPr>
              <a:t> veřejně neznámá osoba, nekonfliktní osobnost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bez koncepce - pouze reaguje na vývoj, 			    ustupuje tlaku</a:t>
            </a:r>
          </a:p>
          <a:p>
            <a:pPr>
              <a:buFontTx/>
              <a:buChar char="•"/>
            </a:pPr>
            <a:endParaRPr lang="cs-CZ" sz="22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idealista, obdivovatel SSSR</a:t>
            </a:r>
          </a:p>
          <a:p>
            <a:endParaRPr lang="cs-CZ" sz="220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cs-CZ" sz="2200">
                <a:solidFill>
                  <a:schemeClr val="bg1"/>
                </a:solidFill>
                <a:latin typeface="Arial Black" pitchFamily="34" charset="0"/>
              </a:rPr>
              <a:t>„SOCIALISMUS S LIDSKOU TVÁŘÍ“</a:t>
            </a:r>
          </a:p>
          <a:p>
            <a:endParaRPr lang="cs-CZ" sz="2200">
              <a:solidFill>
                <a:schemeClr val="bg1"/>
              </a:solidFill>
              <a:latin typeface="Arial Black" pitchFamily="34" charset="0"/>
            </a:endParaRPr>
          </a:p>
          <a:p>
            <a:endParaRPr lang="cs-CZ" sz="2200">
              <a:solidFill>
                <a:schemeClr val="bg1"/>
              </a:solidFill>
              <a:latin typeface="Arial Black" pitchFamily="34" charset="0"/>
            </a:endParaRPr>
          </a:p>
          <a:p>
            <a:endParaRPr lang="cs-CZ" sz="2200">
              <a:solidFill>
                <a:schemeClr val="bg1"/>
              </a:solidFill>
              <a:latin typeface="Arial Black" pitchFamily="34" charset="0"/>
            </a:endParaRPr>
          </a:p>
          <a:p>
            <a:endParaRPr lang="cs-CZ" sz="2200">
              <a:solidFill>
                <a:schemeClr val="bg1"/>
              </a:solidFill>
              <a:latin typeface="Arial Black" pitchFamily="34" charset="0"/>
            </a:endParaRPr>
          </a:p>
          <a:p>
            <a:endParaRPr lang="cs-CZ" sz="100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psychická labilita, vzbuzuje lítost </a:t>
            </a:r>
          </a:p>
          <a:p>
            <a:pPr>
              <a:buFontTx/>
              <a:buChar char="•"/>
            </a:pPr>
            <a:r>
              <a:rPr lang="cs-CZ" sz="2200">
                <a:solidFill>
                  <a:schemeClr val="bg1"/>
                </a:solidFill>
              </a:rPr>
              <a:t> charisma, bezmezná popularita, naivní naděje</a:t>
            </a:r>
          </a:p>
        </p:txBody>
      </p:sp>
      <p:pic>
        <p:nvPicPr>
          <p:cNvPr id="10243" name="Picture 3" descr="Ein strahlender, optimistischer Alexander Dubček, der die Daumen an beiden Händen drückt. (Rechte: dp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76250"/>
            <a:ext cx="26463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95288" y="260350"/>
            <a:ext cx="8640762" cy="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68313" y="4292600"/>
            <a:ext cx="540067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lum bright="30000" contrast="54000"/>
          </a:blip>
          <a:srcRect/>
          <a:stretch>
            <a:fillRect/>
          </a:stretch>
        </p:blipFill>
        <p:spPr bwMode="auto">
          <a:xfrm rot="-1933472">
            <a:off x="6732588" y="3716338"/>
            <a:ext cx="1943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3904">
            <a:off x="5795963" y="4868863"/>
            <a:ext cx="317976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547813" y="6491288"/>
            <a:ext cx="781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„</a:t>
            </a:r>
            <a:r>
              <a:rPr lang="cs-CZ" i="1">
                <a:solidFill>
                  <a:schemeClr val="bg1"/>
                </a:solidFill>
              </a:rPr>
              <a:t>Nechápal s jakými lidmi v Kremlu měl co do činění“,</a:t>
            </a:r>
            <a:r>
              <a:rPr lang="cs-CZ">
                <a:solidFill>
                  <a:schemeClr val="bg1"/>
                </a:solidFill>
              </a:rPr>
              <a:t> J. Kádar, srpen 1968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760</Words>
  <Application>Microsoft Office PowerPoint</Application>
  <PresentationFormat>Předvádění na obrazovce (4:3)</PresentationFormat>
  <Paragraphs>254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Arial Black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Organizace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Sovadina</dc:creator>
  <cp:lastModifiedBy>Veronika</cp:lastModifiedBy>
  <cp:revision>4</cp:revision>
  <dcterms:created xsi:type="dcterms:W3CDTF">2009-07-21T13:29:33Z</dcterms:created>
  <dcterms:modified xsi:type="dcterms:W3CDTF">2021-03-18T11:26:39Z</dcterms:modified>
</cp:coreProperties>
</file>