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5" r:id="rId3"/>
    <p:sldId id="287" r:id="rId4"/>
    <p:sldId id="288" r:id="rId5"/>
    <p:sldId id="289" r:id="rId6"/>
    <p:sldId id="266" r:id="rId7"/>
    <p:sldId id="329" r:id="rId8"/>
    <p:sldId id="348" r:id="rId9"/>
    <p:sldId id="331" r:id="rId10"/>
    <p:sldId id="344" r:id="rId11"/>
    <p:sldId id="343" r:id="rId12"/>
    <p:sldId id="345" r:id="rId13"/>
    <p:sldId id="346" r:id="rId14"/>
    <p:sldId id="341" r:id="rId15"/>
    <p:sldId id="342" r:id="rId16"/>
    <p:sldId id="257" r:id="rId17"/>
    <p:sldId id="360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16. 4. 2021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1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16. 4. 2021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3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16. 4. 2021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6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16. 4. 2021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66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16. 4. 2021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10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16. 4. 2021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09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16. 4. 2021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57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16. 4. 2021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13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16. 4. 2021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52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16. 4. 2021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87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A7CE-B448-4B12-8AF0-B62ECFB864A6}" type="datetimeFigureOut">
              <a:rPr lang="cs-CZ" smtClean="0"/>
              <a:t>16. 4. 2021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73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A7CE-B448-4B12-8AF0-B62ECFB864A6}" type="datetimeFigureOut">
              <a:rPr lang="cs-CZ" smtClean="0"/>
              <a:t>16. 4. 2021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39BD-D9E1-44C0-AC93-FD75714A4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7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.wikipedia.org/" TargetMode="External"/><Relationship Id="rId4" Type="http://schemas.openxmlformats.org/officeDocument/2006/relationships/hyperlink" Target="http://sk.wikipedia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elephango.com/index.cfm/pg/k12learning/lcid/12614/Western_Europ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Evropa: Členění na makroregiony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Makroregion = Oblast s velkým množstvím společných rysů, vychází z informačního zdroje „Makroregiony světa“ (na konci v odkazech) </a:t>
            </a:r>
          </a:p>
          <a:p>
            <a:r>
              <a:rPr lang="cs-CZ" sz="2400" dirty="0"/>
              <a:t>Evropský makroregion: Budeme dále dělit, zahrnuje celou Evropu až na dvě výjimky (žije v něm 540 milionů ze 740 milionů obyvatel Evropy) </a:t>
            </a:r>
          </a:p>
          <a:p>
            <a:r>
              <a:rPr lang="cs-CZ" sz="2400" dirty="0"/>
              <a:t>Ruský makroregion: Specifická oblast, kterou nahlédneme trochu zvlášť – zahrnuje část Evropy a část Asie, odpovídá území bývalého SSSR (i carského impéria), vyjma pobaltských států – členové EU </a:t>
            </a:r>
          </a:p>
          <a:p>
            <a:r>
              <a:rPr lang="cs-CZ" sz="2400" dirty="0"/>
              <a:t>Islámský makroregion: Část Asie a Afriky, nicméně také evropská část Turecka </a:t>
            </a:r>
          </a:p>
        </p:txBody>
      </p:sp>
    </p:spTree>
    <p:extLst>
      <p:ext uri="{BB962C8B-B14F-4D97-AF65-F5344CB8AC3E}">
        <p14:creationId xmlns:p14="http://schemas.microsoft.com/office/powerpoint/2010/main" val="6835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5F5CC-D005-4CCE-B3EA-8155AF62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Hospodářské podmínky Jižní Evropy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236E6D-CF5E-4049-859E-27E28FA06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Přírodní zdroje: Železná ruda (Španělsko), další kovy (rtuť, stříbro, wolfram, cín, zinek, olovo, hořčík, hliník, draselná a kuchyňská sůl), trochu hnědého uhlí a zemního plynu </a:t>
            </a:r>
          </a:p>
          <a:p>
            <a:r>
              <a:rPr lang="cs-CZ" sz="2000" dirty="0"/>
              <a:t>Zemědělství: Ovocnářství (včetně citrusových plodů), vinařství, prasata, ovce </a:t>
            </a:r>
          </a:p>
          <a:p>
            <a:r>
              <a:rPr lang="cs-CZ" sz="2000" dirty="0"/>
              <a:t>Průmysl: Strojírenský, zejména dopravní; chemický, potravinářský </a:t>
            </a:r>
          </a:p>
          <a:p>
            <a:r>
              <a:rPr lang="cs-CZ" sz="2000" dirty="0"/>
              <a:t>Energetika: Tepelná, dále alternativní, vodní, jen málo jaderné ve Španělsku </a:t>
            </a:r>
          </a:p>
          <a:p>
            <a:r>
              <a:rPr lang="cs-CZ" sz="2000" dirty="0"/>
              <a:t>Služby: Vázány na velký turistický ruch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75401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837F6-50CD-48E9-83A7-75F27CE3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Kulturní památky Jižní Evropy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7D64A-353C-40C2-B3E6-DF74A6F58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Chrám sv. Petra ve Vatikánu; Palác </a:t>
            </a:r>
            <a:r>
              <a:rPr lang="cs-CZ" sz="2000" dirty="0" err="1"/>
              <a:t>Escorial</a:t>
            </a:r>
            <a:r>
              <a:rPr lang="cs-CZ" sz="2000" dirty="0"/>
              <a:t> (sídlo španělských králů) </a:t>
            </a:r>
          </a:p>
        </p:txBody>
      </p:sp>
      <p:pic>
        <p:nvPicPr>
          <p:cNvPr id="5" name="Obrázek 4" descr="Obsah obrázku budova, exteriér, vládní budova, kámen&#10;&#10;Popis byl vytvořen automaticky">
            <a:extLst>
              <a:ext uri="{FF2B5EF4-FFF2-40B4-BE49-F238E27FC236}">
                <a16:creationId xmlns:a16="http://schemas.microsoft.com/office/drawing/2014/main" id="{8113B36B-D0EE-4B5E-9DFE-910CF0B79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1" y="2353927"/>
            <a:ext cx="5233858" cy="2731419"/>
          </a:xfrm>
          <a:prstGeom prst="rect">
            <a:avLst/>
          </a:prstGeom>
        </p:spPr>
      </p:pic>
      <p:pic>
        <p:nvPicPr>
          <p:cNvPr id="7" name="Obrázek 6" descr="Obsah obrázku tráva, exteriér, budova, hora&#10;&#10;Popis byl vytvořen automaticky">
            <a:extLst>
              <a:ext uri="{FF2B5EF4-FFF2-40B4-BE49-F238E27FC236}">
                <a16:creationId xmlns:a16="http://schemas.microsoft.com/office/drawing/2014/main" id="{12F0DEEB-5B15-4ECB-8E41-8D4D4CEA7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58" y="2353926"/>
            <a:ext cx="4802496" cy="27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2F74F-7A4B-41C9-B650-B993AF97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Kulturní památky Jižní Evropy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AB081-2C61-4F3E-9A11-053CB9A15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Hrad sv. Jiří v Lisabonu; panorama Florencie 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5AFBCA1-E8A0-4D99-8DC9-2B9779C89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57467"/>
            <a:ext cx="5342022" cy="4006516"/>
          </a:xfrm>
          <a:prstGeom prst="rect">
            <a:avLst/>
          </a:prstGeom>
        </p:spPr>
      </p:pic>
      <p:pic>
        <p:nvPicPr>
          <p:cNvPr id="7" name="Obrázek 6" descr="Obsah obrázku obloha, budova, exteriér, město&#10;&#10;Popis byl vytvořen automaticky">
            <a:extLst>
              <a:ext uri="{FF2B5EF4-FFF2-40B4-BE49-F238E27FC236}">
                <a16:creationId xmlns:a16="http://schemas.microsoft.com/office/drawing/2014/main" id="{C31A95AB-B2E1-45A3-B3B0-BB2AB7447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57467"/>
            <a:ext cx="5867783" cy="39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3C4CD-D8A4-45BD-A7B2-50034A18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/>
              <a:t>Kulturní památky Jižní Evropy 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9D28F2-C04E-4707-9D7D-A528776B8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/>
              <a:t>Athénská Akropolis; bazilika Svaté Rodiny v Barceloně </a:t>
            </a:r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2FB86F-B4BD-4BC7-A292-8DD61E02B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2356104"/>
            <a:ext cx="4927408" cy="3264408"/>
          </a:xfrm>
          <a:prstGeom prst="rect">
            <a:avLst/>
          </a:prstGeom>
        </p:spPr>
      </p:pic>
      <p:pic>
        <p:nvPicPr>
          <p:cNvPr id="7" name="Obrázek 6" descr="Obsah obrázku exteriér, strom, obloha, staré&#10;&#10;Popis byl vytvořen automaticky">
            <a:extLst>
              <a:ext uri="{FF2B5EF4-FFF2-40B4-BE49-F238E27FC236}">
                <a16:creationId xmlns:a16="http://schemas.microsoft.com/office/drawing/2014/main" id="{FD778A32-CD3E-4189-9B9F-4934AF56B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58" y="1690687"/>
            <a:ext cx="3565558" cy="47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Jihoevropský biom: </a:t>
            </a:r>
            <a:r>
              <a:rPr lang="cs-CZ" sz="3600" dirty="0" err="1"/>
              <a:t>Tvrdolistý</a:t>
            </a:r>
            <a:r>
              <a:rPr lang="cs-CZ" sz="3600" dirty="0"/>
              <a:t> stálezelený 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Synonymum: Mediteránní (středozemní) porost </a:t>
            </a:r>
          </a:p>
          <a:p>
            <a:r>
              <a:rPr lang="cs-CZ" sz="2000" dirty="0"/>
              <a:t>Horké suché léto a zima bez mrazů </a:t>
            </a:r>
          </a:p>
          <a:p>
            <a:r>
              <a:rPr lang="cs-CZ" sz="2000" dirty="0"/>
              <a:t>Keře a stromy </a:t>
            </a:r>
          </a:p>
          <a:p>
            <a:r>
              <a:rPr lang="cs-CZ" sz="2000" dirty="0"/>
              <a:t>Tento porost je výrazně odlesněn lidskou činností – vznikala zde drtivá většina civilizací </a:t>
            </a:r>
          </a:p>
          <a:p>
            <a:r>
              <a:rPr lang="cs-CZ" sz="2000" dirty="0"/>
              <a:t>Místa výskytu: Kolem středozemního moře, v jihozápadní Africe (Kapská oblast), v jihozápadní Austrálii, v Kalifornii, v centrálním Chile </a:t>
            </a:r>
          </a:p>
          <a:p>
            <a:r>
              <a:rPr lang="cs-CZ" sz="2000" dirty="0"/>
              <a:t>Jaké jsou typické rostliny </a:t>
            </a:r>
            <a:r>
              <a:rPr lang="cs-CZ" sz="2000" dirty="0" err="1"/>
              <a:t>tvrdolistého</a:t>
            </a:r>
            <a:r>
              <a:rPr lang="cs-CZ" sz="2000" dirty="0"/>
              <a:t> stálezeleného lesa? </a:t>
            </a:r>
          </a:p>
          <a:p>
            <a:r>
              <a:rPr lang="cs-CZ" sz="2000" dirty="0"/>
              <a:t>Typické rostliny: Blahovičník (</a:t>
            </a:r>
            <a:r>
              <a:rPr lang="cs-CZ" sz="2000" dirty="0" err="1"/>
              <a:t>eukalypt</a:t>
            </a:r>
            <a:r>
              <a:rPr lang="cs-CZ" sz="2000" dirty="0"/>
              <a:t>), oleandr, šalvěj </a:t>
            </a:r>
          </a:p>
          <a:p>
            <a:r>
              <a:rPr lang="cs-CZ" sz="2000" dirty="0"/>
              <a:t>Jací jsou typičtí živočichové </a:t>
            </a:r>
            <a:r>
              <a:rPr lang="cs-CZ" sz="2000" dirty="0" err="1"/>
              <a:t>tvrdolistého</a:t>
            </a:r>
            <a:r>
              <a:rPr lang="cs-CZ" sz="2000" dirty="0"/>
              <a:t> stálezeleného lesa? </a:t>
            </a:r>
          </a:p>
          <a:p>
            <a:r>
              <a:rPr lang="cs-CZ" sz="2000" dirty="0"/>
              <a:t>Typičtí živočichové: Plameňák, ještěrky, hadi, ptáci  </a:t>
            </a:r>
          </a:p>
        </p:txBody>
      </p:sp>
    </p:spTree>
    <p:extLst>
      <p:ext uri="{BB962C8B-B14F-4D97-AF65-F5344CB8AC3E}">
        <p14:creationId xmlns:p14="http://schemas.microsoft.com/office/powerpoint/2010/main" val="30972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Jihoevropský biom: </a:t>
            </a:r>
            <a:r>
              <a:rPr lang="cs-CZ" altLang="cs-CZ" sz="3600" dirty="0" err="1"/>
              <a:t>Tvrdolistý</a:t>
            </a:r>
            <a:r>
              <a:rPr lang="cs-CZ" altLang="cs-CZ" sz="3600" dirty="0"/>
              <a:t> stálezelený les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dirty="0" err="1"/>
              <a:t>Makchie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tvrdolistý</a:t>
            </a:r>
            <a:r>
              <a:rPr lang="cs-CZ" altLang="cs-CZ" sz="2000" dirty="0"/>
              <a:t> porost) na Sardinii </a:t>
            </a:r>
          </a:p>
          <a:p>
            <a:endParaRPr lang="cs-CZ" altLang="cs-CZ" sz="2000" dirty="0"/>
          </a:p>
        </p:txBody>
      </p:sp>
      <p:pic>
        <p:nvPicPr>
          <p:cNvPr id="33796" name="Picture 4" descr="1280px-Gutturu_mannu_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2255838"/>
            <a:ext cx="5640387" cy="42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3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/>
          <a:lstStyle/>
          <a:p>
            <a:r>
              <a:rPr lang="cs-CZ" dirty="0"/>
              <a:t>Bičík, I., Anděl, J., Matějček, T.: Makroregiony světa, Nakl. ČGS, Praha 2019 </a:t>
            </a:r>
          </a:p>
          <a:p>
            <a:r>
              <a:rPr lang="cs-CZ" dirty="0"/>
              <a:t>Regionální zeměpis světadílů (učebnice pro SŠ), Nakl. ČGS, Praha 2007 </a:t>
            </a:r>
          </a:p>
          <a:p>
            <a:r>
              <a:rPr lang="cs-CZ" dirty="0"/>
              <a:t>Školní atlas: Česká republika a Evropa, Shocart.cz, Praha 2020  </a:t>
            </a:r>
          </a:p>
          <a:p>
            <a:r>
              <a:rPr lang="cs-CZ" dirty="0"/>
              <a:t>Vlastní prezentace se ZPV na prolínající témata </a:t>
            </a:r>
          </a:p>
          <a:p>
            <a:r>
              <a:rPr lang="cs-CZ" dirty="0">
                <a:hlinkClick r:id="rId2"/>
              </a:rPr>
              <a:t>http://cs.wikipedia.org</a:t>
            </a:r>
            <a:r>
              <a:rPr lang="cs-CZ" dirty="0"/>
              <a:t>        </a:t>
            </a:r>
            <a:r>
              <a:rPr lang="cs-CZ" dirty="0">
                <a:hlinkClick r:id="rId3"/>
              </a:rPr>
              <a:t>http://en.wikipedia.org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http://ru.wikipedia.org</a:t>
            </a:r>
            <a:r>
              <a:rPr lang="cs-CZ" dirty="0"/>
              <a:t>        </a:t>
            </a:r>
            <a:r>
              <a:rPr lang="cs-CZ" dirty="0">
                <a:hlinkClick r:id="rId4"/>
              </a:rPr>
              <a:t>http://sk.wikipedia.org</a:t>
            </a:r>
            <a:r>
              <a:rPr lang="cs-CZ" dirty="0"/>
              <a:t>  </a:t>
            </a:r>
          </a:p>
          <a:p>
            <a:r>
              <a:rPr lang="cs-CZ" dirty="0">
                <a:hlinkClick r:id="rId5"/>
              </a:rPr>
              <a:t>http://de.wikipedia.org</a:t>
            </a:r>
            <a:r>
              <a:rPr lang="cs-CZ" dirty="0"/>
              <a:t>       </a:t>
            </a:r>
            <a:r>
              <a:rPr lang="cs-CZ" dirty="0">
                <a:hlinkClick r:id="rId4"/>
              </a:rPr>
              <a:t>http://hu.wikipedia.org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61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7287E-834C-4994-AE79-871B93F1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Evropské vlajky (ne všechny)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E6F47F6-4D31-4189-85E7-16BF7ACA2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89" y="1551137"/>
            <a:ext cx="7015152" cy="4871634"/>
          </a:xfrm>
        </p:spPr>
      </p:pic>
    </p:spTree>
    <p:extLst>
      <p:ext uri="{BB962C8B-B14F-4D97-AF65-F5344CB8AC3E}">
        <p14:creationId xmlns:p14="http://schemas.microsoft.com/office/powerpoint/2010/main" val="403993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2380DD-C019-4376-B882-6FAC846B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cs-CZ" sz="4000"/>
              <a:t>Modrý banán: Jádrová oblast Evropy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95D622-53A4-4549-BA59-14C1FC539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0"/>
            <a:ext cx="4878978" cy="3645084"/>
          </a:xfrm>
        </p:spPr>
        <p:txBody>
          <a:bodyPr>
            <a:normAutofit/>
          </a:bodyPr>
          <a:lstStyle/>
          <a:p>
            <a:endParaRPr lang="cs-CZ" sz="2000"/>
          </a:p>
          <a:p>
            <a:r>
              <a:rPr lang="cs-CZ" sz="2000"/>
              <a:t>Na 5 % rozlohy makroregionu nalezneme 25 % populace a 50 % ekonomického potenciálu 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55CC98F8-0B12-43B7-A501-2BD5CFE89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" b="-3"/>
          <a:stretch/>
        </p:blipFill>
        <p:spPr>
          <a:xfrm>
            <a:off x="6552330" y="89154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115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Vegetation-no-leg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938"/>
            <a:ext cx="12190413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4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>
                <a:latin typeface="Times New Roman" panose="02020603050405020304" pitchFamily="18" charset="0"/>
              </a:rPr>
              <a:t>Vysvětlivky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Vysvětlivky k předchozímu schématu</a:t>
            </a:r>
          </a:p>
        </p:txBody>
      </p:sp>
      <p:pic>
        <p:nvPicPr>
          <p:cNvPr id="25604" name="Picture 4" descr="Vysvetlivky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200400"/>
            <a:ext cx="9039225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82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>
                <a:latin typeface="Calibri" panose="020F0502020204030204" pitchFamily="34" charset="0"/>
              </a:rPr>
              <a:t>Evropské biomy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800" dirty="0"/>
              <a:t>Biomy v Evropě</a:t>
            </a:r>
          </a:p>
          <a:p>
            <a:r>
              <a:rPr lang="cs-CZ" altLang="cs-CZ" sz="1800" dirty="0"/>
              <a:t>Světle zelená: Listnatý boreální les </a:t>
            </a:r>
          </a:p>
          <a:p>
            <a:r>
              <a:rPr lang="cs-CZ" altLang="cs-CZ" sz="1800" dirty="0"/>
              <a:t>Tmavě zelená: Horský les (</a:t>
            </a:r>
            <a:r>
              <a:rPr lang="cs-CZ" altLang="cs-CZ" sz="1800" dirty="0" err="1"/>
              <a:t>azonální</a:t>
            </a:r>
            <a:r>
              <a:rPr lang="cs-CZ" altLang="cs-CZ" sz="1800" dirty="0"/>
              <a:t>!!!) </a:t>
            </a:r>
          </a:p>
          <a:p>
            <a:r>
              <a:rPr lang="cs-CZ" altLang="cs-CZ" sz="1800" dirty="0"/>
              <a:t>Temně zelená: Tajga (jehličnatý boreální les) </a:t>
            </a:r>
          </a:p>
          <a:p>
            <a:r>
              <a:rPr lang="cs-CZ" altLang="cs-CZ" sz="1800" dirty="0"/>
              <a:t>Světle modrá: Tundra </a:t>
            </a:r>
          </a:p>
          <a:p>
            <a:r>
              <a:rPr lang="cs-CZ" altLang="cs-CZ" sz="1800" dirty="0"/>
              <a:t>Fialová: </a:t>
            </a:r>
            <a:r>
              <a:rPr lang="cs-CZ" altLang="cs-CZ" sz="1800" dirty="0" err="1"/>
              <a:t>Tvrdolistý</a:t>
            </a:r>
            <a:r>
              <a:rPr lang="cs-CZ" altLang="cs-CZ" sz="1800" dirty="0"/>
              <a:t> porost středomořského typu </a:t>
            </a:r>
          </a:p>
          <a:p>
            <a:r>
              <a:rPr lang="cs-CZ" altLang="cs-CZ" sz="1800" dirty="0"/>
              <a:t>Žlutá: Travní biom (stepi mírného pásu) </a:t>
            </a:r>
          </a:p>
          <a:p>
            <a:r>
              <a:rPr lang="cs-CZ" altLang="cs-CZ" sz="1800" dirty="0"/>
              <a:t>Šedivá: Polární pustina</a:t>
            </a:r>
          </a:p>
        </p:txBody>
      </p:sp>
      <p:pic>
        <p:nvPicPr>
          <p:cNvPr id="26628" name="Picture 4" descr="Evro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1809750"/>
            <a:ext cx="5413375" cy="379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5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Evropský makroregion: Dělba na </a:t>
            </a:r>
            <a:r>
              <a:rPr lang="cs-CZ" sz="3600" dirty="0" err="1"/>
              <a:t>mezoregiony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8931"/>
          </a:xfrm>
        </p:spPr>
        <p:txBody>
          <a:bodyPr>
            <a:normAutofit/>
          </a:bodyPr>
          <a:lstStyle/>
          <a:p>
            <a:r>
              <a:rPr lang="cs-CZ" sz="2000" dirty="0"/>
              <a:t>Střední Evropa: Zahrnuje středovýchodní Evropu (Česko, Slovensko, Maďarsko, Polsko) a středozápadní Evropu (Německo, Rakousko, Švýcarsko) </a:t>
            </a:r>
          </a:p>
          <a:p>
            <a:r>
              <a:rPr lang="cs-CZ" sz="2000" dirty="0"/>
              <a:t>Severní Evropa: Zahrnuje </a:t>
            </a:r>
            <a:r>
              <a:rPr lang="cs-CZ" sz="2000" dirty="0" err="1"/>
              <a:t>Skandidávsko</a:t>
            </a:r>
            <a:r>
              <a:rPr lang="cs-CZ" sz="2000" dirty="0"/>
              <a:t>-severské státy (Dánsko, Švédsko, Finsko, Norsko, Island) a Pobaltí (Litva, Lotyšsko, Estonsko) </a:t>
            </a:r>
          </a:p>
          <a:p>
            <a:r>
              <a:rPr lang="cs-CZ" sz="2000" dirty="0"/>
              <a:t>Západní Evropa: Zahrnuje Britské ostrovy (Spojené království (Velká Británie), Irsko), Benelux (Nizozemsko, Belgie, Lucembursko) a Francii s Monakem </a:t>
            </a:r>
          </a:p>
          <a:p>
            <a:r>
              <a:rPr lang="cs-CZ" sz="2000" dirty="0"/>
              <a:t>Jižní Evropa: Zahrnuje Iberský poloostrov (Španělsko, Portugalsko, Andorra, Gibraltar) a Apeninský poloostrov (Itálie, Vatikán, San Marino), Řecko a Maltu  </a:t>
            </a:r>
          </a:p>
          <a:p>
            <a:r>
              <a:rPr lang="cs-CZ" sz="2000" dirty="0"/>
              <a:t>Jihovýchodní Evropa: Zahrnuje bývalou Jugoslávii (Slovinsko, Chorvatsko, Srbsko + sporné Kosovo, Bosna a Hercegovina, Makedonie, Černá Hora), Albánii, Rumunsko a Bulharsko   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785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458515-BE35-4F67-97C9-E3BD19F3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 dirty="0"/>
              <a:t>Jižní Evropa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722464-3742-420E-BCA8-83B0E6E69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471928"/>
            <a:ext cx="4559425" cy="3838162"/>
          </a:xfrm>
        </p:spPr>
        <p:txBody>
          <a:bodyPr anchor="ctr">
            <a:normAutofit fontScale="70000" lnSpcReduction="20000"/>
          </a:bodyPr>
          <a:lstStyle/>
          <a:p>
            <a:r>
              <a:rPr lang="cs-CZ" sz="2600" dirty="0"/>
              <a:t>Iberský poloostrov (Španělsko, Portugalsko, Andorra, Gibraltar) </a:t>
            </a:r>
          </a:p>
          <a:p>
            <a:r>
              <a:rPr lang="cs-CZ" sz="2600" dirty="0"/>
              <a:t>Apeninský poloostrov (Itálie, Vatikán, San Marino) </a:t>
            </a:r>
          </a:p>
          <a:p>
            <a:r>
              <a:rPr lang="cs-CZ" sz="2600" dirty="0"/>
              <a:t>Řecko </a:t>
            </a:r>
          </a:p>
          <a:p>
            <a:r>
              <a:rPr lang="cs-CZ" sz="2600" dirty="0"/>
              <a:t>Malta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600" dirty="0"/>
              <a:t>Červená + oranžová barva</a:t>
            </a:r>
          </a:p>
          <a:p>
            <a:endParaRPr lang="cs-CZ" sz="2000" dirty="0"/>
          </a:p>
          <a:p>
            <a:r>
              <a:rPr lang="cs-CZ" sz="2600" dirty="0"/>
              <a:t>Zdroj mapky: </a:t>
            </a:r>
            <a:r>
              <a:rPr lang="cs-CZ" sz="2600" dirty="0">
                <a:hlinkClick r:id="rId2"/>
              </a:rPr>
              <a:t>https://www.elephango.com/index.cfm/pg/k12learning/lcid/12614/Western_Europe</a:t>
            </a:r>
            <a:r>
              <a:rPr lang="cs-CZ" sz="2600" dirty="0"/>
              <a:t> 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3AC3B775-3116-4D34-8D35-1A89CC6C17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-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18DE0-EC35-462B-8087-6AE3EEE2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043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Jihoevropské státy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A0417-CDD8-42D4-807B-29B62844A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392"/>
            <a:ext cx="10515600" cy="5425439"/>
          </a:xfrm>
        </p:spPr>
        <p:txBody>
          <a:bodyPr>
            <a:normAutofit/>
          </a:bodyPr>
          <a:lstStyle/>
          <a:p>
            <a:r>
              <a:rPr lang="cs-CZ" sz="2000" dirty="0"/>
              <a:t>Itálie, 59 mil. obyvatel, hl. m. Řím, 301 338 km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Španělsko, 47 mil. obyvatel, hl. m. Madrid, 504 782 km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Řecko, 10,7 mil. obyvatel, hl. m. Athény, 131 948 km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Portugalsko, 10,3 mil. obyvatel, hl. m. Lisabon, 92 391 km</a:t>
            </a:r>
            <a:r>
              <a:rPr lang="cs-CZ" sz="2000" baseline="30000" dirty="0"/>
              <a:t>2</a:t>
            </a:r>
            <a:r>
              <a:rPr lang="cs-CZ" sz="2000" dirty="0"/>
              <a:t>  </a:t>
            </a:r>
          </a:p>
          <a:p>
            <a:endParaRPr lang="cs-CZ" sz="2000" dirty="0"/>
          </a:p>
          <a:p>
            <a:r>
              <a:rPr lang="cs-CZ" sz="2000" dirty="0"/>
              <a:t>Menší státy: Malta, Andorra, San Marino, Vatikán, Gibraltar (patří ke Spojenému království)  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1026" name="Picture 2" descr="vlajka Řecka">
            <a:extLst>
              <a:ext uri="{FF2B5EF4-FFF2-40B4-BE49-F238E27FC236}">
                <a16:creationId xmlns:a16="http://schemas.microsoft.com/office/drawing/2014/main" id="{BFAFFF30-7CB3-46FB-8FD8-CEFF96F9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06" y="2197769"/>
            <a:ext cx="1847701" cy="12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lajka Portugalska">
            <a:extLst>
              <a:ext uri="{FF2B5EF4-FFF2-40B4-BE49-F238E27FC236}">
                <a16:creationId xmlns:a16="http://schemas.microsoft.com/office/drawing/2014/main" id="{3F4AE9B1-0ED6-4861-8867-8005115BD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79" y="3137882"/>
            <a:ext cx="1847701" cy="12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lajka Španělska">
            <a:extLst>
              <a:ext uri="{FF2B5EF4-FFF2-40B4-BE49-F238E27FC236}">
                <a16:creationId xmlns:a16="http://schemas.microsoft.com/office/drawing/2014/main" id="{8977DAC0-44FE-493B-A99A-79C6730C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15" y="1538615"/>
            <a:ext cx="1706026" cy="11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lajka Itálie">
            <a:extLst>
              <a:ext uri="{FF2B5EF4-FFF2-40B4-BE49-F238E27FC236}">
                <a16:creationId xmlns:a16="http://schemas.microsoft.com/office/drawing/2014/main" id="{C11866B6-F9C4-4B2F-B9E2-744465C6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06" y="365125"/>
            <a:ext cx="1896764" cy="12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lajka Malty">
            <a:extLst>
              <a:ext uri="{FF2B5EF4-FFF2-40B4-BE49-F238E27FC236}">
                <a16:creationId xmlns:a16="http://schemas.microsoft.com/office/drawing/2014/main" id="{0248EF2A-C6D6-42CD-BF6F-1B469A6A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3" y="4937669"/>
            <a:ext cx="2130758" cy="14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lajka Andorry">
            <a:extLst>
              <a:ext uri="{FF2B5EF4-FFF2-40B4-BE49-F238E27FC236}">
                <a16:creationId xmlns:a16="http://schemas.microsoft.com/office/drawing/2014/main" id="{F0F6B284-B710-439C-9658-D0ACF0A20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26" y="4880791"/>
            <a:ext cx="2130758" cy="149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lajka San Marina">
            <a:extLst>
              <a:ext uri="{FF2B5EF4-FFF2-40B4-BE49-F238E27FC236}">
                <a16:creationId xmlns:a16="http://schemas.microsoft.com/office/drawing/2014/main" id="{0B9C90FA-1521-44A8-9E68-55C75559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19" y="4937669"/>
            <a:ext cx="1942362" cy="14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lajka Vatikánu">
            <a:extLst>
              <a:ext uri="{FF2B5EF4-FFF2-40B4-BE49-F238E27FC236}">
                <a16:creationId xmlns:a16="http://schemas.microsoft.com/office/drawing/2014/main" id="{EE7C9FFC-661F-40A2-BC97-8F4B93404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77" y="4847809"/>
            <a:ext cx="1847700" cy="18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lajka Gibraltaru">
            <a:extLst>
              <a:ext uri="{FF2B5EF4-FFF2-40B4-BE49-F238E27FC236}">
                <a16:creationId xmlns:a16="http://schemas.microsoft.com/office/drawing/2014/main" id="{1F9ED8B4-A5B6-4C43-87DF-F2ECEFCAD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06" y="4847808"/>
            <a:ext cx="2462462" cy="12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79ABA-4A97-4498-9FBD-9EA79233E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Jižní Evropa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4AAC68-4176-494F-9F96-28196AB98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181856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Středomořský charakter podnebí (mediteránní porost, </a:t>
            </a:r>
            <a:r>
              <a:rPr lang="cs-CZ" sz="2000" dirty="0" err="1"/>
              <a:t>tvrdolistý</a:t>
            </a:r>
            <a:r>
              <a:rPr lang="cs-CZ" sz="2000" dirty="0"/>
              <a:t> stálezelený les apod.) </a:t>
            </a:r>
          </a:p>
          <a:p>
            <a:r>
              <a:rPr lang="cs-CZ" sz="2000" dirty="0"/>
              <a:t>Hornatý charakter povrchu – vrásnění hercynské (prvohorní) a alpínské (třetihorní) </a:t>
            </a:r>
          </a:p>
          <a:p>
            <a:r>
              <a:rPr lang="cs-CZ" sz="2000" dirty="0"/>
              <a:t>Také vulkanická činnost – jih Apeninského poloostrova </a:t>
            </a:r>
          </a:p>
          <a:p>
            <a:r>
              <a:rPr lang="cs-CZ" sz="2000" dirty="0"/>
              <a:t>Nejbohatší oblastí severní Itálie </a:t>
            </a:r>
          </a:p>
          <a:p>
            <a:r>
              <a:rPr lang="cs-CZ" sz="2000" dirty="0"/>
              <a:t>Řeky jsou zpravidla krátké, nejde o vyložené veletoky </a:t>
            </a:r>
          </a:p>
          <a:p>
            <a:r>
              <a:rPr lang="cs-CZ" sz="2000" dirty="0"/>
              <a:t>Dominance ve středověku a raném novověku </a:t>
            </a:r>
          </a:p>
          <a:p>
            <a:r>
              <a:rPr lang="cs-CZ" sz="2000" dirty="0"/>
              <a:t>Románské jazyky, katolické náboženství </a:t>
            </a:r>
          </a:p>
          <a:p>
            <a:r>
              <a:rPr lang="cs-CZ" sz="2000" dirty="0"/>
              <a:t>Obyvatelstvo se rozrůstá, ale spíše v důsledku imigrace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EBC7973F-4F6F-403A-8834-FEC3271F8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r="15091"/>
          <a:stretch/>
        </p:blipFill>
        <p:spPr>
          <a:xfrm>
            <a:off x="20" y="10"/>
            <a:ext cx="4706092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07163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871</Words>
  <Application>Microsoft Office PowerPoint</Application>
  <PresentationFormat>Širokoúhlá obrazovka</PresentationFormat>
  <Paragraphs>90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Evropa: Členění na makroregiony</vt:lpstr>
      <vt:lpstr>Modrý banán: Jádrová oblast Evropy</vt:lpstr>
      <vt:lpstr>Prezentace aplikace PowerPoint</vt:lpstr>
      <vt:lpstr>Vysvětlivky</vt:lpstr>
      <vt:lpstr>Evropské biomy</vt:lpstr>
      <vt:lpstr>Evropský makroregion: Dělba na mezoregiony</vt:lpstr>
      <vt:lpstr>Jižní Evropa</vt:lpstr>
      <vt:lpstr>Jihoevropské státy</vt:lpstr>
      <vt:lpstr>Jižní Evropa</vt:lpstr>
      <vt:lpstr>Hospodářské podmínky Jižní Evropy</vt:lpstr>
      <vt:lpstr>Kulturní památky Jižní Evropy </vt:lpstr>
      <vt:lpstr>Kulturní památky Jižní Evropy </vt:lpstr>
      <vt:lpstr>Kulturní památky Jižní Evropy </vt:lpstr>
      <vt:lpstr>Jihoevropský biom: Tvrdolistý stálezelený les</vt:lpstr>
      <vt:lpstr>Jihoevropský biom: Tvrdolistý stálezelený les</vt:lpstr>
      <vt:lpstr>Použité zdroje</vt:lpstr>
      <vt:lpstr>Evropské vlajky (ne všechny)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Evropský kontinent</dc:title>
  <dc:creator>Jan Hoffmann</dc:creator>
  <cp:lastModifiedBy>Jan Hoffmann</cp:lastModifiedBy>
  <cp:revision>101</cp:revision>
  <dcterms:created xsi:type="dcterms:W3CDTF">2021-02-10T16:55:10Z</dcterms:created>
  <dcterms:modified xsi:type="dcterms:W3CDTF">2021-04-16T12:47:21Z</dcterms:modified>
</cp:coreProperties>
</file>