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1.xml.rels" ContentType="application/vnd.openxmlformats-package.relationshi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media/image1.png" ContentType="image/png"/>
  <Override PartName="/ppt/media/image2.jpeg" ContentType="image/jpeg"/>
  <Override PartName="/ppt/media/image8.png" ContentType="image/png"/>
  <Override PartName="/ppt/media/image3.jpeg" ContentType="image/jpeg"/>
  <Override PartName="/ppt/media/image4.png" ContentType="image/png"/>
  <Override PartName="/ppt/media/image6.jpeg" ContentType="image/jpeg"/>
  <Override PartName="/ppt/media/image5.jpeg" ContentType="image/jpeg"/>
  <Override PartName="/ppt/media/image7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cs-CZ" sz="4400" spc="-1" strike="noStrike">
                <a:latin typeface="Arial"/>
              </a:rPr>
              <a:t>Klikněte pro úpravu formátu textu nadpisu</a:t>
            </a:r>
            <a:endParaRPr b="0" lang="cs-CZ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latin typeface="Arial"/>
              </a:rPr>
              <a:t>Klikněte pro úpravu formátu textu osnovy</a:t>
            </a:r>
            <a:endParaRPr b="0" lang="cs-CZ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800" spc="-1" strike="noStrike">
                <a:latin typeface="Arial"/>
              </a:rPr>
              <a:t>Druhá úroveň</a:t>
            </a:r>
            <a:endParaRPr b="0" lang="cs-CZ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400" spc="-1" strike="noStrike">
                <a:latin typeface="Arial"/>
              </a:rPr>
              <a:t>Třetí úroveň</a:t>
            </a:r>
            <a:endParaRPr b="0" lang="cs-CZ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latin typeface="Arial"/>
              </a:rPr>
              <a:t>Čtvrtá úroveň osnovy</a:t>
            </a:r>
            <a:endParaRPr b="0" lang="cs-CZ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Pátá úroveň osnovy</a:t>
            </a:r>
            <a:endParaRPr b="0" lang="cs-CZ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Šestá úroveň</a:t>
            </a:r>
            <a:endParaRPr b="0" lang="cs-CZ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latin typeface="Arial"/>
              </a:rPr>
              <a:t>Sedmá úroveň</a:t>
            </a:r>
            <a:endParaRPr b="0" lang="cs-CZ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hyperlink" Target="http://cs.wikipedia.org/" TargetMode="External"/><Relationship Id="rId2" Type="http://schemas.openxmlformats.org/officeDocument/2006/relationships/hyperlink" Target="http://en.wikipedia.org/" TargetMode="External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UrrfLL5s560" TargetMode="External"/><Relationship Id="rId2" Type="http://schemas.openxmlformats.org/officeDocument/2006/relationships/hyperlink" Target="https://www.youtube.com/watch?v=UrrfLL5s560" TargetMode="External"/><Relationship Id="rId3" Type="http://schemas.openxmlformats.org/officeDocument/2006/relationships/hyperlink" Target="https://www.youtube.com/watch?v=QvI2ahdwORw" TargetMode="External"/><Relationship Id="rId4" Type="http://schemas.openxmlformats.org/officeDocument/2006/relationships/hyperlink" Target="https://www.youtube.com/watch?v=QvI2ahdwORw" TargetMode="External"/><Relationship Id="rId5" Type="http://schemas.openxmlformats.org/officeDocument/2006/relationships/hyperlink" Target="https://www.youtube.com/watch?v=zkuiecgafzw&amp;list=PLwiUDAQotUBMSvEnobL4gQK_cSPU44xaD" TargetMode="External"/><Relationship Id="rId6" Type="http://schemas.openxmlformats.org/officeDocument/2006/relationships/hyperlink" Target="https://www.youtube.com/watch?v=zkuiecgafzw&amp;list=PLwiUDAQotUBMSvEnobL4gQK_cSPU44xaD" TargetMode="External"/><Relationship Id="rId7" Type="http://schemas.openxmlformats.org/officeDocument/2006/relationships/hyperlink" Target="https://www.youtube.com/watch?v=s9eqg3r8YEc" TargetMode="External"/><Relationship Id="rId8" Type="http://schemas.openxmlformats.org/officeDocument/2006/relationships/hyperlink" Target="https://www.youtube.com/watch?v=s9eqg3r8YEc" TargetMode="External"/><Relationship Id="rId9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hyperlink" Target="http://byl-jednou-jeden-zivot.nikee.net/index.php?video=15" TargetMode="External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Pohybová soustava člověka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39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Především: Kosti a svaly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Dále: Klouby, chrupavky, šlachy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Alternativní dělení: Pohybová soustava jsou svaly, opěrná soustava jsou kosti 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Použité zdroje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65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Corinne Stockleyová: Ilustrovaná encyklopedie biologie, Fragment 2000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Biologie v kostce, Fragment, Praha 2008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Evžen Ehler: Biologie člověka  a zdravověda (prezentace pro PedF UK)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http://cs.wikipedia.org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http://en.wikipedia.org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Svaly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Aktivní složka pohybového aparátu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Hladké svaly – nejsou ovladatelné vůlí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Příčně pruhované svaly – jsou ovladatelné vůlí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V lidském těle okolo 600 svalů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42" name="Picture 6" descr="sejmout0004"/>
          <p:cNvPicPr/>
          <p:nvPr/>
        </p:nvPicPr>
        <p:blipFill>
          <a:blip r:embed="rId1"/>
          <a:srcRect l="27557" t="632" r="0" b="0"/>
          <a:stretch/>
        </p:blipFill>
        <p:spPr>
          <a:xfrm>
            <a:off x="7674120" y="474840"/>
            <a:ext cx="3393360" cy="603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Svaly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44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Svaly tvoří 30 – 45% tělesné hmotnosti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Z toho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56% svaly horních končetin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28% svaly dolních končetin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16% svaly trupu a hlavy 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Příčně pruhovaná svalovina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46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Příčně pruhovaná svalovina – ovladatelná vůlí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Většinou se upíná na kosti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Dále svaly ve stěně hltanu, části jícnu a v jazyku (svalový orgán)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Podélný a příčný řez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47" name="Obrázek 1" descr=""/>
          <p:cNvPicPr/>
          <p:nvPr/>
        </p:nvPicPr>
        <p:blipFill>
          <a:blip r:embed="rId1"/>
          <a:stretch/>
        </p:blipFill>
        <p:spPr>
          <a:xfrm>
            <a:off x="963720" y="3454920"/>
            <a:ext cx="4251600" cy="3188520"/>
          </a:xfrm>
          <a:prstGeom prst="rect">
            <a:avLst/>
          </a:prstGeom>
          <a:ln w="0">
            <a:noFill/>
          </a:ln>
        </p:spPr>
      </p:pic>
      <p:pic>
        <p:nvPicPr>
          <p:cNvPr id="48" name="Obrázek 2" descr=""/>
          <p:cNvPicPr/>
          <p:nvPr/>
        </p:nvPicPr>
        <p:blipFill>
          <a:blip r:embed="rId2"/>
          <a:stretch/>
        </p:blipFill>
        <p:spPr>
          <a:xfrm>
            <a:off x="6119640" y="3394800"/>
            <a:ext cx="4329720" cy="3248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Stavba svalu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50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1 – svalové vlákno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2 – svalový snopec 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51" name="Picture 14" descr="sejmout0047"/>
          <p:cNvPicPr/>
          <p:nvPr/>
        </p:nvPicPr>
        <p:blipFill>
          <a:blip r:embed="rId1"/>
          <a:srcRect l="2868" t="0" r="0" b="0"/>
          <a:stretch/>
        </p:blipFill>
        <p:spPr>
          <a:xfrm>
            <a:off x="7873920" y="235080"/>
            <a:ext cx="3015360" cy="653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Stavba svalu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Stavba svalu – podrobně </a:t>
            </a:r>
            <a:endParaRPr b="0" lang="cs-CZ" sz="20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2000" spc="-1" strike="noStrike">
              <a:latin typeface="Arial"/>
            </a:endParaRPr>
          </a:p>
        </p:txBody>
      </p:sp>
      <p:pic>
        <p:nvPicPr>
          <p:cNvPr id="54" name="Picture 15" descr="sejmout0005"/>
          <p:cNvPicPr/>
          <p:nvPr/>
        </p:nvPicPr>
        <p:blipFill>
          <a:blip r:embed="rId1"/>
          <a:srcRect l="0" t="0" r="1606" b="0"/>
          <a:stretch/>
        </p:blipFill>
        <p:spPr>
          <a:xfrm>
            <a:off x="5224320" y="2065320"/>
            <a:ext cx="5616000" cy="479196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13" descr="slacha_Cihak"/>
          <p:cNvPicPr/>
          <p:nvPr/>
        </p:nvPicPr>
        <p:blipFill>
          <a:blip r:embed="rId2"/>
          <a:srcRect l="13600" t="3537" r="5197" b="11911"/>
          <a:stretch/>
        </p:blipFill>
        <p:spPr>
          <a:xfrm>
            <a:off x="3495600" y="2776680"/>
            <a:ext cx="1466280" cy="2013840"/>
          </a:xfrm>
          <a:prstGeom prst="rect">
            <a:avLst/>
          </a:prstGeom>
          <a:ln w="9525">
            <a:solidFill>
              <a:schemeClr val="tx1"/>
            </a:solidFill>
            <a:miter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Sval a jeho úseky, typy svalů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57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Sval a jeho úseky                                     - Svaly vřetenovité a svaly zpeřené </a:t>
            </a:r>
            <a:endParaRPr b="0" lang="cs-CZ" sz="2000" spc="-1" strike="noStrike">
              <a:latin typeface="Arial"/>
            </a:endParaRPr>
          </a:p>
        </p:txBody>
      </p:sp>
      <p:pic>
        <p:nvPicPr>
          <p:cNvPr id="58" name="Picture 5" descr="sejmout0048"/>
          <p:cNvPicPr/>
          <p:nvPr/>
        </p:nvPicPr>
        <p:blipFill>
          <a:blip r:embed="rId1"/>
          <a:srcRect l="2232" t="1316" r="3110" b="0"/>
          <a:stretch/>
        </p:blipFill>
        <p:spPr>
          <a:xfrm>
            <a:off x="297000" y="2243160"/>
            <a:ext cx="2445480" cy="4323600"/>
          </a:xfrm>
          <a:prstGeom prst="rect">
            <a:avLst/>
          </a:prstGeom>
          <a:ln w="0">
            <a:noFill/>
          </a:ln>
        </p:spPr>
      </p:pic>
      <p:pic>
        <p:nvPicPr>
          <p:cNvPr id="59" name="Picture 6" descr="Svaly vret a zperene"/>
          <p:cNvPicPr/>
          <p:nvPr/>
        </p:nvPicPr>
        <p:blipFill>
          <a:blip r:embed="rId2"/>
          <a:stretch/>
        </p:blipFill>
        <p:spPr>
          <a:xfrm>
            <a:off x="4637160" y="2581200"/>
            <a:ext cx="4483800" cy="36475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Video k učivu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Kosterní soustava (6 minut) </a:t>
            </a:r>
            <a:endParaRPr b="0" lang="cs-CZ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https://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hlinkClick r:id="rId2"/>
              </a:rPr>
              <a:t>www.youtube.com/watch?v=UrrfLL5s560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Kostra člověka (4 minuty) </a:t>
            </a:r>
            <a:endParaRPr b="0" lang="cs-CZ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hlinkClick r:id="rId3"/>
              </a:rPr>
              <a:t>https://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hlinkClick r:id="rId4"/>
              </a:rPr>
              <a:t>www.youtube.com/watch?v=QvI2ahdwORw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Vědecké kladivo: Jak rostou svaly (2 minuty) </a:t>
            </a:r>
            <a:endParaRPr b="0" lang="cs-CZ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hlinkClick r:id="rId5"/>
              </a:rPr>
              <a:t>https://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hlinkClick r:id="rId6"/>
              </a:rPr>
              <a:t>www.youtube.com/watch?v=zkuiecgafzw&amp;list=PLwiUDAQotUBMSvEnobL4gQK_cSPU44xaD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</a:pPr>
            <a:endParaRPr b="0" lang="cs-CZ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Fyziologie sportu: Svaly (4 minuty) </a:t>
            </a:r>
            <a:endParaRPr b="0" lang="cs-CZ" sz="18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hlinkClick r:id="rId7"/>
              </a:rPr>
              <a:t>https://</a:t>
            </a:r>
            <a:r>
              <a:rPr b="0" lang="cs-CZ" sz="1800" spc="-1" strike="noStrike" u="sng">
                <a:solidFill>
                  <a:srgbClr val="0563c1"/>
                </a:solidFill>
                <a:uFillTx/>
                <a:latin typeface="Calibri"/>
                <a:hlinkClick r:id="rId8"/>
              </a:rPr>
              <a:t>www.youtube.com/watch?v=s9eqg3r8YEc</a:t>
            </a: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1800" spc="-1" strike="noStrike">
              <a:latin typeface="Aria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0" lang="cs-CZ" sz="3600" spc="-1" strike="noStrike">
                <a:solidFill>
                  <a:srgbClr val="000000"/>
                </a:solidFill>
                <a:latin typeface="Calibri Light"/>
              </a:rPr>
              <a:t>Video k dalšímu učivu</a:t>
            </a:r>
            <a:endParaRPr b="0" lang="cs-CZ" sz="3600" spc="-1" strike="noStrike">
              <a:latin typeface="Arial"/>
            </a:endParaRPr>
          </a:p>
        </p:txBody>
      </p:sp>
      <p:sp>
        <p:nvSpPr>
          <p:cNvPr id="63" name="CustomShape 2"/>
          <p:cNvSpPr/>
          <p:nvPr/>
        </p:nvSpPr>
        <p:spPr>
          <a:xfrm>
            <a:off x="838080" y="1825560"/>
            <a:ext cx="10514880" cy="435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Trávicí soustava </a:t>
            </a:r>
            <a:endParaRPr b="0" lang="cs-CZ" sz="2000" spc="-1" strike="noStrike">
              <a:latin typeface="Arial"/>
            </a:endParaRPr>
          </a:p>
          <a:p>
            <a:pPr marL="228600" indent="-227880">
              <a:lnSpc>
                <a:spcPct val="90000"/>
              </a:lnSpc>
              <a:spcBef>
                <a:spcPts val="1001"/>
              </a:spcBef>
              <a:tabLst>
                <a:tab algn="l" pos="0"/>
              </a:tabLst>
            </a:pPr>
            <a:r>
              <a:rPr b="0" lang="cs-CZ" sz="2000" spc="-1" strike="noStrike" u="sng">
                <a:solidFill>
                  <a:srgbClr val="0563c1"/>
                </a:solidFill>
                <a:uFillTx/>
                <a:latin typeface="Calibri"/>
                <a:hlinkClick r:id="rId1"/>
              </a:rPr>
              <a:t>http://byl-jednou-jeden-zivot.nikee.net/index.php?video=15</a:t>
            </a: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 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452</TotalTime>
  <Application>LibreOffice/7.0.1.2$Windows_X86_64 LibreOffice_project/7cbcfc562f6eb6708b5ff7d7397325de9e764452</Application>
  <Words>1140</Words>
  <Paragraphs>190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2017-02-22T20:17:32Z</dcterms:created>
  <dc:creator>01</dc:creator>
  <dc:description/>
  <dc:language>cs-CZ</dc:language>
  <cp:lastModifiedBy/>
  <dcterms:modified xsi:type="dcterms:W3CDTF">2021-04-27T15:17:25Z</dcterms:modified>
  <cp:revision>38</cp:revision>
  <dc:subject/>
  <dc:title>Pohybová soustava člověka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Širokoúhlá obrazovka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52</vt:i4>
  </property>
</Properties>
</file>