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2.png" ContentType="image/png"/>
  <Override PartName="/ppt/media/image13.jpeg" ContentType="image/jpeg"/>
  <Override PartName="/ppt/media/image19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www.ceskatelevize.cz/porady/10121011820-zive-srdce-evropy/208562210700044-zive-srdce-evropy-kocka-divoka/" TargetMode="External"/><Relationship Id="rId2" Type="http://schemas.openxmlformats.org/officeDocument/2006/relationships/hyperlink" Target="http://www.ceskatelevize.cz/porady/10121011820-zive-srdce-evropy/208562210700044-zive-srdce-evropy-kocka-divoka/" TargetMode="External"/><Relationship Id="rId3" Type="http://schemas.openxmlformats.org/officeDocument/2006/relationships/hyperlink" Target="http://www.ceskatelevize.cz/porady/10121011820-zive-srdce-evropy/208562210700044-zive-srdce-evropy-kocka-divoka/" TargetMode="External"/><Relationship Id="rId4" Type="http://schemas.openxmlformats.org/officeDocument/2006/relationships/hyperlink" Target="http://www.ceskatelevize.cz/porady/10121011820-zive-srdce-evropy/208562210700044-zive-srdce-evropy-kocka-divoka/" TargetMode="External"/><Relationship Id="rId5" Type="http://schemas.openxmlformats.org/officeDocument/2006/relationships/hyperlink" Target="http://www.ceskatelevize.cz/porady/10121011820-zive-srdce-evropy/208562210700044-zive-srdce-evropy-kocka-divoka/" TargetMode="External"/><Relationship Id="rId6" Type="http://schemas.openxmlformats.org/officeDocument/2006/relationships/hyperlink" Target="http://www.ceskatelevize.cz/porady/10121011820-zive-srdce-evropy/208562210700044-zive-srdce-evropy-kocka-divoka/" TargetMode="External"/><Relationship Id="rId7" Type="http://schemas.openxmlformats.org/officeDocument/2006/relationships/hyperlink" Target="http://www.ceskatelevize.cz/porady/10121011820-zive-srdce-evropy/208562210700044-zive-srdce-evropy-kocka-divoka/" TargetMode="External"/><Relationship Id="rId8" Type="http://schemas.openxmlformats.org/officeDocument/2006/relationships/hyperlink" Target="http://www.ceskatelevize.cz/porady/10121011820-zive-srdce-evropy/208562210700044-zive-srdce-evropy-kocka-divoka/" TargetMode="External"/><Relationship Id="rId9" Type="http://schemas.openxmlformats.org/officeDocument/2006/relationships/hyperlink" Target="http://www.ceskatelevize.cz/porady/10121011820-zive-srdce-evropy/208562210700044-zive-srdce-evropy-kocka-divoka/" TargetMode="External"/><Relationship Id="rId10" Type="http://schemas.openxmlformats.org/officeDocument/2006/relationships/hyperlink" Target="http://www.ceskatelevize.cz/porady/10121011820-zive-srdce-evropy/208562210700044-zive-srdce-evropy-kocka-divoka/" TargetMode="External"/><Relationship Id="rId11" Type="http://schemas.openxmlformats.org/officeDocument/2006/relationships/hyperlink" Target="http://www.ceskatelevize.cz/porady/10121011820-zive-srdce-evropy/208562210700044-zive-srdce-evropy-kocka-divoka/" TargetMode="External"/><Relationship Id="rId12" Type="http://schemas.openxmlformats.org/officeDocument/2006/relationships/hyperlink" Target="http://www.ceskatelevize.cz/porady/10121011820-zive-srdce-evropy/208562210700044-zive-srdce-evropy-kocka-divoka/" TargetMode="External"/><Relationship Id="rId13" Type="http://schemas.openxmlformats.org/officeDocument/2006/relationships/hyperlink" Target="http://www.ceskatelevize.cz/porady/10121011820-zive-srdce-evropy/208562210700044-zive-srdce-evropy-kocka-divoka/" TargetMode="External"/><Relationship Id="rId14" Type="http://schemas.openxmlformats.org/officeDocument/2006/relationships/hyperlink" Target="http://www.ceskatelevize.cz/porady/10121011820-zive-srdce-evropy/208562210700044-zive-srdce-evropy-kocka-divoka/" TargetMode="External"/><Relationship Id="rId15" Type="http://schemas.openxmlformats.org/officeDocument/2006/relationships/hyperlink" Target="http://www.ceskatelevize.cz/porady/10121011820-zive-srdce-evropy/208562210700044-zive-srdce-evropy-kocka-divoka/" TargetMode="External"/><Relationship Id="rId16" Type="http://schemas.openxmlformats.org/officeDocument/2006/relationships/hyperlink" Target="http://www.ceskatelevize.cz/porady/10121011820-zive-srdce-evropy/207562210700028-zive-srdce-evropy-vlk/" TargetMode="External"/><Relationship Id="rId17" Type="http://schemas.openxmlformats.org/officeDocument/2006/relationships/hyperlink" Target="http://www.ceskatelevize.cz/porady/10121011820-zive-srdce-evropy/207562210700028-zive-srdce-evropy-vlk/" TargetMode="External"/><Relationship Id="rId18" Type="http://schemas.openxmlformats.org/officeDocument/2006/relationships/hyperlink" Target="http://www.ceskatelevize.cz/porady/10121011820-zive-srdce-evropy/207562210700028-zive-srdce-evropy-vlk/" TargetMode="External"/><Relationship Id="rId19" Type="http://schemas.openxmlformats.org/officeDocument/2006/relationships/hyperlink" Target="http://www.ceskatelevize.cz/porady/10121011820-zive-srdce-evropy/207562210700028-zive-srdce-evropy-vlk/" TargetMode="External"/><Relationship Id="rId20" Type="http://schemas.openxmlformats.org/officeDocument/2006/relationships/hyperlink" Target="http://www.ceskatelevize.cz/porady/10121011820-zive-srdce-evropy/207562210700028-zive-srdce-evropy-vlk/" TargetMode="External"/><Relationship Id="rId21" Type="http://schemas.openxmlformats.org/officeDocument/2006/relationships/hyperlink" Target="http://www.ceskatelevize.cz/porady/10121011820-zive-srdce-evropy/207562210700028-zive-srdce-evropy-vlk/" TargetMode="External"/><Relationship Id="rId22" Type="http://schemas.openxmlformats.org/officeDocument/2006/relationships/hyperlink" Target="http://www.ceskatelevize.cz/porady/10121011820-zive-srdce-evropy/207562210700028-zive-srdce-evropy-vlk/" TargetMode="External"/><Relationship Id="rId23" Type="http://schemas.openxmlformats.org/officeDocument/2006/relationships/hyperlink" Target="http://www.ceskatelevize.cz/porady/10121011820-zive-srdce-evropy/207562210700028-zive-srdce-evropy-vlk/" TargetMode="External"/><Relationship Id="rId24" Type="http://schemas.openxmlformats.org/officeDocument/2006/relationships/hyperlink" Target="http://www.ceskatelevize.cz/porady/10121011820-zive-srdce-evropy/207562210700028-zive-srdce-evropy-vlk/" TargetMode="External"/><Relationship Id="rId25" Type="http://schemas.openxmlformats.org/officeDocument/2006/relationships/hyperlink" Target="http://www.ceskatelevize.cz/porady/10121011820-zive-srdce-evropy/207562210700028-zive-srdce-evropy-vlk/" TargetMode="External"/><Relationship Id="rId26" Type="http://schemas.openxmlformats.org/officeDocument/2006/relationships/hyperlink" Target="http://www.ceskatelevize.cz/porady/10121011820-zive-srdce-evropy/207562210700028-zive-srdce-evropy-vlk/" TargetMode="External"/><Relationship Id="rId27" Type="http://schemas.openxmlformats.org/officeDocument/2006/relationships/hyperlink" Target="http://www.ceskatelevize.cz/porady/10121011820-zive-srdce-evropy/207562210700017-zive-srdce-evropy-rys-ostrovid/" TargetMode="External"/><Relationship Id="rId28" Type="http://schemas.openxmlformats.org/officeDocument/2006/relationships/hyperlink" Target="https://www.ceskatelevize.cz/porady/10121011820-zive-srdce-evropy/206562210700010-zive-srdce-evropy-vydra-ricni/" TargetMode="External"/><Relationship Id="rId29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www.ceskatelevize.cz/porady/10121011820-zive-srdce-evropy/207562210700003-zive-srdce-evropy-vrapenec-maly/" TargetMode="External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_5YqgBilyJ4" TargetMode="External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cs.wikipedia.org/" TargetMode="External"/><Relationship Id="rId2" Type="http://schemas.openxmlformats.org/officeDocument/2006/relationships/hyperlink" Target="http://en.wikipedia.org/" TargetMode="External"/><Relationship Id="rId3" Type="http://schemas.openxmlformats.org/officeDocument/2006/relationships/hyperlink" Target="http://pl.wikipedia.org/" TargetMode="External"/><Relationship Id="rId4" Type="http://schemas.openxmlformats.org/officeDocument/2006/relationships/hyperlink" Target="http://www.ceskatelevize.cz/" TargetMode="External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://www.ceskatelevize.cz/porady/10121011820-zive-srdce-evropy/208562210700083-zive-srdce-evropy-netopyr-brandtuv/" TargetMode="External"/><Relationship Id="rId2" Type="http://schemas.openxmlformats.org/officeDocument/2006/relationships/hyperlink" Target="http://www.ceskatelevize.cz/porady/10121011820-zive-srdce-evropy/208562210700083-zive-srdce-evropy-netopyr-brandtuv/" TargetMode="External"/><Relationship Id="rId3" Type="http://schemas.openxmlformats.org/officeDocument/2006/relationships/hyperlink" Target="http://www.ceskatelevize.cz/porady/10121011820-zive-srdce-evropy/208562210700083-zive-srdce-evropy-netopyr-brandtuv/" TargetMode="External"/><Relationship Id="rId4" Type="http://schemas.openxmlformats.org/officeDocument/2006/relationships/hyperlink" Target="http://www.ceskatelevize.cz/porady/10121011820-zive-srdce-evropy/208562210700083-zive-srdce-evropy-netopyr-brandtuv/" TargetMode="External"/><Relationship Id="rId5" Type="http://schemas.openxmlformats.org/officeDocument/2006/relationships/hyperlink" Target="http://www.ceskatelevize.cz/porady/10121011820-zive-srdce-evropy/208562210700083-zive-srdce-evropy-netopyr-brandtuv/" TargetMode="External"/><Relationship Id="rId6" Type="http://schemas.openxmlformats.org/officeDocument/2006/relationships/hyperlink" Target="http://www.ceskatelevize.cz/porady/10121011820-zive-srdce-evropy/208562210700083-zive-srdce-evropy-netopyr-brandtuv/" TargetMode="External"/><Relationship Id="rId7" Type="http://schemas.openxmlformats.org/officeDocument/2006/relationships/hyperlink" Target="http://www.ceskatelevize.cz/porady/10121011820-zive-srdce-evropy/208562210700083-zive-srdce-evropy-netopyr-brandtuv/" TargetMode="External"/><Relationship Id="rId8" Type="http://schemas.openxmlformats.org/officeDocument/2006/relationships/hyperlink" Target="http://www.ceskatelevize.cz/porady/10121011820-zive-srdce-evropy/208562210700083-zive-srdce-evropy-netopyr-brandtuv/" TargetMode="External"/><Relationship Id="rId9" Type="http://schemas.openxmlformats.org/officeDocument/2006/relationships/hyperlink" Target="http://www.ceskatelevize.cz/porady/10121011820-zive-srdce-evropy/208562210700083-zive-srdce-evropy-netopyr-brandtuv/" TargetMode="External"/><Relationship Id="rId10" Type="http://schemas.openxmlformats.org/officeDocument/2006/relationships/hyperlink" Target="http://www.ceskatelevize.cz/porady/10121011820-zive-srdce-evropy/208562210700083-zive-srdce-evropy-netopyr-brandtuv/" TargetMode="External"/><Relationship Id="rId11" Type="http://schemas.openxmlformats.org/officeDocument/2006/relationships/hyperlink" Target="http://www.ceskatelevize.cz/porady/10121011820-zive-srdce-evropy/208562210700083-zive-srdce-evropy-netopyr-brandtuv/" TargetMode="External"/><Relationship Id="rId12" Type="http://schemas.openxmlformats.org/officeDocument/2006/relationships/hyperlink" Target="http://www.ceskatelevize.cz/porady/10121011820-zive-srdce-evropy/208562210700083-zive-srdce-evropy-netopyr-brandtuv/" TargetMode="External"/><Relationship Id="rId13" Type="http://schemas.openxmlformats.org/officeDocument/2006/relationships/hyperlink" Target="http://www.ceskatelevize.cz/porady/10121011820-zive-srdce-evropy/208562210700083-zive-srdce-evropy-netopyr-brandtuv/" TargetMode="External"/><Relationship Id="rId14" Type="http://schemas.openxmlformats.org/officeDocument/2006/relationships/hyperlink" Target="http://www.ceskatelevize.cz/porady/10121011820-zive-srdce-evropy/208562210700083-zive-srdce-evropy-netopyr-brandtuv/" TargetMode="External"/><Relationship Id="rId15" Type="http://schemas.openxmlformats.org/officeDocument/2006/relationships/hyperlink" Target="http://www.ceskatelevize.cz/porady/10121011820-zive-srdce-evropy/208562210700083-zive-srdce-evropy-netopyr-brandtuv/" TargetMode="External"/><Relationship Id="rId16" Type="http://schemas.openxmlformats.org/officeDocument/2006/relationships/hyperlink" Target="http://www.ceskatelevize.cz/porady/10121011820-zive-srdce-evropy/208562210700068-zive-srdce-evropy-netopyr-usaty/" TargetMode="External"/><Relationship Id="rId17" Type="http://schemas.openxmlformats.org/officeDocument/2006/relationships/hyperlink" Target="http://www.ceskatelevize.cz/porady/10121011820-zive-srdce-evropy/208562210700068-zive-srdce-evropy-netopyr-usaty/" TargetMode="External"/><Relationship Id="rId18" Type="http://schemas.openxmlformats.org/officeDocument/2006/relationships/hyperlink" Target="http://www.ceskatelevize.cz/porady/10121011820-zive-srdce-evropy/208562210700068-zive-srdce-evropy-netopyr-usaty/" TargetMode="External"/><Relationship Id="rId19" Type="http://schemas.openxmlformats.org/officeDocument/2006/relationships/hyperlink" Target="http://www.ceskatelevize.cz/porady/10121011820-zive-srdce-evropy/208562210700068-zive-srdce-evropy-netopyr-usaty/" TargetMode="External"/><Relationship Id="rId20" Type="http://schemas.openxmlformats.org/officeDocument/2006/relationships/hyperlink" Target="http://www.ceskatelevize.cz/porady/10121011820-zive-srdce-evropy/208562210700068-zive-srdce-evropy-netopyr-usaty/" TargetMode="External"/><Relationship Id="rId21" Type="http://schemas.openxmlformats.org/officeDocument/2006/relationships/hyperlink" Target="http://www.ceskatelevize.cz/porady/10121011820-zive-srdce-evropy/208562210700068-zive-srdce-evropy-netopyr-usaty/" TargetMode="External"/><Relationship Id="rId22" Type="http://schemas.openxmlformats.org/officeDocument/2006/relationships/hyperlink" Target="http://www.ceskatelevize.cz/porady/10121011820-zive-srdce-evropy/208562210700068-zive-srdce-evropy-netopyr-usaty/" TargetMode="External"/><Relationship Id="rId23" Type="http://schemas.openxmlformats.org/officeDocument/2006/relationships/hyperlink" Target="http://www.ceskatelevize.cz/porady/10121011820-zive-srdce-evropy/208562210700068-zive-srdce-evropy-netopyr-usaty/" TargetMode="External"/><Relationship Id="rId24" Type="http://schemas.openxmlformats.org/officeDocument/2006/relationships/hyperlink" Target="http://www.ceskatelevize.cz/porady/10121011820-zive-srdce-evropy/208562210700068-zive-srdce-evropy-netopyr-usaty/" TargetMode="External"/><Relationship Id="rId25" Type="http://schemas.openxmlformats.org/officeDocument/2006/relationships/hyperlink" Target="http://www.ceskatelevize.cz/porady/10121011820-zive-srdce-evropy/208562210700068-zive-srdce-evropy-netopyr-usaty/" TargetMode="External"/><Relationship Id="rId26" Type="http://schemas.openxmlformats.org/officeDocument/2006/relationships/hyperlink" Target="http://www.ceskatelevize.cz/porady/10121011820-zive-srdce-evropy/208562210700068-zive-srdce-evropy-netopyr-usaty/" TargetMode="External"/><Relationship Id="rId27" Type="http://schemas.openxmlformats.org/officeDocument/2006/relationships/hyperlink" Target="http://www.ceskatelevize.cz/porady/10121011820-zive-srdce-evropy/208562210700068-zive-srdce-evropy-netopyr-usaty/" TargetMode="External"/><Relationship Id="rId28" Type="http://schemas.openxmlformats.org/officeDocument/2006/relationships/hyperlink" Target="http://www.ceskatelevize.cz/porady/10121011820-zive-srdce-evropy/208562210700068-zive-srdce-evropy-netopyr-usaty/" TargetMode="External"/><Relationship Id="rId29" Type="http://schemas.openxmlformats.org/officeDocument/2006/relationships/hyperlink" Target="http://www.ceskatelevize.cz/porady/10121011820-zive-srdce-evropy/208562210700068-zive-srdce-evropy-netopyr-usaty/" TargetMode="External"/><Relationship Id="rId30" Type="http://schemas.openxmlformats.org/officeDocument/2006/relationships/hyperlink" Target="http://www.ceskatelevize.cz/porady/10121011820-zive-srdce-evropy/208562210700068-zive-srdce-evropy-netopyr-usaty/" TargetMode="External"/><Relationship Id="rId31" Type="http://schemas.openxmlformats.org/officeDocument/2006/relationships/hyperlink" Target="http://www.ceskatelevize.cz/porady/10121011820-zive-srdce-evropy/207562210700047-zive-srdce-evropy-medved-hnedy/" TargetMode="External"/><Relationship Id="rId32" Type="http://schemas.openxmlformats.org/officeDocument/2006/relationships/hyperlink" Target="https://www.ceskatelevize.cz/porady/10121011820-zive-srdce-evropy/206562210700056-zive-srdce-evropy-sysel-obecny/" TargetMode="External"/><Relationship Id="rId3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Savci: Placentálové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Většina savců, které známe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Žijí na všech kontinentech, s výjimkou Austrálie a okolí (tam se vyskytují jen zavlečené druhy)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Placenta (plodové lůžko, mateřské lůžko) je dočasný orgán, pomocí kterého je vyživován nový jedinec v děloze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Díky existenci placenty jsou mláďata placentálů lépe vyvinutá, než mláďata vačnatců 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Savci ČR - video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Kočka divoká </a:t>
            </a:r>
            <a:endParaRPr b="0" lang="cs-CZ" sz="1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http://www.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ceskatelevize.cz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/porady/10121011820-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zive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-srdce-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6"/>
              </a:rPr>
              <a:t>evropy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7"/>
              </a:rPr>
              <a:t>/208562210700044-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8"/>
              </a:rPr>
              <a:t>zive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9"/>
              </a:rPr>
              <a:t>-srdce-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0"/>
              </a:rPr>
              <a:t>evropy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1"/>
              </a:rPr>
              <a:t>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2"/>
              </a:rPr>
              <a:t>kocka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3"/>
              </a:rPr>
              <a:t>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4"/>
              </a:rPr>
              <a:t>divoka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5"/>
              </a:rPr>
              <a:t>/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cs-CZ" sz="1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Vlk obecný </a:t>
            </a:r>
            <a:endParaRPr b="0" lang="cs-CZ" sz="1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6"/>
              </a:rPr>
              <a:t>http://www.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7"/>
              </a:rPr>
              <a:t>ceskatelevize.cz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8"/>
              </a:rPr>
              <a:t>/porady/10121011820-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9"/>
              </a:rPr>
              <a:t>zive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0"/>
              </a:rPr>
              <a:t>-srdce-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1"/>
              </a:rPr>
              <a:t>evropy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2"/>
              </a:rPr>
              <a:t>/207562210700028-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3"/>
              </a:rPr>
              <a:t>zive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4"/>
              </a:rPr>
              <a:t>-srdce-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5"/>
              </a:rPr>
              <a:t>evropy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6"/>
              </a:rPr>
              <a:t>-vlk/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cs-CZ" sz="1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Rys ostrovid </a:t>
            </a:r>
            <a:endParaRPr b="0" lang="cs-CZ" sz="1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7"/>
              </a:rPr>
              <a:t>http://www.ceskatelevize.cz/porady/10121011820-zive-srdce-evropy/207562210700017-zive-srdce-evropy-rys-ostrovid/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cs-CZ" sz="1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Vydra říční </a:t>
            </a:r>
            <a:endParaRPr b="0" lang="cs-CZ" sz="1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8"/>
              </a:rPr>
              <a:t>https://www.ceskatelevize.cz/porady/10121011820-zive-srdce-evropy/206562210700010-zive-srdce-evropy-vydra-ricni/</a:t>
            </a:r>
            <a:endParaRPr b="0" lang="cs-CZ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Savci ČR - video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Vrápenec malý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https://www.ceskatelevize.cz/porady/10121011820-zive-srdce-evropy/207562210700003-zive-srdce-evropy-vrapenec-maly/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Primáti - lidoopi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Gorily – dokument (21 minut)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https://www.youtube.com/watch?v=_5YqgBilyJ4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Použité zdroje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Biologie v kostce, Fragment, Praha 2008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http://cs.wikipedia.org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http://en.wikipedia.org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http://pl.wikipedia.org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http://www.ceskatelevize.cz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Google Images 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Savci ČR: Sudokopytníci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Jelen lesní (Řád Sudokopytníci, podřád Přežvýkavci, čeleď Jelenovití)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Původní a dnešní rozšíření // Samice (laň) a samec (mohutnější, s parohy)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42" name="Obrázek 3" descr="Red_deer_(Cervus_elaphus)_reconstructed_and_recent.png"/>
          <p:cNvPicPr/>
          <p:nvPr/>
        </p:nvPicPr>
        <p:blipFill>
          <a:blip r:embed="rId1"/>
          <a:stretch/>
        </p:blipFill>
        <p:spPr>
          <a:xfrm>
            <a:off x="539640" y="2421000"/>
            <a:ext cx="2940480" cy="1943640"/>
          </a:xfrm>
          <a:prstGeom prst="rect">
            <a:avLst/>
          </a:prstGeom>
          <a:ln w="9525">
            <a:noFill/>
          </a:ln>
        </p:spPr>
      </p:pic>
      <p:pic>
        <p:nvPicPr>
          <p:cNvPr id="43" name="Obrázek 4" descr="03a6c7e323_83610689_o2.jpg"/>
          <p:cNvPicPr/>
          <p:nvPr/>
        </p:nvPicPr>
        <p:blipFill>
          <a:blip r:embed="rId2"/>
          <a:stretch/>
        </p:blipFill>
        <p:spPr>
          <a:xfrm>
            <a:off x="3772080" y="2606760"/>
            <a:ext cx="3391560" cy="3483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Savci ČR: Sudokopytníci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Prase divoké (řád Sudokopytníci, čeleď Prasatovití)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Původní a nepůvodní rozšíření, samec (kňour) a samice (bachyně) s mláďaty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46" name="Obrázek 4" descr="PraseDivokeRozsireni.jpg"/>
          <p:cNvPicPr/>
          <p:nvPr/>
        </p:nvPicPr>
        <p:blipFill>
          <a:blip r:embed="rId1"/>
          <a:stretch/>
        </p:blipFill>
        <p:spPr>
          <a:xfrm>
            <a:off x="1763640" y="2349360"/>
            <a:ext cx="3264480" cy="1618200"/>
          </a:xfrm>
          <a:prstGeom prst="rect">
            <a:avLst/>
          </a:prstGeom>
          <a:ln w="9525">
            <a:noFill/>
          </a:ln>
        </p:spPr>
      </p:pic>
      <p:pic>
        <p:nvPicPr>
          <p:cNvPr id="47" name="Obrázek 5" descr="Knour.jpg"/>
          <p:cNvPicPr/>
          <p:nvPr/>
        </p:nvPicPr>
        <p:blipFill>
          <a:blip r:embed="rId2"/>
          <a:stretch/>
        </p:blipFill>
        <p:spPr>
          <a:xfrm>
            <a:off x="324000" y="4292640"/>
            <a:ext cx="3599280" cy="2181600"/>
          </a:xfrm>
          <a:prstGeom prst="rect">
            <a:avLst/>
          </a:prstGeom>
          <a:ln w="9525">
            <a:noFill/>
          </a:ln>
        </p:spPr>
      </p:pic>
      <p:pic>
        <p:nvPicPr>
          <p:cNvPr id="48" name="Obrázek 6" descr="Bachyne.jpg"/>
          <p:cNvPicPr/>
          <p:nvPr/>
        </p:nvPicPr>
        <p:blipFill>
          <a:blip r:embed="rId3"/>
          <a:stretch/>
        </p:blipFill>
        <p:spPr>
          <a:xfrm>
            <a:off x="4356000" y="4292640"/>
            <a:ext cx="3672360" cy="2088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Savci ČR: Šelmy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Šakal obecný (řád Šelmy, čeleď Psovití) – menší psovitá šelma, která se z Balkánu občas vyskytne i v ČR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Šakal vyfotografovaný v Praze (2016)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51" name="Obrázek 3" descr=""/>
          <p:cNvPicPr/>
          <p:nvPr/>
        </p:nvPicPr>
        <p:blipFill>
          <a:blip r:embed="rId1"/>
          <a:stretch/>
        </p:blipFill>
        <p:spPr>
          <a:xfrm>
            <a:off x="3995640" y="1963800"/>
            <a:ext cx="3162960" cy="2108880"/>
          </a:xfrm>
          <a:prstGeom prst="rect">
            <a:avLst/>
          </a:prstGeom>
          <a:ln w="9525">
            <a:noFill/>
          </a:ln>
        </p:spPr>
      </p:pic>
      <p:pic>
        <p:nvPicPr>
          <p:cNvPr id="52" name="Obrázek 4" descr=""/>
          <p:cNvPicPr/>
          <p:nvPr/>
        </p:nvPicPr>
        <p:blipFill>
          <a:blip r:embed="rId2"/>
          <a:stretch/>
        </p:blipFill>
        <p:spPr>
          <a:xfrm>
            <a:off x="324000" y="4437000"/>
            <a:ext cx="3959640" cy="22784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Primáti (nehetnatci)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54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Řád živorodých placentálních savců, do kterých řadíme i člověka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Podřád poloopice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Podřád vyšší primáti – další dělení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Infrařády nártouni a opice – další dělení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Skupiny ploskonosí a úzkonosí – další dělení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Nadčeledi kočkodani a hominoidi – další dělení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Čeledi gibonovití a hominidé – další dělení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Hominidé: Rod orangutan (druhy bornejský, sumaterský, tapanulijský), rod gorila (druhy horská, nížinná), rod šimpanz (druhy učenlivý a bonobo), rod člověk (druh člověk moudrý)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Lidoopi: Orangutani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Orangutan sumaterský; orangutan bornejský; orangutan tapanulijský 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57" name="Obrázek 3" descr=""/>
          <p:cNvPicPr/>
          <p:nvPr/>
        </p:nvPicPr>
        <p:blipFill>
          <a:blip r:embed="rId1"/>
          <a:stretch/>
        </p:blipFill>
        <p:spPr>
          <a:xfrm>
            <a:off x="323640" y="2061000"/>
            <a:ext cx="3563280" cy="2375280"/>
          </a:xfrm>
          <a:prstGeom prst="rect">
            <a:avLst/>
          </a:prstGeom>
          <a:ln w="0">
            <a:noFill/>
          </a:ln>
        </p:spPr>
      </p:pic>
      <p:pic>
        <p:nvPicPr>
          <p:cNvPr id="58" name="Obrázek 4" descr=""/>
          <p:cNvPicPr/>
          <p:nvPr/>
        </p:nvPicPr>
        <p:blipFill>
          <a:blip r:embed="rId2"/>
          <a:stretch/>
        </p:blipFill>
        <p:spPr>
          <a:xfrm>
            <a:off x="4212000" y="2061000"/>
            <a:ext cx="3560760" cy="2375280"/>
          </a:xfrm>
          <a:prstGeom prst="rect">
            <a:avLst/>
          </a:prstGeom>
          <a:ln w="0">
            <a:noFill/>
          </a:ln>
        </p:spPr>
      </p:pic>
      <p:pic>
        <p:nvPicPr>
          <p:cNvPr id="59" name="Obrázek 5" descr=""/>
          <p:cNvPicPr/>
          <p:nvPr/>
        </p:nvPicPr>
        <p:blipFill>
          <a:blip r:embed="rId3"/>
          <a:stretch/>
        </p:blipFill>
        <p:spPr>
          <a:xfrm>
            <a:off x="357480" y="4581000"/>
            <a:ext cx="3277440" cy="2184480"/>
          </a:xfrm>
          <a:prstGeom prst="rect">
            <a:avLst/>
          </a:prstGeom>
          <a:ln w="0">
            <a:noFill/>
          </a:ln>
        </p:spPr>
      </p:pic>
      <p:pic>
        <p:nvPicPr>
          <p:cNvPr id="60" name="Obrázek 6" descr=""/>
          <p:cNvPicPr/>
          <p:nvPr/>
        </p:nvPicPr>
        <p:blipFill>
          <a:blip r:embed="rId4"/>
          <a:stretch/>
        </p:blipFill>
        <p:spPr>
          <a:xfrm>
            <a:off x="3911400" y="4669920"/>
            <a:ext cx="4020120" cy="163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Lidoopi: Gorily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Gorila západní (gorila nížinná, gorila nigerijská) </a:t>
            </a: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Gorila východní (gorila horská, gorila východní nížinná, někdy gorila bwindská)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Gorila (západní) nížinná, gorila horská, gorila východní nížinná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63" name="Obrázek 3" descr=""/>
          <p:cNvPicPr/>
          <p:nvPr/>
        </p:nvPicPr>
        <p:blipFill>
          <a:blip r:embed="rId1"/>
          <a:stretch/>
        </p:blipFill>
        <p:spPr>
          <a:xfrm>
            <a:off x="6247440" y="188640"/>
            <a:ext cx="1996200" cy="1535760"/>
          </a:xfrm>
          <a:prstGeom prst="rect">
            <a:avLst/>
          </a:prstGeom>
          <a:ln w="0">
            <a:noFill/>
          </a:ln>
        </p:spPr>
      </p:pic>
      <p:pic>
        <p:nvPicPr>
          <p:cNvPr id="64" name="Obrázek 4" descr=""/>
          <p:cNvPicPr/>
          <p:nvPr/>
        </p:nvPicPr>
        <p:blipFill>
          <a:blip r:embed="rId2"/>
          <a:stretch/>
        </p:blipFill>
        <p:spPr>
          <a:xfrm>
            <a:off x="179640" y="3452400"/>
            <a:ext cx="2146680" cy="3220560"/>
          </a:xfrm>
          <a:prstGeom prst="rect">
            <a:avLst/>
          </a:prstGeom>
          <a:ln w="0">
            <a:noFill/>
          </a:ln>
        </p:spPr>
      </p:pic>
      <p:pic>
        <p:nvPicPr>
          <p:cNvPr id="65" name="Obrázek 5" descr=""/>
          <p:cNvPicPr/>
          <p:nvPr/>
        </p:nvPicPr>
        <p:blipFill>
          <a:blip r:embed="rId3"/>
          <a:stretch/>
        </p:blipFill>
        <p:spPr>
          <a:xfrm>
            <a:off x="2483640" y="3452400"/>
            <a:ext cx="3096360" cy="2063880"/>
          </a:xfrm>
          <a:prstGeom prst="rect">
            <a:avLst/>
          </a:prstGeom>
          <a:ln w="0">
            <a:noFill/>
          </a:ln>
        </p:spPr>
      </p:pic>
      <p:pic>
        <p:nvPicPr>
          <p:cNvPr id="66" name="Obrázek 6" descr=""/>
          <p:cNvPicPr/>
          <p:nvPr/>
        </p:nvPicPr>
        <p:blipFill>
          <a:blip r:embed="rId4"/>
          <a:stretch/>
        </p:blipFill>
        <p:spPr>
          <a:xfrm>
            <a:off x="5713920" y="3452400"/>
            <a:ext cx="3280680" cy="21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Lidoopi: Šimpanzi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Šimpanz učenlivý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Šimpanz bonobo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69" name="Obrázek 3" descr=""/>
          <p:cNvPicPr/>
          <p:nvPr/>
        </p:nvPicPr>
        <p:blipFill>
          <a:blip r:embed="rId1"/>
          <a:stretch/>
        </p:blipFill>
        <p:spPr>
          <a:xfrm>
            <a:off x="457200" y="2061000"/>
            <a:ext cx="3736800" cy="2484720"/>
          </a:xfrm>
          <a:prstGeom prst="rect">
            <a:avLst/>
          </a:prstGeom>
          <a:ln w="0">
            <a:noFill/>
          </a:ln>
        </p:spPr>
      </p:pic>
      <p:pic>
        <p:nvPicPr>
          <p:cNvPr id="70" name="Obrázek 4" descr=""/>
          <p:cNvPicPr/>
          <p:nvPr/>
        </p:nvPicPr>
        <p:blipFill>
          <a:blip r:embed="rId2"/>
          <a:stretch/>
        </p:blipFill>
        <p:spPr>
          <a:xfrm>
            <a:off x="4356000" y="3501000"/>
            <a:ext cx="3869280" cy="3095280"/>
          </a:xfrm>
          <a:prstGeom prst="rect">
            <a:avLst/>
          </a:prstGeom>
          <a:ln w="0">
            <a:noFill/>
          </a:ln>
        </p:spPr>
      </p:pic>
      <p:pic>
        <p:nvPicPr>
          <p:cNvPr id="71" name="Obrázek 5" descr=""/>
          <p:cNvPicPr/>
          <p:nvPr/>
        </p:nvPicPr>
        <p:blipFill>
          <a:blip r:embed="rId3"/>
          <a:stretch/>
        </p:blipFill>
        <p:spPr>
          <a:xfrm>
            <a:off x="4545360" y="1310760"/>
            <a:ext cx="2725560" cy="1541160"/>
          </a:xfrm>
          <a:prstGeom prst="rect">
            <a:avLst/>
          </a:prstGeom>
          <a:ln w="0">
            <a:noFill/>
          </a:ln>
        </p:spPr>
      </p:pic>
      <p:pic>
        <p:nvPicPr>
          <p:cNvPr id="72" name="Obrázek 6" descr=""/>
          <p:cNvPicPr/>
          <p:nvPr/>
        </p:nvPicPr>
        <p:blipFill>
          <a:blip r:embed="rId4"/>
          <a:stretch/>
        </p:blipFill>
        <p:spPr>
          <a:xfrm>
            <a:off x="1234800" y="4843080"/>
            <a:ext cx="1895760" cy="179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Savci ČR - video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Netopýr Brandtův </a:t>
            </a:r>
            <a:endParaRPr b="0" lang="cs-CZ" sz="1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http://www.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ceskatelevize.cz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/porady/10121011820-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zive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5"/>
              </a:rPr>
              <a:t>-srdce-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6"/>
              </a:rPr>
              <a:t>evropy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7"/>
              </a:rPr>
              <a:t>/208562210700083-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8"/>
              </a:rPr>
              <a:t>zive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9"/>
              </a:rPr>
              <a:t>-srdce-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0"/>
              </a:rPr>
              <a:t>evropy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1"/>
              </a:rPr>
              <a:t>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2"/>
              </a:rPr>
              <a:t>netopyr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3"/>
              </a:rPr>
              <a:t>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4"/>
              </a:rPr>
              <a:t>brandtuv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5"/>
              </a:rPr>
              <a:t>/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cs-CZ" sz="1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Netopýr ušatý </a:t>
            </a:r>
            <a:endParaRPr b="0" lang="cs-CZ" sz="1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6"/>
              </a:rPr>
              <a:t>http://www.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7"/>
              </a:rPr>
              <a:t>ceskatelevize.cz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8"/>
              </a:rPr>
              <a:t>/porady/10121011820-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9"/>
              </a:rPr>
              <a:t>zive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0"/>
              </a:rPr>
              <a:t>-srdce-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1"/>
              </a:rPr>
              <a:t>evropy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2"/>
              </a:rPr>
              <a:t>/208562210700068-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3"/>
              </a:rPr>
              <a:t>zive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4"/>
              </a:rPr>
              <a:t>-srdce-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5"/>
              </a:rPr>
              <a:t>evropy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6"/>
              </a:rPr>
              <a:t>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7"/>
              </a:rPr>
              <a:t>netopyr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8"/>
              </a:rPr>
              <a:t>-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9"/>
              </a:rPr>
              <a:t>usaty</a:t>
            </a: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0"/>
              </a:rPr>
              <a:t>/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cs-CZ" sz="1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Medvěd hnědý </a:t>
            </a:r>
            <a:endParaRPr b="0" lang="cs-CZ" sz="1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1"/>
              </a:rPr>
              <a:t>http://www.ceskatelevize.cz/porady/10121011820-zive-srdce-evropy/207562210700047-zive-srdce-evropy-medved-hnedy/</a:t>
            </a: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cs-CZ" sz="1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Sysel obecný </a:t>
            </a:r>
            <a:endParaRPr b="0" lang="cs-CZ" sz="1600" spc="-1" strike="noStrike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6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2"/>
              </a:rPr>
              <a:t>https://www.ceskatelevize.cz/porady/10121011820-zive-srdce-evropy/206562210700056-zive-srdce-evropy-sysel-obecny/</a:t>
            </a:r>
            <a:endParaRPr b="0" lang="cs-CZ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Application>LibreOffice/7.0.1.2$Windows_X86_64 LibreOffice_project/7cbcfc562f6eb6708b5ff7d7397325de9e764452</Application>
  <Words>3626</Words>
  <Paragraphs>623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2017-02-07T15:38:46Z</dcterms:created>
  <dc:creator>user</dc:creator>
  <dc:description/>
  <dc:language>cs-CZ</dc:language>
  <cp:lastModifiedBy/>
  <dcterms:modified xsi:type="dcterms:W3CDTF">2021-04-02T13:41:53Z</dcterms:modified>
  <cp:revision>94</cp:revision>
  <dc:subject/>
  <dc:title>Zoologie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97</vt:i4>
  </property>
</Properties>
</file>