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30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1" r:id="rId17"/>
    <p:sldId id="280" r:id="rId18"/>
    <p:sldId id="285" r:id="rId19"/>
    <p:sldId id="286" r:id="rId20"/>
    <p:sldId id="270" r:id="rId21"/>
    <p:sldId id="276" r:id="rId22"/>
    <p:sldId id="274" r:id="rId23"/>
    <p:sldId id="272" r:id="rId24"/>
    <p:sldId id="273" r:id="rId25"/>
    <p:sldId id="275" r:id="rId26"/>
    <p:sldId id="278" r:id="rId27"/>
    <p:sldId id="282" r:id="rId28"/>
    <p:sldId id="277" r:id="rId29"/>
    <p:sldId id="299" r:id="rId30"/>
    <p:sldId id="300" r:id="rId31"/>
    <p:sldId id="301" r:id="rId32"/>
    <p:sldId id="302" r:id="rId33"/>
    <p:sldId id="283" r:id="rId34"/>
    <p:sldId id="291" r:id="rId35"/>
    <p:sldId id="292" r:id="rId36"/>
    <p:sldId id="304" r:id="rId37"/>
    <p:sldId id="309" r:id="rId38"/>
    <p:sldId id="284" r:id="rId39"/>
    <p:sldId id="306" r:id="rId40"/>
    <p:sldId id="308" r:id="rId41"/>
    <p:sldId id="307" r:id="rId42"/>
    <p:sldId id="296" r:id="rId43"/>
    <p:sldId id="297" r:id="rId44"/>
    <p:sldId id="298" r:id="rId45"/>
    <p:sldId id="288" r:id="rId46"/>
    <p:sldId id="287" r:id="rId47"/>
    <p:sldId id="289" r:id="rId48"/>
    <p:sldId id="290" r:id="rId49"/>
    <p:sldId id="310" r:id="rId50"/>
    <p:sldId id="263" r:id="rId5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2132-7EF1-4057-BA67-D04E1927C4DA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21F5-BAB3-437B-94FF-FA1872928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11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72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94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29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2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1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76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0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075A5-2226-4B28-9B04-E6DC4AC13460}" type="datetimeFigureOut">
              <a:rPr lang="cs-CZ" smtClean="0"/>
              <a:pPr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FE70-E68B-4920-B2AB-7F0BE08CA5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8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oHDWppA0Q" TargetMode="External"/><Relationship Id="rId2" Type="http://schemas.openxmlformats.org/officeDocument/2006/relationships/hyperlink" Target="https://www.youtube.com/watch?v=QwfH1gYkX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1054978064-fokus-vaclava-moravce/21941103053000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TVs-03yFM" TargetMode="External"/><Relationship Id="rId2" Type="http://schemas.openxmlformats.org/officeDocument/2006/relationships/hyperlink" Target="https://www.youtube.com/watch?v=bd8_rHoVE8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tejtenazemi.cz/" TargetMode="External"/><Relationship Id="rId5" Type="http://schemas.openxmlformats.org/officeDocument/2006/relationships/hyperlink" Target="http://www.enwiwiki.cz/" TargetMode="External"/><Relationship Id="rId4" Type="http://schemas.openxmlformats.org/officeDocument/2006/relationships/hyperlink" Target="http://fr.wikipedia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Velké ekologické problémy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Globální problémy: </a:t>
            </a:r>
            <a:r>
              <a:rPr lang="cs-CZ" sz="2000" dirty="0" smtClean="0"/>
              <a:t>Příčiny a možnosti řešení jsou celosvětovou záležitostí, také jejich dopad je zřetelný na celé planetě 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Globální oteplování, narušení ozonové vrstvy, přelidnění, vymírání živočišných druhů, …  </a:t>
            </a:r>
          </a:p>
          <a:p>
            <a:r>
              <a:rPr lang="cs-CZ" sz="2000" u="sng" dirty="0" smtClean="0"/>
              <a:t>Regionální problémy: </a:t>
            </a:r>
            <a:r>
              <a:rPr lang="cs-CZ" sz="2000" dirty="0" smtClean="0"/>
              <a:t>Zasahují několik států (obvykle část kontinentu)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Výstavba velkých vodních děl (např. USA, Čína, ale i střední Evropa), degradace půdy (tropický pás), eroze půdy výstavbou velkých lyžařských středisek (Evropa)  </a:t>
            </a:r>
          </a:p>
          <a:p>
            <a:r>
              <a:rPr lang="cs-CZ" sz="2000" u="sng" dirty="0" smtClean="0"/>
              <a:t>Místní problémy: </a:t>
            </a:r>
            <a:r>
              <a:rPr lang="cs-CZ" sz="2000" dirty="0" smtClean="0"/>
              <a:t>Zasahují určité lokality či regiony, kde mohou představovat značnou zátěž  </a:t>
            </a:r>
          </a:p>
          <a:p>
            <a:r>
              <a:rPr lang="cs-CZ" sz="2000" u="sng" dirty="0" smtClean="0"/>
              <a:t>Příklady:</a:t>
            </a:r>
            <a:r>
              <a:rPr lang="cs-CZ" sz="2000" dirty="0" smtClean="0"/>
              <a:t> Skládky odpadu, ropné skvrny, znečištění ovzduší, hlukové znečištění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72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1.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Vysoká porodnost, vysoká úmrtnost </a:t>
            </a:r>
          </a:p>
          <a:p>
            <a:r>
              <a:rPr lang="cs-CZ" sz="2000" dirty="0" smtClean="0"/>
              <a:t>Tyto vlivy se navzájem vyruší – populace je stabilní </a:t>
            </a:r>
          </a:p>
          <a:p>
            <a:r>
              <a:rPr lang="cs-CZ" sz="2000" dirty="0" smtClean="0"/>
              <a:t>V této podobě se nacházelo lidstvo po většinu své existence (až do průmyslové revoluce v 18. a 19. století) </a:t>
            </a:r>
          </a:p>
          <a:p>
            <a:r>
              <a:rPr lang="cs-CZ" sz="2000" dirty="0" smtClean="0"/>
              <a:t>Drtivá většina populace pracovala v zemědělství, mnoho dětí, málo se jich dožilo dospělosti </a:t>
            </a:r>
          </a:p>
          <a:p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0" y="369916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2.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důsledku pokroku klesá úmrtnost, ale porodnost zůstává vysoká </a:t>
            </a:r>
          </a:p>
          <a:p>
            <a:r>
              <a:rPr lang="cs-CZ" sz="2000" dirty="0" smtClean="0"/>
              <a:t>Vede k prudkému nárůstu populace </a:t>
            </a:r>
          </a:p>
          <a:p>
            <a:r>
              <a:rPr lang="cs-CZ" sz="2000" dirty="0" smtClean="0"/>
              <a:t>Příčiny v evropských dějinách: Rozvoj průmyslu a stěhování do měst, agrární revoluce (pokrok v zemědělských metodách), lepší výživa, lepší hygiena, stabilita vládnutí (méně válek), lékařské technologie, atd. </a:t>
            </a:r>
          </a:p>
          <a:p>
            <a:r>
              <a:rPr lang="cs-CZ" sz="2000" dirty="0" smtClean="0"/>
              <a:t>V Anglii již od počátku 18. století (od roku 1700) </a:t>
            </a:r>
          </a:p>
          <a:p>
            <a:r>
              <a:rPr lang="cs-CZ" sz="2000" dirty="0" smtClean="0"/>
              <a:t>Ve Francii a Německu až druhá polovina 18. století (od roku 1750) </a:t>
            </a:r>
          </a:p>
          <a:p>
            <a:r>
              <a:rPr lang="cs-CZ" sz="2000" dirty="0" smtClean="0"/>
              <a:t>Habsburská monarchie: Agrární revoluce teprve v letech 1820 – 1830 </a:t>
            </a:r>
          </a:p>
          <a:p>
            <a:r>
              <a:rPr lang="cs-CZ" sz="2000" dirty="0" smtClean="0"/>
              <a:t>Rusko: </a:t>
            </a:r>
            <a:r>
              <a:rPr lang="cs-CZ" sz="2000" dirty="0"/>
              <a:t>Agrární revoluce teprve v letech </a:t>
            </a:r>
            <a:r>
              <a:rPr lang="cs-CZ" sz="2000" dirty="0" smtClean="0"/>
              <a:t>1870 – 1880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98" y="3360717"/>
            <a:ext cx="3396341" cy="25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3.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8124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Nastává pokles porodnosti, zatímco nízká úmrtnost je již stabilizovaná </a:t>
            </a:r>
          </a:p>
          <a:p>
            <a:r>
              <a:rPr lang="cs-CZ" sz="2000" dirty="0" smtClean="0"/>
              <a:t>Přírůstek populace se zpomaluje </a:t>
            </a:r>
          </a:p>
          <a:p>
            <a:r>
              <a:rPr lang="cs-CZ" sz="2000" dirty="0" smtClean="0"/>
              <a:t>Pokles porodnosti – příčiny: </a:t>
            </a:r>
          </a:p>
          <a:p>
            <a:r>
              <a:rPr lang="cs-CZ" sz="2000" dirty="0" smtClean="0"/>
              <a:t>Modernizace společnosti a socioekonomický pokrok </a:t>
            </a:r>
          </a:p>
          <a:p>
            <a:r>
              <a:rPr lang="cs-CZ" sz="2000" dirty="0" smtClean="0"/>
              <a:t>Přizpůsobení městskému životu – méně dětí, vyšší investice do jejich výchovy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3841667"/>
            <a:ext cx="3772395" cy="28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4.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Porodnost i úmrtnost jsou stabilizovány v nové rovnováze na nízké úrovni </a:t>
            </a:r>
          </a:p>
          <a:p>
            <a:r>
              <a:rPr lang="cs-CZ" sz="2000" dirty="0" smtClean="0"/>
              <a:t>Většina vyspělých zemí </a:t>
            </a:r>
          </a:p>
          <a:p>
            <a:r>
              <a:rPr lang="cs-CZ" sz="2000" dirty="0" smtClean="0"/>
              <a:t>Hrubá míra porodnosti i úmrtnosti se stabilizuje na 10 – 15 promile (za rok se ,,obmění´´ 10 – 15 tisícin obyvatelstva)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23" y="3004457"/>
            <a:ext cx="4888675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Hypotetická 5. fáze demografické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Někteří odborníci se domnívají, že v budoucnu nastane další fáze, kdy se porodnost zvýší nebo naopak sníží </a:t>
            </a:r>
          </a:p>
          <a:p>
            <a:r>
              <a:rPr lang="cs-CZ" sz="2000" dirty="0" smtClean="0"/>
              <a:t>Hypotéza, že v nejvyspělejších zemích začne lidí přibývat (2009, časopis </a:t>
            </a:r>
            <a:r>
              <a:rPr lang="cs-CZ" sz="2000" dirty="0" err="1" smtClean="0"/>
              <a:t>Nature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Pouze spekulativní teorie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10054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 1. 1. 2019 bylo cca 10 650 000 obyvatel </a:t>
            </a:r>
          </a:p>
          <a:p>
            <a:r>
              <a:rPr lang="cs-CZ" sz="2000" dirty="0" smtClean="0"/>
              <a:t>Příklad: Během roku 2018: 114 000 narození, 112 900 úmrtí </a:t>
            </a:r>
          </a:p>
          <a:p>
            <a:r>
              <a:rPr lang="cs-CZ" sz="2000" dirty="0" smtClean="0"/>
              <a:t>Výsledek: Přirozený přírůstek 1 100 obyvatel </a:t>
            </a:r>
          </a:p>
          <a:p>
            <a:r>
              <a:rPr lang="cs-CZ" sz="2000" dirty="0" smtClean="0"/>
              <a:t>Migrační přírůstek: + 38 600 (imigrace převažovala nad emigrací) </a:t>
            </a:r>
          </a:p>
          <a:p>
            <a:r>
              <a:rPr lang="cs-CZ" sz="2000" dirty="0" smtClean="0"/>
              <a:t>Dlouhodobější trend (2006 – 2015): O něco více se rodí než umírá, k tomu dochází k migraci (více lidí dovnitř než ven) – nárůst obyvatel ČR (z 10,25 milionu na 10,57 milionu)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290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Vývoj počtu obyvatel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77" y="2160906"/>
            <a:ext cx="6500443" cy="40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5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situace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Dlouhodobý vývoj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81" y="2352831"/>
            <a:ext cx="9929419" cy="28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Věková pyramida obyvatel Česka</a:t>
            </a:r>
            <a:endParaRPr lang="cs-CZ" sz="3600" dirty="0"/>
          </a:p>
        </p:txBody>
      </p:sp>
      <p:pic>
        <p:nvPicPr>
          <p:cNvPr id="4" name="Zástupný symbol pro obsah 3" descr="200px-Population_pyramid_CZE_2007r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2865" y="1322034"/>
            <a:ext cx="4042607" cy="503304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Plodnost v Česku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(Aktuální plodnost je 1,44 nebo 1,57 – podle metodiky; rámcově okolo 1,5) </a:t>
            </a:r>
          </a:p>
          <a:p>
            <a:endParaRPr lang="cs-CZ" sz="2000" dirty="0"/>
          </a:p>
        </p:txBody>
      </p:sp>
      <p:pic>
        <p:nvPicPr>
          <p:cNvPr id="4" name="Obrázek 3" descr="800px-Plod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31707"/>
            <a:ext cx="5551715" cy="4031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Ekologické problémy v České republice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Znečištění ovzduší </a:t>
            </a:r>
          </a:p>
          <a:p>
            <a:r>
              <a:rPr lang="cs-CZ" sz="2000" dirty="0" smtClean="0"/>
              <a:t>Znečištění vody </a:t>
            </a:r>
          </a:p>
          <a:p>
            <a:r>
              <a:rPr lang="cs-CZ" sz="2000" dirty="0" smtClean="0"/>
              <a:t>Odpady (Skládky, spalovny, …) </a:t>
            </a:r>
          </a:p>
          <a:p>
            <a:r>
              <a:rPr lang="cs-CZ" sz="2000" dirty="0" smtClean="0"/>
              <a:t>Eroze půdy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76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problémy: 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Globální oteplování, případně změna klimatu </a:t>
            </a:r>
          </a:p>
          <a:p>
            <a:r>
              <a:rPr lang="cs-CZ" sz="2000" dirty="0" smtClean="0"/>
              <a:t>Výraz pro poslední oteplování, které započalo na začátku 20. století </a:t>
            </a:r>
          </a:p>
          <a:p>
            <a:r>
              <a:rPr lang="cs-CZ" sz="2000" dirty="0" smtClean="0"/>
              <a:t>Pokračující růst teploty klimatického (podnebného systému Země) </a:t>
            </a:r>
          </a:p>
          <a:p>
            <a:r>
              <a:rPr lang="cs-CZ" sz="2000" dirty="0" smtClean="0"/>
              <a:t>Dle názoru většiny vědců je silně ovlivněno lidským působením </a:t>
            </a:r>
          </a:p>
          <a:p>
            <a:r>
              <a:rPr lang="cs-CZ" sz="2000" dirty="0" smtClean="0"/>
              <a:t>Závazky států snižovat emise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Existují oponentní názory - u nás bývalý prezident Václav Klaus </a:t>
            </a:r>
          </a:p>
        </p:txBody>
      </p:sp>
    </p:spTree>
    <p:extLst>
      <p:ext uri="{BB962C8B-B14F-4D97-AF65-F5344CB8AC3E}">
        <p14:creationId xmlns:p14="http://schemas.microsoft.com/office/powerpoint/2010/main" val="14935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oteplování: Skleníkový efekt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Skleníkový efekt – plyny v atmosféře (zejména CO2) blokují návrat části tepelného záření zpět do Vesmíru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59" y="2245900"/>
            <a:ext cx="6192257" cy="40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9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uplynulých dvou stoletích se zvýšila průměrná teplota o 0,6 °C, v 21. století vědci počítají s nárůstem teplot o 1,4 – 5,8 °C </a:t>
            </a:r>
          </a:p>
          <a:p>
            <a:r>
              <a:rPr lang="cs-CZ" sz="2000" dirty="0" smtClean="0"/>
              <a:t>Možné řešení: Snižování emisí skleníkových plynů, aby se následky globálního oteplování co nejvíce zmírnily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109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oteplování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Graf globálního oteplování (Možná kritika: Všimněte si účelově volených popisek teplotní osy, které záležitost opticky dramatizují)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79" y="2315688"/>
            <a:ext cx="5431500" cy="43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Globální problémy: Narušení </a:t>
            </a:r>
            <a:r>
              <a:rPr lang="cs-CZ" sz="3600" dirty="0"/>
              <a:t>ozonové vrstvy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Stratosférický ozon O</a:t>
            </a:r>
            <a:r>
              <a:rPr lang="cs-CZ" sz="2000" baseline="-25000" dirty="0"/>
              <a:t>3</a:t>
            </a:r>
            <a:r>
              <a:rPr lang="cs-CZ" sz="2000" dirty="0"/>
              <a:t> chrání zemský povrch před nebezpečným UV zářením </a:t>
            </a:r>
            <a:endParaRPr lang="cs-CZ" sz="2000" dirty="0" smtClean="0"/>
          </a:p>
          <a:p>
            <a:r>
              <a:rPr lang="cs-CZ" sz="2000" dirty="0" smtClean="0"/>
              <a:t>Stratosféra – vrstva atmosféry (11 – 50 km nad zemí) </a:t>
            </a:r>
          </a:p>
          <a:p>
            <a:r>
              <a:rPr lang="cs-CZ" sz="2000" dirty="0" smtClean="0"/>
              <a:t>Ozonová vrstva 25 – 35 km nad zemí </a:t>
            </a:r>
            <a:endParaRPr lang="cs-CZ" sz="2000" dirty="0"/>
          </a:p>
          <a:p>
            <a:r>
              <a:rPr lang="cs-CZ" sz="2000" dirty="0"/>
              <a:t>Ozonová vrstva je narušována freony a oxidy dusíku </a:t>
            </a:r>
            <a:r>
              <a:rPr lang="cs-CZ" sz="2000" dirty="0" err="1"/>
              <a:t>NxOx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Freony – složeny z uhlíku, vodíku, fluoru a zpravidla chlóru (případně bromu či jódu) </a:t>
            </a:r>
          </a:p>
          <a:p>
            <a:r>
              <a:rPr lang="cs-CZ" sz="2000" dirty="0" smtClean="0"/>
              <a:t>Chladicí prostředky, hasicí zařízení, hnací prostředky ve sprejích </a:t>
            </a:r>
          </a:p>
          <a:p>
            <a:r>
              <a:rPr lang="cs-CZ" sz="2000" dirty="0" smtClean="0"/>
              <a:t>Zatímco běžný kyslík 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je UV zářením přetvářen na ozon 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(přirozené obnovování ozonu), freony a oxidy dusíku uvolňují škodlivé složky – ubývání ozonu </a:t>
            </a:r>
          </a:p>
          <a:p>
            <a:r>
              <a:rPr lang="cs-CZ" sz="2000" dirty="0" smtClean="0"/>
              <a:t>Od 60. a 70. let 20. století pokleslo množství ozonu o 5 – 10%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743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problémy: Narušení ozonové vrstvy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Březen 1985: Vídeňská úmluva o ochraně ozonové vrstvy </a:t>
            </a:r>
          </a:p>
          <a:p>
            <a:r>
              <a:rPr lang="cs-CZ" sz="2000" dirty="0" smtClean="0"/>
              <a:t>1987: Montrealský protokol o látkách, které poškozují ozonovou vrstvu </a:t>
            </a:r>
          </a:p>
          <a:p>
            <a:r>
              <a:rPr lang="cs-CZ" sz="2000" dirty="0" smtClean="0"/>
              <a:t>Do roku 1990 přistoupilo k jejímu plnění více než 60 zemí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7642"/>
            <a:ext cx="3546500" cy="3546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38" y="3087642"/>
            <a:ext cx="6563672" cy="35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38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Globální problémy: Vymírání živočišných druhů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Přirozené i pod vlivem lidské činnosti </a:t>
            </a:r>
          </a:p>
          <a:p>
            <a:r>
              <a:rPr lang="cs-CZ" sz="2000" dirty="0" smtClean="0"/>
              <a:t>Je mj. také důsledkem kácení deštných lesů </a:t>
            </a:r>
          </a:p>
          <a:p>
            <a:r>
              <a:rPr lang="cs-CZ" sz="2000" dirty="0" smtClean="0"/>
              <a:t>Seznamy ohrožených druhů – pro jednotlivé země i mezinárodní </a:t>
            </a:r>
          </a:p>
        </p:txBody>
      </p:sp>
    </p:spTree>
    <p:extLst>
      <p:ext uri="{BB962C8B-B14F-4D97-AF65-F5344CB8AC3E}">
        <p14:creationId xmlns:p14="http://schemas.microsoft.com/office/powerpoint/2010/main" val="216987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Příčiny vyhynutí aktivitou člověka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Změna prostředí (biotopu) 30% </a:t>
            </a:r>
          </a:p>
          <a:p>
            <a:r>
              <a:rPr lang="cs-CZ" sz="2000" dirty="0" smtClean="0"/>
              <a:t>Komerční lov 21% </a:t>
            </a:r>
          </a:p>
          <a:p>
            <a:r>
              <a:rPr lang="cs-CZ" sz="2000" dirty="0" smtClean="0"/>
              <a:t>Soutěž se zavlečenými druhy 16% </a:t>
            </a:r>
          </a:p>
          <a:p>
            <a:r>
              <a:rPr lang="cs-CZ" sz="2000" dirty="0" smtClean="0"/>
              <a:t>Tzv. sportovní lov 12% </a:t>
            </a:r>
          </a:p>
          <a:p>
            <a:r>
              <a:rPr lang="cs-CZ" sz="2000" dirty="0" smtClean="0"/>
              <a:t>Boj proti škůdcům 7% </a:t>
            </a:r>
          </a:p>
          <a:p>
            <a:r>
              <a:rPr lang="cs-CZ" sz="2000" dirty="0" smtClean="0"/>
              <a:t>Lov pro potravu 6% </a:t>
            </a:r>
          </a:p>
          <a:p>
            <a:r>
              <a:rPr lang="cs-CZ" sz="2000" dirty="0" smtClean="0"/>
              <a:t>Zajetí pro prodej 5% </a:t>
            </a:r>
          </a:p>
          <a:p>
            <a:r>
              <a:rPr lang="cs-CZ" sz="2000" dirty="0" smtClean="0"/>
              <a:t>Zabití kvůli pověrám 2% </a:t>
            </a:r>
          </a:p>
          <a:p>
            <a:r>
              <a:rPr lang="cs-CZ" sz="2000" dirty="0" smtClean="0"/>
              <a:t>Znečištění prostředí 1% </a:t>
            </a:r>
          </a:p>
          <a:p>
            <a:r>
              <a:rPr lang="cs-CZ" sz="2000" dirty="0" smtClean="0"/>
              <a:t>(Tato tabulka se zřejmě týká pouze evidovaných živočišných druhů)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15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Regionální problémy: Kácení deštných lesů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Příčiny: Těžba dřeva, zemědělství, těžba hornin pod tropickým pralesem </a:t>
            </a:r>
          </a:p>
          <a:p>
            <a:r>
              <a:rPr lang="cs-CZ" sz="2000" dirty="0" smtClean="0"/>
              <a:t>Důsledky: Chybějící fotosyntéza, další nárůst CO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 v atmosféře </a:t>
            </a:r>
          </a:p>
          <a:p>
            <a:endParaRPr lang="cs-CZ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885" y="2821754"/>
            <a:ext cx="7301967" cy="33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Těžba dřeva: Mahagonu, teaku, </a:t>
            </a:r>
            <a:r>
              <a:rPr lang="cs-CZ" sz="2000" dirty="0" err="1" smtClean="0"/>
              <a:t>meranti</a:t>
            </a:r>
            <a:r>
              <a:rPr lang="cs-CZ" sz="2000" dirty="0" smtClean="0"/>
              <a:t> a ebenového dřeva </a:t>
            </a:r>
          </a:p>
          <a:p>
            <a:pPr lvl="0"/>
            <a:r>
              <a:rPr lang="cs-CZ" sz="2000" dirty="0" smtClean="0"/>
              <a:t>Pěstování hovězího dobytka: Podnikatelé skupují plochy pralesa, který vypalují, aby získali plochy pro pastvu dobytka </a:t>
            </a:r>
          </a:p>
          <a:p>
            <a:pPr lvl="0"/>
            <a:r>
              <a:rPr lang="cs-CZ" sz="2000" dirty="0" smtClean="0"/>
              <a:t>Báňský průmysl: Povrchové doly na těžbu bauxitu v Brazílii zabírají obrovské plochy a ničí původní zeminu </a:t>
            </a:r>
          </a:p>
          <a:p>
            <a:endParaRPr lang="cs-CZ" sz="2000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8456" y="3560475"/>
            <a:ext cx="3606080" cy="272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14780" y="3526585"/>
            <a:ext cx="4163972" cy="281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96903" y="3555806"/>
            <a:ext cx="3526793" cy="235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Přelidnění planety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Definice:</a:t>
            </a:r>
            <a:r>
              <a:rPr lang="cs-CZ" sz="2000" dirty="0" smtClean="0"/>
              <a:t> Přelidnění je stav, kdy prostředí neposkytuje dostatek zdrojů pro obživu populace </a:t>
            </a:r>
          </a:p>
          <a:p>
            <a:r>
              <a:rPr lang="cs-CZ" sz="2000" dirty="0" smtClean="0"/>
              <a:t>Pomezí regionálních a globálních problémů </a:t>
            </a:r>
          </a:p>
          <a:p>
            <a:r>
              <a:rPr lang="cs-CZ" sz="2000" u="sng" dirty="0" smtClean="0"/>
              <a:t>Regionální:</a:t>
            </a:r>
            <a:r>
              <a:rPr lang="cs-CZ" sz="2000" dirty="0" smtClean="0"/>
              <a:t> Netýká se zdaleka všech oblastí Země, mnohde populace stagnuje či ubývá (např. Evropa) </a:t>
            </a:r>
          </a:p>
          <a:p>
            <a:r>
              <a:rPr lang="cs-CZ" sz="2000" u="sng" dirty="0" smtClean="0"/>
              <a:t>Globální:</a:t>
            </a:r>
            <a:r>
              <a:rPr lang="cs-CZ" sz="2000" dirty="0" smtClean="0"/>
              <a:t> Nerovnováha v počtu obyvatel mj. může vést k válkám či migraci obyvatelstva, tyto problémy se snadno šíří </a:t>
            </a:r>
          </a:p>
          <a:p>
            <a:r>
              <a:rPr lang="cs-CZ" sz="2000" dirty="0" smtClean="0"/>
              <a:t>Globálním důsledkem nárůstu populace je postupné vyčerpávání přírodních zdrojů </a:t>
            </a:r>
          </a:p>
          <a:p>
            <a:r>
              <a:rPr lang="cs-CZ" sz="2000" dirty="0" smtClean="0"/>
              <a:t>Vypalování lesů, nedostatek vody, …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39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Mahagon: Dřevo </a:t>
            </a:r>
            <a:r>
              <a:rPr lang="cs-CZ" sz="2000" u="sng" dirty="0" err="1" smtClean="0"/>
              <a:t>mahagonovníku</a:t>
            </a:r>
            <a:r>
              <a:rPr lang="cs-CZ" sz="2000" u="sng" dirty="0" smtClean="0"/>
              <a:t> pravého (</a:t>
            </a:r>
            <a:r>
              <a:rPr lang="cs-CZ" sz="2000" u="sng" dirty="0" err="1" smtClean="0"/>
              <a:t>svietenie</a:t>
            </a:r>
            <a:r>
              <a:rPr lang="cs-CZ" sz="2000" u="sng" dirty="0" smtClean="0"/>
              <a:t> mahagonové) </a:t>
            </a:r>
          </a:p>
        </p:txBody>
      </p:sp>
      <p:pic>
        <p:nvPicPr>
          <p:cNvPr id="4" name="Obrázek 3" descr="mah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60" y="2466406"/>
            <a:ext cx="2987964" cy="2348540"/>
          </a:xfrm>
          <a:prstGeom prst="rect">
            <a:avLst/>
          </a:prstGeom>
        </p:spPr>
      </p:pic>
      <p:pic>
        <p:nvPicPr>
          <p:cNvPr id="5" name="Obrázek 4" descr="mahag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069" y="2566059"/>
            <a:ext cx="3098140" cy="2323605"/>
          </a:xfrm>
          <a:prstGeom prst="rect">
            <a:avLst/>
          </a:prstGeom>
        </p:spPr>
      </p:pic>
      <p:pic>
        <p:nvPicPr>
          <p:cNvPr id="6" name="Obrázek 5" descr="Mahogany-furniture-Chippendale-square-coffee-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3404" y="2604346"/>
            <a:ext cx="4587022" cy="22407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Kácení deštných lesů (příklady)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Teakové dřevo: </a:t>
            </a:r>
            <a:r>
              <a:rPr lang="cs-CZ" sz="2000" u="sng" dirty="0" smtClean="0"/>
              <a:t>Teka obrovská</a:t>
            </a:r>
            <a:r>
              <a:rPr lang="cs-CZ" sz="2000" dirty="0" smtClean="0"/>
              <a:t>, tropický strom z čeledi </a:t>
            </a:r>
            <a:r>
              <a:rPr lang="cs-CZ" sz="2000" dirty="0" err="1" smtClean="0"/>
              <a:t>hluchavkovitých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Meranti</a:t>
            </a:r>
            <a:r>
              <a:rPr lang="cs-CZ" sz="2000" dirty="0" smtClean="0"/>
              <a:t>: Dřevo rodu </a:t>
            </a:r>
            <a:r>
              <a:rPr lang="cs-CZ" sz="2000" u="sng" dirty="0" err="1" smtClean="0"/>
              <a:t>Shorea</a:t>
            </a:r>
            <a:r>
              <a:rPr lang="cs-CZ" sz="2000" u="sng" dirty="0" smtClean="0"/>
              <a:t> </a:t>
            </a:r>
          </a:p>
          <a:p>
            <a:r>
              <a:rPr lang="cs-CZ" sz="2000" dirty="0" smtClean="0"/>
              <a:t>Ebenové dřevo: Rod </a:t>
            </a:r>
            <a:r>
              <a:rPr lang="cs-CZ" sz="2000" u="sng" dirty="0" err="1" smtClean="0"/>
              <a:t>ebenovité</a:t>
            </a:r>
            <a:r>
              <a:rPr lang="cs-CZ" sz="2000" dirty="0" smtClean="0"/>
              <a:t> </a:t>
            </a:r>
            <a:endParaRPr lang="cs-CZ" sz="2000" u="sng" dirty="0" smtClean="0"/>
          </a:p>
          <a:p>
            <a:endParaRPr lang="cs-CZ" dirty="0"/>
          </a:p>
        </p:txBody>
      </p:sp>
      <p:pic>
        <p:nvPicPr>
          <p:cNvPr id="4" name="Obrázek 3" descr="ebony-tre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1811" y="1395351"/>
            <a:ext cx="3320990" cy="4423558"/>
          </a:xfrm>
          <a:prstGeom prst="rect">
            <a:avLst/>
          </a:prstGeom>
        </p:spPr>
      </p:pic>
      <p:pic>
        <p:nvPicPr>
          <p:cNvPr id="5" name="Obrázek 4" descr="Éb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539" y="2376550"/>
            <a:ext cx="2709182" cy="3612243"/>
          </a:xfrm>
          <a:prstGeom prst="rect">
            <a:avLst/>
          </a:prstGeom>
        </p:spPr>
      </p:pic>
      <p:pic>
        <p:nvPicPr>
          <p:cNvPr id="6" name="Obrázek 5" descr="Ebony_elef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499" y="3078596"/>
            <a:ext cx="2832512" cy="2123232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575" y="3064761"/>
            <a:ext cx="183832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Nedostatek pitné vody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8156"/>
            <a:ext cx="10515600" cy="5048807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Vulnerability</a:t>
            </a:r>
            <a:r>
              <a:rPr lang="cs-CZ" sz="2000" dirty="0" smtClean="0"/>
              <a:t> = Zranitelnost </a:t>
            </a:r>
          </a:p>
          <a:p>
            <a:r>
              <a:rPr lang="cs-CZ" sz="2000" dirty="0" err="1" smtClean="0"/>
              <a:t>Scarcity</a:t>
            </a:r>
            <a:r>
              <a:rPr lang="cs-CZ" sz="2000" dirty="0" smtClean="0"/>
              <a:t> = Vzácnost </a:t>
            </a:r>
          </a:p>
          <a:p>
            <a:r>
              <a:rPr lang="cs-CZ" sz="2000" dirty="0" smtClean="0"/>
              <a:t>11 % světového obyvatelstva nemá přístup k pitné vodě!!! </a:t>
            </a:r>
            <a:endParaRPr lang="cs-CZ" sz="2000" dirty="0"/>
          </a:p>
        </p:txBody>
      </p:sp>
      <p:pic>
        <p:nvPicPr>
          <p:cNvPr id="4" name="Obrázek 3" descr="Obnovitelné_zdroje_v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664" y="2363482"/>
            <a:ext cx="7299676" cy="43968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Udržitelný rozvoj (</a:t>
            </a:r>
            <a:r>
              <a:rPr lang="cs-CZ" sz="2000" dirty="0" err="1" smtClean="0"/>
              <a:t>Sustainable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) je takový způsob rozvoje lidské společnosti, který uvádí v soulad hospodářský a společenský pokrok s plnohodnotným zachováním životního prostředí </a:t>
            </a:r>
          </a:p>
          <a:p>
            <a:r>
              <a:rPr lang="cs-CZ" sz="2000" u="sng" dirty="0" smtClean="0"/>
              <a:t>Hlavní cíl: </a:t>
            </a:r>
            <a:r>
              <a:rPr lang="cs-CZ" sz="2000" dirty="0" smtClean="0"/>
              <a:t>Zachovat životní prostředí budoucím generacím v co nejméně pozměněné podobě  </a:t>
            </a:r>
          </a:p>
          <a:p>
            <a:r>
              <a:rPr lang="cs-CZ" sz="2000" dirty="0" smtClean="0"/>
              <a:t>Sociální, ekologický a environmentální pilíř udržitelného rozvoje </a:t>
            </a:r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564" y="3519893"/>
            <a:ext cx="4349288" cy="276772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Principy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Globální sever: </a:t>
            </a:r>
            <a:r>
              <a:rPr lang="cs-CZ" sz="2000" dirty="0" smtClean="0"/>
              <a:t>Vyspělé země masivně využívají přírodní zdroje a produkují velké množství odpadů </a:t>
            </a:r>
          </a:p>
          <a:p>
            <a:r>
              <a:rPr lang="cs-CZ" sz="2000" u="sng" dirty="0" smtClean="0"/>
              <a:t>Globální jih:</a:t>
            </a:r>
            <a:r>
              <a:rPr lang="cs-CZ" sz="2000" dirty="0" smtClean="0"/>
              <a:t> Většinu světa tento vývoj teprve čeká </a:t>
            </a:r>
          </a:p>
          <a:p>
            <a:r>
              <a:rPr lang="cs-CZ" sz="2000" dirty="0" smtClean="0"/>
              <a:t>Lidstvo by se mělo připravit na ještě větší problémy s konečností přírodních zdrojů </a:t>
            </a:r>
          </a:p>
          <a:p>
            <a:r>
              <a:rPr lang="cs-CZ" sz="2000" dirty="0" smtClean="0"/>
              <a:t>Je potřeba zformulovat rozumné zásady a zapracovávat je do zákonodárství </a:t>
            </a:r>
          </a:p>
          <a:p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564" y="3519893"/>
            <a:ext cx="4349288" cy="27677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Principy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Základní zásady </a:t>
            </a:r>
          </a:p>
          <a:p>
            <a:endParaRPr lang="cs-CZ" sz="2000" dirty="0" smtClean="0"/>
          </a:p>
          <a:p>
            <a:r>
              <a:rPr lang="cs-CZ" sz="2000" dirty="0" smtClean="0"/>
              <a:t>Obnovitelné zdroje by měly být čerpány maximálně rychlostí, kterou se stačí obnovovat. </a:t>
            </a:r>
          </a:p>
          <a:p>
            <a:r>
              <a:rPr lang="cs-CZ" sz="2000" dirty="0" smtClean="0"/>
              <a:t>Vyčerpatelné zdroje by měly být čerpány maximálně rychlostí, kterou budou budovány jejich náhrady, na něž bude možno plynule přejít. </a:t>
            </a:r>
          </a:p>
          <a:p>
            <a:r>
              <a:rPr lang="cs-CZ" sz="2000" dirty="0" smtClean="0"/>
              <a:t>Intenzita znečišťování nesmí přesáhnout asimilační kapacitu životního prostředí. </a:t>
            </a:r>
          </a:p>
          <a:p>
            <a:r>
              <a:rPr lang="cs-CZ" sz="2000" dirty="0" smtClean="0"/>
              <a:t>Část současných technologií by měla být investována na redukci znečištění, snížení plýtvání a zvýšení efektivity (výrobků, energie, výrobních postupů, …). </a:t>
            </a:r>
            <a:endParaRPr lang="cs-CZ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 (TUR)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Nejjednodušší </a:t>
            </a:r>
            <a:r>
              <a:rPr lang="cs-CZ" sz="2000" dirty="0"/>
              <a:t>definice trvale udržitelného rozvoje (angl. </a:t>
            </a:r>
            <a:r>
              <a:rPr lang="cs-CZ" sz="2000" i="1" dirty="0" err="1"/>
              <a:t>sustainable</a:t>
            </a:r>
            <a:r>
              <a:rPr lang="cs-CZ" sz="2000" i="1" dirty="0"/>
              <a:t> </a:t>
            </a:r>
            <a:r>
              <a:rPr lang="cs-CZ" sz="2000" i="1" dirty="0" err="1"/>
              <a:t>development</a:t>
            </a:r>
            <a:r>
              <a:rPr lang="cs-CZ" sz="2000" dirty="0"/>
              <a:t>) pochází ze zprávy Naše společná budoucnost, kterou vydala Světová komise pro životní prostředí a rozvoj OSN v roce 1987</a:t>
            </a:r>
            <a:r>
              <a:rPr lang="cs-CZ" sz="2000" dirty="0" smtClean="0"/>
              <a:t>. </a:t>
            </a:r>
          </a:p>
          <a:p>
            <a:endParaRPr lang="cs-CZ" sz="2000" dirty="0"/>
          </a:p>
          <a:p>
            <a:r>
              <a:rPr lang="cs-CZ" sz="2000" i="1" dirty="0"/>
              <a:t>„Trvale udržitelný rozvoj je takovým rozvojem, který naplňuje potřeby přítomných generací, aniž by ohrozil schopnost budoucích generací naplňovat potřeby své</a:t>
            </a:r>
            <a:r>
              <a:rPr lang="cs-CZ" sz="2000" i="1" dirty="0" smtClean="0"/>
              <a:t>.“ </a:t>
            </a:r>
          </a:p>
          <a:p>
            <a:endParaRPr lang="cs-CZ" sz="2000" i="1" dirty="0"/>
          </a:p>
          <a:p>
            <a:r>
              <a:rPr lang="cs-CZ" sz="2000" dirty="0"/>
              <a:t>Hlavním </a:t>
            </a:r>
            <a:r>
              <a:rPr lang="cs-CZ" sz="2000" dirty="0" smtClean="0"/>
              <a:t>cílem TUR </a:t>
            </a:r>
            <a:r>
              <a:rPr lang="cs-CZ" sz="2000" dirty="0"/>
              <a:t>je uvést v soulad hospodářský a společenský pokrok s plnohodnotným zachováním životního prostředí dalším generacím v co nejméně pozměněné podobě. </a:t>
            </a:r>
            <a:endParaRPr lang="cs-CZ" sz="2000" i="1" dirty="0" smtClean="0"/>
          </a:p>
          <a:p>
            <a:endParaRPr lang="cs-CZ" sz="2000" i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2668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 (TUR)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Antoine de Saint-Exupéry (1900 - 1944): </a:t>
            </a:r>
            <a:r>
              <a:rPr lang="cs-CZ" dirty="0"/>
              <a:t> </a:t>
            </a:r>
            <a:r>
              <a:rPr lang="cs-CZ" sz="2000" i="1" dirty="0"/>
              <a:t>„Nedědíme Zemi po našich předcích, nýbrž si ji vypůjčujeme od našich dětí.”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" y="2745240"/>
            <a:ext cx="2355062" cy="30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Sociální, ekologický a environmentální pilíř udržitelného rozvoje </a:t>
            </a:r>
          </a:p>
          <a:p>
            <a:endParaRPr lang="cs-CZ" sz="2000" dirty="0"/>
          </a:p>
        </p:txBody>
      </p:sp>
      <p:pic>
        <p:nvPicPr>
          <p:cNvPr id="4" name="Obrázek 3" descr="Udržitelný_rozvoj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6530" y="2213609"/>
            <a:ext cx="6732270" cy="42841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Ekonomický </a:t>
            </a:r>
            <a:r>
              <a:rPr lang="cs-CZ" sz="3600" dirty="0"/>
              <a:t>pilíř 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Ekonomický pilíř sestává ze všech hospodářských aktivit v dané společnosti, interakcí mezi nimi a mezi životním prostředím a </a:t>
            </a:r>
            <a:r>
              <a:rPr lang="cs-CZ" sz="2000" dirty="0" smtClean="0"/>
              <a:t>společností.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dirty="0"/>
              <a:t>Motivace ekonomických subjektů (podniky, domácnosti) k ekologičtějšímu chování </a:t>
            </a:r>
            <a:endParaRPr lang="cs-CZ" sz="2000" dirty="0" smtClean="0"/>
          </a:p>
          <a:p>
            <a:r>
              <a:rPr lang="cs-CZ" sz="2000" dirty="0" smtClean="0"/>
              <a:t>Pobídkové nástroje k ekologickému chování (např. emisní povolenky), hledání cest na spojení tržních mechanismů s ekologickým chováním. </a:t>
            </a:r>
          </a:p>
          <a:p>
            <a:r>
              <a:rPr lang="cs-CZ" sz="2000" dirty="0" smtClean="0"/>
              <a:t>Dále: Dotace </a:t>
            </a:r>
            <a:r>
              <a:rPr lang="cs-CZ" sz="2000" dirty="0"/>
              <a:t>na zateplení, dotace na výměnu kotlů, pokuty za znečišťování apod.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27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Růst počtu obyvatel na Zemi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současné době žije na Zemi 7,4 miliardy obyvatel </a:t>
            </a:r>
          </a:p>
          <a:p>
            <a:r>
              <a:rPr lang="cs-CZ" sz="2000" dirty="0"/>
              <a:t>Odhaduje se, že v historii už na Zemi žilo 100 miliard příslušníků rodu Homo sapiens </a:t>
            </a:r>
          </a:p>
          <a:p>
            <a:r>
              <a:rPr lang="cs-CZ" sz="2000" dirty="0"/>
              <a:t>Růst světové populace se zrychluje od 17. století </a:t>
            </a:r>
          </a:p>
          <a:p>
            <a:r>
              <a:rPr lang="cs-CZ" sz="2000" dirty="0"/>
              <a:t>V roce 1963 (roční) nárůst o 2,2% </a:t>
            </a:r>
          </a:p>
          <a:p>
            <a:r>
              <a:rPr lang="cs-CZ" sz="2000" dirty="0"/>
              <a:t>Aktuálně roční nárůst 1,1 % </a:t>
            </a:r>
          </a:p>
          <a:p>
            <a:r>
              <a:rPr lang="cs-CZ" sz="2000" dirty="0"/>
              <a:t>Při stálém (poměrném, v %) tempu růstu odpovídá nárůst tzv. exponenciální funkci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Sociální pilíř TUR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/>
          </a:bodyPr>
          <a:lstStyle/>
          <a:p>
            <a:r>
              <a:rPr lang="cs-CZ" sz="2000" dirty="0"/>
              <a:t>V</a:t>
            </a:r>
            <a:r>
              <a:rPr lang="cs-CZ" sz="2000" dirty="0" smtClean="0"/>
              <a:t>yvažování </a:t>
            </a:r>
            <a:r>
              <a:rPr lang="cs-CZ" sz="2000" dirty="0"/>
              <a:t>nerovností mezi jednotlivými společenskými skupinami i </a:t>
            </a:r>
            <a:r>
              <a:rPr lang="cs-CZ" sz="2000" dirty="0" smtClean="0"/>
              <a:t>jednotlivci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dirty="0" smtClean="0"/>
              <a:t>Odstraňování chudoby </a:t>
            </a:r>
          </a:p>
          <a:p>
            <a:r>
              <a:rPr lang="cs-CZ" sz="2000" dirty="0" smtClean="0"/>
              <a:t>Přístup k pitné vodě a potravinám </a:t>
            </a:r>
          </a:p>
          <a:p>
            <a:r>
              <a:rPr lang="cs-CZ" sz="2000" dirty="0" smtClean="0"/>
              <a:t>Přístup ke vzdělání </a:t>
            </a:r>
          </a:p>
          <a:p>
            <a:r>
              <a:rPr lang="cs-CZ" sz="2000" dirty="0" smtClean="0"/>
              <a:t>Hygienické podmínky </a:t>
            </a:r>
          </a:p>
          <a:p>
            <a:r>
              <a:rPr lang="cs-CZ" sz="2000" dirty="0" smtClean="0"/>
              <a:t>Potlačování projevů diskriminace, xenofobie, rasové a náboženské nesnášenlivosti </a:t>
            </a:r>
          </a:p>
          <a:p>
            <a:r>
              <a:rPr lang="cs-CZ" sz="2000" dirty="0" smtClean="0"/>
              <a:t>Mezigenerační soudržnost, začleňování vyloučených komunit (handicapovaní, senioři, menšiny, chudší sociální vrstvy) </a:t>
            </a:r>
          </a:p>
          <a:p>
            <a:endParaRPr lang="cs-CZ" sz="2000" dirty="0"/>
          </a:p>
          <a:p>
            <a:r>
              <a:rPr lang="cs-CZ" sz="2000" dirty="0"/>
              <a:t>Vyvažování nerovností mezi jednotlivými skupinami i jednotlivci </a:t>
            </a:r>
          </a:p>
          <a:p>
            <a:r>
              <a:rPr lang="cs-CZ" sz="2000" dirty="0"/>
              <a:t>Odstraňování chudoby – lokální: V rámci regionů a mezi nimi </a:t>
            </a:r>
          </a:p>
          <a:p>
            <a:r>
              <a:rPr lang="cs-CZ" sz="2000" dirty="0"/>
              <a:t>Odstraňování chudoby – globální: Mezi jednotlivými zeměmi a geopolitickými celky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7098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Environmentální </a:t>
            </a:r>
            <a:r>
              <a:rPr lang="cs-CZ" sz="3600" dirty="0"/>
              <a:t>pilíř TUR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omezeném systému není neomezený růst možný. </a:t>
            </a:r>
          </a:p>
          <a:p>
            <a:r>
              <a:rPr lang="cs-CZ" sz="2000" dirty="0"/>
              <a:t>Ochrana biodiverzity (rozrůzněnosti života) </a:t>
            </a:r>
            <a:endParaRPr lang="cs-CZ" sz="2000" dirty="0" smtClean="0"/>
          </a:p>
          <a:p>
            <a:r>
              <a:rPr lang="cs-CZ" sz="2000" dirty="0" smtClean="0"/>
              <a:t>(Podrobněji: Cílem environmentálního pilíře je zachování biodiverzity života (druhové i početní)) </a:t>
            </a:r>
          </a:p>
          <a:p>
            <a:r>
              <a:rPr lang="cs-CZ" sz="2000" dirty="0" smtClean="0"/>
              <a:t>Často je spojeno také se zachováním kulturní biodiverzity </a:t>
            </a:r>
            <a:endParaRPr lang="cs-CZ" sz="2000" dirty="0"/>
          </a:p>
          <a:p>
            <a:r>
              <a:rPr lang="cs-CZ" sz="2000" dirty="0" smtClean="0"/>
              <a:t>Chování </a:t>
            </a:r>
            <a:r>
              <a:rPr lang="cs-CZ" sz="2000" dirty="0"/>
              <a:t>druhů v rezervacích, </a:t>
            </a:r>
            <a:r>
              <a:rPr lang="cs-CZ" sz="2000" dirty="0" err="1"/>
              <a:t>zooparcích</a:t>
            </a:r>
            <a:r>
              <a:rPr lang="cs-CZ" sz="2000" dirty="0"/>
              <a:t> a zoologických zahradách nestačí! </a:t>
            </a:r>
          </a:p>
          <a:p>
            <a:r>
              <a:rPr lang="cs-CZ" sz="2000" dirty="0" smtClean="0"/>
              <a:t>(Důležité </a:t>
            </a:r>
            <a:r>
              <a:rPr lang="cs-CZ" sz="2000" dirty="0"/>
              <a:t>je zachovávat původní ekosystémy, kde se různé organismy setkávají ve svých původních </a:t>
            </a:r>
            <a:r>
              <a:rPr lang="cs-CZ" sz="2000" dirty="0" smtClean="0"/>
              <a:t>vzorcích)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7924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1) Vymýcení chudoby ve světě </a:t>
            </a:r>
          </a:p>
          <a:p>
            <a:r>
              <a:rPr lang="cs-CZ" sz="2000" dirty="0" smtClean="0"/>
              <a:t>2) Vymýcení hladu, potravinová bezpečnost, zlepšení výživy, udržitelné zemědělství </a:t>
            </a:r>
          </a:p>
          <a:p>
            <a:r>
              <a:rPr lang="cs-CZ" sz="2000" dirty="0" smtClean="0"/>
              <a:t>3) Zdravý život a jeho kvalita </a:t>
            </a:r>
          </a:p>
          <a:p>
            <a:r>
              <a:rPr lang="cs-CZ" sz="2000" dirty="0" smtClean="0"/>
              <a:t>4) Inkluzivní a kvalitní vzdělávání pro všechny, celoživotní vzdělávání</a:t>
            </a:r>
          </a:p>
          <a:p>
            <a:r>
              <a:rPr lang="cs-CZ" sz="2000" dirty="0" smtClean="0"/>
              <a:t>5) Genderová rovnost a posílené postavení všech žen a dívek </a:t>
            </a:r>
          </a:p>
          <a:p>
            <a:r>
              <a:rPr lang="cs-CZ" sz="2000" dirty="0" smtClean="0"/>
              <a:t>6) </a:t>
            </a:r>
            <a:r>
              <a:rPr lang="cs-CZ" sz="2000" dirty="0"/>
              <a:t>D</a:t>
            </a:r>
            <a:r>
              <a:rPr lang="cs-CZ" sz="2000" dirty="0" smtClean="0"/>
              <a:t>ostupnost vody a sanitačních zařízení (umyvadla, sprchy, záchody, kuchyně), udržitelné hospodaření s nimi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7) Přístup k cenově dostupným, spolehlivým, udržitelným a moderním zdrojům energie </a:t>
            </a:r>
          </a:p>
          <a:p>
            <a:r>
              <a:rPr lang="cs-CZ" sz="2000" dirty="0" smtClean="0"/>
              <a:t>8) </a:t>
            </a:r>
            <a:r>
              <a:rPr lang="cs-CZ" sz="2000" dirty="0"/>
              <a:t>T</a:t>
            </a:r>
            <a:r>
              <a:rPr lang="cs-CZ" sz="2000" dirty="0" smtClean="0"/>
              <a:t>rvalý, inkluzivní a udržitelný hospodářský růst, plná a produktivní zaměstnanost, důstojná práce pro všechny </a:t>
            </a:r>
          </a:p>
          <a:p>
            <a:r>
              <a:rPr lang="cs-CZ" sz="2000" dirty="0" smtClean="0"/>
              <a:t>9) Odolná infrastruktura, inkluzivní a udržitelná industrializaci a inovace </a:t>
            </a:r>
          </a:p>
          <a:p>
            <a:r>
              <a:rPr lang="cs-CZ" sz="2000" dirty="0" smtClean="0"/>
              <a:t>10) Snížit nerovnost uvnitř zemí i mezi nimi </a:t>
            </a:r>
          </a:p>
          <a:p>
            <a:r>
              <a:rPr lang="cs-CZ" sz="2000" dirty="0" smtClean="0"/>
              <a:t>11) </a:t>
            </a:r>
            <a:r>
              <a:rPr lang="cs-CZ" sz="2000" dirty="0"/>
              <a:t>I</a:t>
            </a:r>
            <a:r>
              <a:rPr lang="cs-CZ" sz="2000" dirty="0" smtClean="0"/>
              <a:t>nkluzivní, bezpečná, odolná a udržitelná města a obce </a:t>
            </a:r>
          </a:p>
          <a:p>
            <a:r>
              <a:rPr lang="cs-CZ" sz="2000" dirty="0" smtClean="0"/>
              <a:t>12) Zajistit udržitelnou spotřebu a výrobu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17 cílů trvale udržitelného rozvoje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7050"/>
          </a:xfrm>
        </p:spPr>
        <p:txBody>
          <a:bodyPr>
            <a:normAutofit/>
          </a:bodyPr>
          <a:lstStyle/>
          <a:p>
            <a:r>
              <a:rPr lang="cs-CZ" sz="2000" u="sng" dirty="0" smtClean="0"/>
              <a:t>OSN:</a:t>
            </a:r>
            <a:r>
              <a:rPr lang="cs-CZ" sz="2000" dirty="0" smtClean="0"/>
              <a:t> Cíle na léta 2015 – 2030 </a:t>
            </a:r>
          </a:p>
          <a:p>
            <a:endParaRPr lang="cs-CZ" sz="2000" dirty="0" smtClean="0"/>
          </a:p>
          <a:p>
            <a:r>
              <a:rPr lang="cs-CZ" sz="2000" dirty="0" smtClean="0"/>
              <a:t>13) Opatření na boj se změnou klimatu a zvládání jejích dopadů</a:t>
            </a:r>
          </a:p>
          <a:p>
            <a:r>
              <a:rPr lang="cs-CZ" sz="2000" dirty="0" smtClean="0"/>
              <a:t>14) Chránit a udržitelně využívat oceány, moře a mořské zdroje pro zajištění udržitelného rozvoje </a:t>
            </a:r>
          </a:p>
          <a:p>
            <a:endParaRPr lang="cs-CZ" sz="2000" dirty="0" smtClean="0"/>
          </a:p>
          <a:p>
            <a:r>
              <a:rPr lang="cs-CZ" sz="2000" dirty="0" smtClean="0"/>
              <a:t>15) Udržitelné využívání suchozemských ekosystémů, udržitelně hospodařit s lesy, potírat rozšiřování pouští, zastavit a následně zvrátit degradaci půdy a zastavit úbytek biodiverzity </a:t>
            </a:r>
          </a:p>
          <a:p>
            <a:endParaRPr lang="cs-CZ" sz="2000" dirty="0" smtClean="0"/>
          </a:p>
          <a:p>
            <a:r>
              <a:rPr lang="cs-CZ" sz="2000" dirty="0" smtClean="0"/>
              <a:t>16) Podporovat mírové a inkluzivní společnosti pro udržitelný rozvoj, zajistit všem přístup ke spravedlnosti a vytvořit efektivní, odpovědné a inkluzivní instituce na všech úrovních </a:t>
            </a:r>
          </a:p>
          <a:p>
            <a:endParaRPr lang="cs-CZ" sz="2000" dirty="0" smtClean="0"/>
          </a:p>
          <a:p>
            <a:r>
              <a:rPr lang="cs-CZ" sz="2000" dirty="0" smtClean="0"/>
              <a:t>17) Oživit globální partnerství pro udržitelný rozvoj a posílit prostředky pro jeho uplatňování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Trvale udržitelný rozvoj: Historie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1968: Založení Římského klubu (Club </a:t>
            </a:r>
            <a:r>
              <a:rPr lang="cs-CZ" sz="2000" dirty="0" err="1" smtClean="0"/>
              <a:t>of</a:t>
            </a:r>
            <a:r>
              <a:rPr lang="cs-CZ" sz="2000" dirty="0" smtClean="0"/>
              <a:t> Rome) – vlivné organizace prosazující myšlenku zodpovědného hospodaření s planetou – často kritizován kvůli některým extrémistickým závěrům (Vytrženo z kontextu?)  </a:t>
            </a:r>
          </a:p>
          <a:p>
            <a:endParaRPr lang="cs-CZ" sz="2000" dirty="0" smtClean="0"/>
          </a:p>
          <a:p>
            <a:r>
              <a:rPr lang="cs-CZ" sz="2000" dirty="0" smtClean="0"/>
              <a:t>1972: Konference OSN na téma konfliktu mezi ekonomickým růstem a stavem planety </a:t>
            </a:r>
          </a:p>
          <a:p>
            <a:r>
              <a:rPr lang="cs-CZ" sz="2000" dirty="0" smtClean="0"/>
              <a:t>1972: Deklarace Konference Organizace spojených národů o životním prostředí </a:t>
            </a:r>
          </a:p>
          <a:p>
            <a:r>
              <a:rPr lang="cs-CZ" sz="2000" dirty="0" smtClean="0"/>
              <a:t>Historicky 1. dokument, který přiznává lidstvu ,,právo na zdravé životní prostředí´´ </a:t>
            </a:r>
          </a:p>
          <a:p>
            <a:endParaRPr lang="cs-CZ" sz="2000" dirty="0" smtClean="0"/>
          </a:p>
          <a:p>
            <a:r>
              <a:rPr lang="cs-CZ" sz="2000" dirty="0" smtClean="0"/>
              <a:t>1987: Stanovena oficiální definice trvale udržitelného rozvoje </a:t>
            </a:r>
          </a:p>
          <a:p>
            <a:r>
              <a:rPr lang="cs-CZ" sz="2000" dirty="0" smtClean="0"/>
              <a:t>1987: Světová komise vydává významnou zprávu Naše společná budoucnost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Trvale udržitelný rozvoj: Římský klub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1968: Založení Římského klubu </a:t>
            </a:r>
          </a:p>
          <a:p>
            <a:r>
              <a:rPr lang="cs-CZ" sz="2000" dirty="0" smtClean="0"/>
              <a:t>Římský klub: Globální </a:t>
            </a:r>
            <a:r>
              <a:rPr lang="cs-CZ" sz="2000" dirty="0" err="1" smtClean="0"/>
              <a:t>think</a:t>
            </a:r>
            <a:r>
              <a:rPr lang="cs-CZ" sz="2000" dirty="0" smtClean="0"/>
              <a:t>-tank (analytická instituce), která se zabývá problematikou slučitelnosti světového ekonomického růstu </a:t>
            </a:r>
          </a:p>
          <a:p>
            <a:r>
              <a:rPr lang="cs-CZ" sz="2000" dirty="0" smtClean="0"/>
              <a:t>Zakladatelé: italský průmyslník </a:t>
            </a:r>
            <a:r>
              <a:rPr lang="cs-CZ" sz="2000" dirty="0" err="1" smtClean="0"/>
              <a:t>Aurelio</a:t>
            </a:r>
            <a:r>
              <a:rPr lang="cs-CZ" sz="2000" dirty="0" smtClean="0"/>
              <a:t> </a:t>
            </a:r>
            <a:r>
              <a:rPr lang="cs-CZ" sz="2000" dirty="0" err="1" smtClean="0"/>
              <a:t>Peccei</a:t>
            </a:r>
            <a:r>
              <a:rPr lang="cs-CZ" sz="2000" dirty="0" smtClean="0"/>
              <a:t> a skotský vědec Alexander King </a:t>
            </a:r>
          </a:p>
          <a:p>
            <a:r>
              <a:rPr lang="cs-CZ" sz="2000" dirty="0" smtClean="0"/>
              <a:t>Roku 1972 vydala svou klíčovou publikaci </a:t>
            </a:r>
            <a:r>
              <a:rPr lang="cs-CZ" sz="2000" b="1" u="sng" dirty="0" smtClean="0"/>
              <a:t>Meze růstu </a:t>
            </a:r>
          </a:p>
          <a:p>
            <a:r>
              <a:rPr lang="cs-CZ" sz="2000" dirty="0" smtClean="0"/>
              <a:t>Současní členové: Albert </a:t>
            </a:r>
            <a:r>
              <a:rPr lang="cs-CZ" sz="2000" dirty="0" err="1" smtClean="0"/>
              <a:t>Gore</a:t>
            </a:r>
            <a:r>
              <a:rPr lang="cs-CZ" sz="2000" dirty="0" smtClean="0"/>
              <a:t>, Romano </a:t>
            </a:r>
            <a:r>
              <a:rPr lang="cs-CZ" sz="2000" dirty="0" err="1" smtClean="0"/>
              <a:t>Prodi</a:t>
            </a:r>
            <a:r>
              <a:rPr lang="cs-CZ" sz="2000" dirty="0" smtClean="0"/>
              <a:t>, </a:t>
            </a:r>
            <a:r>
              <a:rPr lang="cs-CZ" sz="2000" dirty="0" err="1" smtClean="0"/>
              <a:t>Javier</a:t>
            </a:r>
            <a:r>
              <a:rPr lang="cs-CZ" sz="2000" dirty="0" smtClean="0"/>
              <a:t> </a:t>
            </a:r>
            <a:r>
              <a:rPr lang="cs-CZ" sz="2000" dirty="0" err="1" smtClean="0"/>
              <a:t>Solana</a:t>
            </a:r>
            <a:r>
              <a:rPr lang="cs-CZ" sz="2000" dirty="0" smtClean="0"/>
              <a:t>, Milan Zelený, </a:t>
            </a:r>
            <a:r>
              <a:rPr lang="cs-CZ" sz="2000" dirty="0" err="1" smtClean="0"/>
              <a:t>Michail</a:t>
            </a:r>
            <a:r>
              <a:rPr lang="cs-CZ" sz="2000" dirty="0" smtClean="0"/>
              <a:t> </a:t>
            </a:r>
            <a:r>
              <a:rPr lang="cs-CZ" sz="2000" dirty="0" err="1" smtClean="0"/>
              <a:t>Gorbačov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Nedávní členové: Václav Havel  </a:t>
            </a:r>
            <a:endParaRPr lang="cs-CZ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Kontroverzní výroky z publikací Římského klubu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„Země má rakovinu a tou rakovinou je lidstvo“ </a:t>
            </a:r>
          </a:p>
          <a:p>
            <a:r>
              <a:rPr lang="cs-CZ" sz="2000" dirty="0" smtClean="0"/>
              <a:t>„Musíme přestat s naší snahou léčit symptomy a přikročit k vyříznutí rakoviny. Tato operace bude vyžadovat zřejmě mnoho brutálních a bezcitných rozhodnutí.“ </a:t>
            </a:r>
          </a:p>
          <a:p>
            <a:r>
              <a:rPr lang="cs-CZ" sz="2000" dirty="0" smtClean="0"/>
              <a:t>„Planetární režim, by dostal zodpovědnost za rozhodování týkající se optimální velikosti jak světové, tak regionální populace. Každá země by dostala přiděleno jisté číslo v rámci svých regionálních limitů. Světová vláda by ale měla pravomoc tyto limity vynucovat.“</a:t>
            </a:r>
            <a:r>
              <a:rPr lang="cs-CZ" sz="2000" baseline="30000" dirty="0" smtClean="0"/>
              <a:t> </a:t>
            </a:r>
          </a:p>
          <a:p>
            <a:r>
              <a:rPr lang="cs-CZ" sz="2000" dirty="0" smtClean="0"/>
              <a:t>„Jakkoliv rouhavě to může znít, demokracie už nestačí na řešení úkolů, které jsou před námi. Složitost a technická povaha dnešních problémů znamená, že volení zástupci leckdy nedokážou včas přijmout potřebná kompetentní rozhodnutí“. </a:t>
            </a:r>
          </a:p>
          <a:p>
            <a:pPr>
              <a:buNone/>
            </a:pPr>
            <a:endParaRPr lang="cs-CZ" baseline="30000" dirty="0" smtClean="0"/>
          </a:p>
          <a:p>
            <a:r>
              <a:rPr lang="cs-CZ" sz="2000" dirty="0" smtClean="0"/>
              <a:t>Kritika Římského klubu (konspirační teorie?): Chce globální problémy s životním prostředím zneužít k vybudování totalitní světovlády </a:t>
            </a:r>
            <a:endParaRPr lang="cs-CZ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Odkazy - videa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Světová demografie 2015 (anglicky, 4 minuty) </a:t>
            </a:r>
          </a:p>
          <a:p>
            <a:r>
              <a:rPr lang="cs-CZ" sz="2000" dirty="0" smtClean="0">
                <a:hlinkClick r:id="rId2"/>
              </a:rPr>
              <a:t>https://www.youtube.com/watch?v=QwfH1gYkXTw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Tomáš Kostelecký – Demografický vývoj ve střední Evropě (ČT24ka, 7 minut)  </a:t>
            </a:r>
          </a:p>
          <a:p>
            <a:r>
              <a:rPr lang="cs-CZ" sz="2000" dirty="0" smtClean="0">
                <a:hlinkClick r:id="rId3"/>
              </a:rPr>
              <a:t>https://www.youtube.com/watch?v=UXoHDWppA0Q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Fokus Václava Moravce: Recyklace světa (120 minut, SŠKK v publiku) 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https://www.ceskatelevize.cz/ivysilani/11054978064-fokus-vaclava-moravce/219411030530004</a:t>
            </a:r>
            <a:endParaRPr lang="cs-CZ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Odkazy - 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Václav </a:t>
            </a:r>
            <a:r>
              <a:rPr lang="cs-CZ" sz="2000" dirty="0" err="1"/>
              <a:t>Cílek</a:t>
            </a:r>
            <a:r>
              <a:rPr lang="cs-CZ" sz="2000" dirty="0"/>
              <a:t> – Ekologie a migrace (pořad V souvislostech, 20 minut) </a:t>
            </a:r>
          </a:p>
          <a:p>
            <a:r>
              <a:rPr lang="cs-CZ" sz="2000" dirty="0">
                <a:hlinkClick r:id="rId2"/>
              </a:rPr>
              <a:t>https://www.youtube.com/watch?v=bd8_rHoVE8Q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Václav </a:t>
            </a:r>
            <a:r>
              <a:rPr lang="cs-CZ" sz="2000" dirty="0" err="1"/>
              <a:t>Cílek</a:t>
            </a:r>
            <a:r>
              <a:rPr lang="cs-CZ" sz="2000" dirty="0"/>
              <a:t>: Konference ,,Bezpečnost budoucnosti´´ (</a:t>
            </a:r>
            <a:r>
              <a:rPr lang="cs-CZ" sz="2000" dirty="0" err="1"/>
              <a:t>ekon</a:t>
            </a:r>
            <a:r>
              <a:rPr lang="cs-CZ" sz="2000" dirty="0"/>
              <a:t>. zákonitosti, </a:t>
            </a:r>
            <a:r>
              <a:rPr lang="cs-CZ" sz="2000" dirty="0" err="1"/>
              <a:t>přír</a:t>
            </a:r>
            <a:r>
              <a:rPr lang="cs-CZ" sz="2000" dirty="0"/>
              <a:t>. zdroje, 25 minut) </a:t>
            </a:r>
            <a:endParaRPr lang="cs-CZ" sz="2000" dirty="0">
              <a:hlinkClick r:id="rId3"/>
            </a:endParaRPr>
          </a:p>
          <a:p>
            <a:r>
              <a:rPr lang="cs-CZ" sz="2000" dirty="0">
                <a:hlinkClick r:id="rId3"/>
              </a:rPr>
              <a:t>https://www.youtube.com/watch?v=dRTVs-03yFM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 neolitické revoluce okolo 9 000 př. n. l. (usazování člověka, vznik zemědělství) celosvětová populace do 10 milionů </a:t>
            </a:r>
          </a:p>
          <a:p>
            <a:r>
              <a:rPr lang="cs-CZ" sz="2000" dirty="0" smtClean="0"/>
              <a:t>Poté nárůst – např. ve 4. století n. l. měla Římská říše 56 milionů obyvatel (22 mil. Západořímská a 34 mil. Východořímská) </a:t>
            </a:r>
          </a:p>
          <a:p>
            <a:r>
              <a:rPr lang="cs-CZ" sz="2000" dirty="0" smtClean="0"/>
              <a:t>Světová populace soustavně roste od roku cca 1400, v Evropě masivní nárůst v 19. století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37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Použité zdroje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Pavel Červinka a kolektiv: Ekologie a životní prostředí, Nakladatelství České geografické společnosti, s. r. o., Praha 2012 </a:t>
            </a:r>
            <a:endParaRPr lang="cs-CZ" altLang="cs-CZ" sz="2000" dirty="0" smtClean="0"/>
          </a:p>
          <a:p>
            <a:r>
              <a:rPr lang="cs-CZ" altLang="cs-CZ" sz="2000" dirty="0" err="1" smtClean="0"/>
              <a:t>Lauren</a:t>
            </a:r>
            <a:r>
              <a:rPr lang="cs-CZ" altLang="cs-CZ" sz="2000" dirty="0" smtClean="0"/>
              <a:t> Rebibo, Anna Janská: Kácení deštných pralesů (referát) </a:t>
            </a:r>
            <a:endParaRPr lang="cs-CZ" altLang="cs-CZ" sz="2000" dirty="0"/>
          </a:p>
          <a:p>
            <a:r>
              <a:rPr lang="cs-CZ" altLang="cs-CZ" sz="2000" dirty="0" smtClean="0">
                <a:hlinkClick r:id="rId2"/>
              </a:rPr>
              <a:t>http</a:t>
            </a:r>
            <a:r>
              <a:rPr lang="cs-CZ" altLang="cs-CZ" sz="2000" dirty="0">
                <a:hlinkClick r:id="rId2"/>
              </a:rPr>
              <a:t>://cs.wikipedia.org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r>
              <a:rPr lang="cs-CZ" altLang="cs-CZ" sz="2000" dirty="0" smtClean="0">
                <a:hlinkClick r:id="rId3"/>
              </a:rPr>
              <a:t>http://en.wikipedia.org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4"/>
              </a:rPr>
              <a:t>http://fr.wikipedia.org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5"/>
              </a:rPr>
              <a:t>http://www.enviwiki.cz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smtClean="0">
                <a:hlinkClick r:id="rId6"/>
              </a:rPr>
              <a:t>http://www.vitejtenazemi.cz</a:t>
            </a:r>
            <a:r>
              <a:rPr lang="cs-CZ" altLang="cs-CZ" sz="2000" dirty="0" smtClean="0"/>
              <a:t> </a:t>
            </a:r>
          </a:p>
          <a:p>
            <a:r>
              <a:rPr lang="cs-CZ" altLang="cs-CZ" sz="2000" dirty="0" err="1" smtClean="0"/>
              <a:t>Google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Images</a:t>
            </a:r>
            <a:r>
              <a:rPr lang="cs-CZ" altLang="cs-CZ" sz="2000" dirty="0" smtClean="0"/>
              <a:t>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7698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8" y="1027906"/>
            <a:ext cx="5267543" cy="5372894"/>
          </a:xfrm>
        </p:spPr>
      </p:pic>
    </p:spTree>
    <p:extLst>
      <p:ext uri="{BB962C8B-B14F-4D97-AF65-F5344CB8AC3E}">
        <p14:creationId xmlns:p14="http://schemas.microsoft.com/office/powerpoint/2010/main" val="22346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Růst počtu obyvatel na Zemi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Vyspělé země: populace stagnuje či dokonce klesá </a:t>
            </a:r>
          </a:p>
          <a:p>
            <a:r>
              <a:rPr lang="cs-CZ" sz="2000" dirty="0"/>
              <a:t>Rozvojové země: Vysoké přírůstky počtu obyvatel </a:t>
            </a:r>
          </a:p>
          <a:p>
            <a:r>
              <a:rPr lang="cs-CZ" sz="2000" dirty="0"/>
              <a:t>Rozvojové země: Velká chudoba </a:t>
            </a:r>
            <a:r>
              <a:rPr lang="cs-CZ" sz="2000" dirty="0" smtClean="0"/>
              <a:t>-----&gt; </a:t>
            </a:r>
            <a:r>
              <a:rPr lang="cs-CZ" sz="2000" dirty="0"/>
              <a:t>legální i nelegální migrace do vyspělých zemí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" y="3087171"/>
            <a:ext cx="7165769" cy="35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Demografická revoluce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0" y="1448789"/>
            <a:ext cx="6836228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Demografická revoluce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Demografická revoluce (demografický přechod): Pokles míry porodnosti a míry úrodnosti </a:t>
            </a:r>
          </a:p>
          <a:p>
            <a:r>
              <a:rPr lang="cs-CZ" sz="2000" dirty="0" smtClean="0"/>
              <a:t>V chudých rozvojových zemích vysoká porodnost, ale zároveň vysoká úmrtnost </a:t>
            </a:r>
          </a:p>
          <a:p>
            <a:r>
              <a:rPr lang="cs-CZ" sz="2000" dirty="0" smtClean="0"/>
              <a:t>V bohatých a vyspělých zemích nízká porodnost, ale zároveň nízká úmrtnost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9" y="3004457"/>
            <a:ext cx="4888675" cy="36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0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2258</Words>
  <Application>Microsoft Office PowerPoint</Application>
  <PresentationFormat>Širokoúhlá obrazovka</PresentationFormat>
  <Paragraphs>265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Velké ekologické problémy</vt:lpstr>
      <vt:lpstr>Ekologické problémy v České republice</vt:lpstr>
      <vt:lpstr>Přelidnění planety</vt:lpstr>
      <vt:lpstr>Růst počtu obyvatel na Zemi</vt:lpstr>
      <vt:lpstr>Růst počtu obyvatel na Zemi</vt:lpstr>
      <vt:lpstr>Růst počtu obyvatel na Zemi</vt:lpstr>
      <vt:lpstr>Růst počtu obyvatel na Zemi</vt:lpstr>
      <vt:lpstr>Demografická revoluce</vt:lpstr>
      <vt:lpstr>Demografická revoluce</vt:lpstr>
      <vt:lpstr>1. fáze demografické revoluce</vt:lpstr>
      <vt:lpstr>2. fáze demografické revoluce</vt:lpstr>
      <vt:lpstr>3. fáze demografické revoluce</vt:lpstr>
      <vt:lpstr>4. fáze demografické revoluce</vt:lpstr>
      <vt:lpstr>Hypotetická 5. fáze demografické revoluce</vt:lpstr>
      <vt:lpstr>Demografická situace v Česku</vt:lpstr>
      <vt:lpstr>Demografická situace v Česku</vt:lpstr>
      <vt:lpstr>Demografická situace v Česku</vt:lpstr>
      <vt:lpstr>Věková pyramida obyvatel Česka</vt:lpstr>
      <vt:lpstr>Plodnost v Česku</vt:lpstr>
      <vt:lpstr>Globální problémy: Globální oteplování</vt:lpstr>
      <vt:lpstr>Globální oteplování: Skleníkový efekt</vt:lpstr>
      <vt:lpstr>Globální oteplování</vt:lpstr>
      <vt:lpstr>Globální oteplování</vt:lpstr>
      <vt:lpstr>Globální problémy: Narušení ozonové vrstvy</vt:lpstr>
      <vt:lpstr>Globální problémy: Narušení ozonové vrstvy</vt:lpstr>
      <vt:lpstr>Globální problémy: Vymírání živočišných druhů</vt:lpstr>
      <vt:lpstr>Příčiny vyhynutí aktivitou člověka</vt:lpstr>
      <vt:lpstr>Regionální problémy: Kácení deštných lesů</vt:lpstr>
      <vt:lpstr>Kácení deštných lesů (příklady)</vt:lpstr>
      <vt:lpstr>Kácení deštných lesů (příklady)</vt:lpstr>
      <vt:lpstr>Kácení deštných lesů (příklady)</vt:lpstr>
      <vt:lpstr>Nedostatek pitné vody</vt:lpstr>
      <vt:lpstr>Trvale udržitelný rozvoj</vt:lpstr>
      <vt:lpstr>Principy trvale udržitelného rozvoje</vt:lpstr>
      <vt:lpstr>Principy trvale udržitelného rozvoje</vt:lpstr>
      <vt:lpstr>Trvale udržitelný rozvoj (TUR)</vt:lpstr>
      <vt:lpstr>Trvale udržitelný rozvoj (TUR)</vt:lpstr>
      <vt:lpstr>Trvale udržitelný rozvoj</vt:lpstr>
      <vt:lpstr>Ekonomický pilíř TUR</vt:lpstr>
      <vt:lpstr>Sociální pilíř TUR</vt:lpstr>
      <vt:lpstr>Environmentální pilíř TUR</vt:lpstr>
      <vt:lpstr>17 cílů trvale udržitelného rozvoje</vt:lpstr>
      <vt:lpstr>17 cílů trvale udržitelného rozvoje</vt:lpstr>
      <vt:lpstr>17 cílů trvale udržitelného rozvoje</vt:lpstr>
      <vt:lpstr>Trvale udržitelný rozvoj: Historie</vt:lpstr>
      <vt:lpstr>Trvale udržitelný rozvoj: Římský klub</vt:lpstr>
      <vt:lpstr>Kontroverzní výroky z publikací Římského klubu</vt:lpstr>
      <vt:lpstr>Odkazy - videa</vt:lpstr>
      <vt:lpstr>Odkazy - 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Velké ekologické problémy</dc:title>
  <dc:creator>01</dc:creator>
  <cp:lastModifiedBy>Jan Hoffmann</cp:lastModifiedBy>
  <cp:revision>74</cp:revision>
  <cp:lastPrinted>2019-05-07T07:39:23Z</cp:lastPrinted>
  <dcterms:created xsi:type="dcterms:W3CDTF">2016-04-12T10:57:57Z</dcterms:created>
  <dcterms:modified xsi:type="dcterms:W3CDTF">2021-05-06T14:57:42Z</dcterms:modified>
</cp:coreProperties>
</file>