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29FF-66F4-4BBE-A93E-E74414243B6F}" type="datetimeFigureOut">
              <a:rPr lang="cs-CZ" smtClean="0"/>
              <a:t>13. 5. 2020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F2E4-96DE-44ED-A2EB-FEFBB2286C3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29FF-66F4-4BBE-A93E-E74414243B6F}" type="datetimeFigureOut">
              <a:rPr lang="cs-CZ" smtClean="0"/>
              <a:t>13. 5. 2020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F2E4-96DE-44ED-A2EB-FEFBB2286C3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29FF-66F4-4BBE-A93E-E74414243B6F}" type="datetimeFigureOut">
              <a:rPr lang="cs-CZ" smtClean="0"/>
              <a:t>13. 5. 2020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F2E4-96DE-44ED-A2EB-FEFBB2286C3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29FF-66F4-4BBE-A93E-E74414243B6F}" type="datetimeFigureOut">
              <a:rPr lang="cs-CZ" smtClean="0"/>
              <a:t>13. 5. 2020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F2E4-96DE-44ED-A2EB-FEFBB2286C3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29FF-66F4-4BBE-A93E-E74414243B6F}" type="datetimeFigureOut">
              <a:rPr lang="cs-CZ" smtClean="0"/>
              <a:t>13. 5. 2020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F2E4-96DE-44ED-A2EB-FEFBB2286C3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29FF-66F4-4BBE-A93E-E74414243B6F}" type="datetimeFigureOut">
              <a:rPr lang="cs-CZ" smtClean="0"/>
              <a:t>13. 5. 2020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F2E4-96DE-44ED-A2EB-FEFBB2286C3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29FF-66F4-4BBE-A93E-E74414243B6F}" type="datetimeFigureOut">
              <a:rPr lang="cs-CZ" smtClean="0"/>
              <a:t>13. 5. 2020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F2E4-96DE-44ED-A2EB-FEFBB2286C3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29FF-66F4-4BBE-A93E-E74414243B6F}" type="datetimeFigureOut">
              <a:rPr lang="cs-CZ" smtClean="0"/>
              <a:t>13. 5. 2020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F2E4-96DE-44ED-A2EB-FEFBB2286C3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29FF-66F4-4BBE-A93E-E74414243B6F}" type="datetimeFigureOut">
              <a:rPr lang="cs-CZ" smtClean="0"/>
              <a:t>13. 5. 2020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F2E4-96DE-44ED-A2EB-FEFBB2286C3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29FF-66F4-4BBE-A93E-E74414243B6F}" type="datetimeFigureOut">
              <a:rPr lang="cs-CZ" smtClean="0"/>
              <a:t>13. 5. 2020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F2E4-96DE-44ED-A2EB-FEFBB2286C3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29FF-66F4-4BBE-A93E-E74414243B6F}" type="datetimeFigureOut">
              <a:rPr lang="cs-CZ" smtClean="0"/>
              <a:t>13. 5. 2020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F2E4-96DE-44ED-A2EB-FEFBB2286C3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029FF-66F4-4BBE-A93E-E74414243B6F}" type="datetimeFigureOut">
              <a:rPr lang="cs-CZ" smtClean="0"/>
              <a:t>13. 5. 2020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1F2E4-96DE-44ED-A2EB-FEFBB2286C3D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9600" dirty="0" smtClean="0"/>
              <a:t>Tiskařství</a:t>
            </a:r>
            <a:endParaRPr lang="cs-CZ" sz="9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Techniky</a:t>
            </a:r>
          </a:p>
          <a:p>
            <a:pPr>
              <a:buFontTx/>
              <a:buChar char="-"/>
            </a:pPr>
            <a:r>
              <a:rPr lang="cs-CZ" dirty="0"/>
              <a:t> H</a:t>
            </a:r>
            <a:r>
              <a:rPr lang="cs-CZ" dirty="0" smtClean="0"/>
              <a:t>istorie</a:t>
            </a:r>
            <a:endParaRPr lang="cs-CZ" dirty="0"/>
          </a:p>
        </p:txBody>
      </p:sp>
      <p:pic>
        <p:nvPicPr>
          <p:cNvPr id="1027" name="Picture 3" descr="C:\Users\hegrja\AppData\Local\Microsoft\Windows\INetCache\IE\OLHEAZPW\2017-11-14-09-09-51-460x27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5085184"/>
            <a:ext cx="2676078" cy="1588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692696"/>
            <a:ext cx="8363272" cy="5433467"/>
          </a:xfrm>
        </p:spPr>
        <p:txBody>
          <a:bodyPr/>
          <a:lstStyle/>
          <a:p>
            <a:r>
              <a:rPr lang="cs-CZ" b="1" dirty="0" smtClean="0"/>
              <a:t>2) </a:t>
            </a:r>
            <a:r>
              <a:rPr lang="cs-CZ" b="1" dirty="0" err="1" smtClean="0"/>
              <a:t>Flexotisk</a:t>
            </a:r>
            <a:endParaRPr lang="cs-CZ" b="1" dirty="0" smtClean="0"/>
          </a:p>
          <a:p>
            <a:r>
              <a:rPr lang="cs-CZ" dirty="0"/>
              <a:t>využívaná hlavně v obalovém průmyslu pro potisk širokého sortimentu plastových folií, papíru, kartonu a </a:t>
            </a:r>
            <a:r>
              <a:rPr lang="cs-CZ" dirty="0" smtClean="0"/>
              <a:t>lepenky</a:t>
            </a:r>
          </a:p>
          <a:p>
            <a:endParaRPr lang="cs-CZ" b="1" dirty="0"/>
          </a:p>
          <a:p>
            <a:endParaRPr lang="cs-CZ" b="1" dirty="0"/>
          </a:p>
        </p:txBody>
      </p:sp>
      <p:pic>
        <p:nvPicPr>
          <p:cNvPr id="4" name="Obrázek 3" descr="flexotisk_tech_souc_2_ST_4_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429000"/>
            <a:ext cx="4237062" cy="2824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Tisk z plochy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Tisknoucí i netisknoucí prvky (body) jsou ve stejné úrovni a liší se od sebe jen fyzikálně-chemickými vlastnostmi povrchu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b="1" dirty="0" smtClean="0"/>
              <a:t>A) Litografie </a:t>
            </a:r>
            <a:r>
              <a:rPr lang="cs-CZ" dirty="0" smtClean="0"/>
              <a:t>– zde se užívá jemný vápenec, </a:t>
            </a:r>
            <a:r>
              <a:rPr lang="cs-CZ" dirty="0"/>
              <a:t>který je upraven tak, aby na tisknoucích místech přijímal tiskovou mastnou barvu a na netisknoucích místech ji odpuzoval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B) Světlotisk </a:t>
            </a:r>
            <a:r>
              <a:rPr lang="cs-CZ" dirty="0" smtClean="0"/>
              <a:t>- </a:t>
            </a:r>
            <a:r>
              <a:rPr lang="cs-CZ" dirty="0"/>
              <a:t>užívá formu se </a:t>
            </a:r>
            <a:r>
              <a:rPr lang="cs-CZ" dirty="0" err="1"/>
              <a:t>světlocitlivým</a:t>
            </a:r>
            <a:r>
              <a:rPr lang="cs-CZ" dirty="0"/>
              <a:t> povrchem. Po osvitu a vyvolání vzniknou místa, která barvu přijímají a tudíž se otisknou. Světlotisk umožňuje velmi kvalitní reprodukci fotografií,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5145435"/>
          </a:xfrm>
        </p:spPr>
        <p:txBody>
          <a:bodyPr>
            <a:normAutofit fontScale="92500" lnSpcReduction="10000"/>
          </a:bodyPr>
          <a:lstStyle/>
          <a:p>
            <a:r>
              <a:rPr lang="cs-CZ" sz="4000" b="1" dirty="0" smtClean="0"/>
              <a:t>C) Ofset – </a:t>
            </a:r>
            <a:r>
              <a:rPr lang="cs-CZ" sz="4000" dirty="0" smtClean="0"/>
              <a:t>nepřímý tisk, tisková forma se otiskuje na přenosný válec s gumovým potahem, který teprve přenese obraz na papír</a:t>
            </a:r>
          </a:p>
          <a:p>
            <a:endParaRPr lang="cs-CZ" sz="4000" dirty="0"/>
          </a:p>
          <a:p>
            <a:r>
              <a:rPr lang="cs-CZ" sz="4000" b="1" dirty="0"/>
              <a:t>nejrozšířenější a nejpoužívanější </a:t>
            </a:r>
            <a:r>
              <a:rPr lang="cs-CZ" sz="4000" dirty="0"/>
              <a:t>tisková technika na světě a je jí vytištěna naprostá většina knih, novin, časopisů a </a:t>
            </a:r>
            <a:r>
              <a:rPr lang="cs-CZ" sz="4000" dirty="0" smtClean="0"/>
              <a:t>letáků.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ofset_flas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17114" y="-382029"/>
            <a:ext cx="9685658" cy="72400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Tisk z hloubky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přesným </a:t>
            </a:r>
            <a:r>
              <a:rPr lang="pl-PL" dirty="0"/>
              <a:t>opakem tisku z </a:t>
            </a:r>
            <a:r>
              <a:rPr lang="pl-PL" dirty="0" smtClean="0"/>
              <a:t>výšky, </a:t>
            </a:r>
            <a:r>
              <a:rPr lang="pl-PL" b="1" dirty="0" smtClean="0"/>
              <a:t>druhý nejstarší </a:t>
            </a:r>
            <a:r>
              <a:rPr lang="pl-PL" dirty="0" smtClean="0"/>
              <a:t>způsob tisku</a:t>
            </a:r>
          </a:p>
          <a:p>
            <a:r>
              <a:rPr lang="pl-PL" dirty="0" smtClean="0"/>
              <a:t>Tisknoucí prvky jsou </a:t>
            </a:r>
            <a:r>
              <a:rPr lang="pl-PL" b="1" dirty="0" smtClean="0"/>
              <a:t>pod úrovní </a:t>
            </a:r>
            <a:r>
              <a:rPr lang="pl-PL" dirty="0" smtClean="0"/>
              <a:t>prvků netisknoucích míst</a:t>
            </a:r>
          </a:p>
          <a:p>
            <a:r>
              <a:rPr lang="pl-PL" dirty="0" smtClean="0"/>
              <a:t>Na tiskovou formu se nanese </a:t>
            </a:r>
            <a:r>
              <a:rPr lang="pl-PL" b="1" dirty="0" smtClean="0"/>
              <a:t>barva</a:t>
            </a:r>
            <a:r>
              <a:rPr lang="pl-PL" dirty="0" smtClean="0"/>
              <a:t> a ve 2. kroku se z jejích povrchu </a:t>
            </a:r>
            <a:r>
              <a:rPr lang="pl-PL" b="1" dirty="0" smtClean="0"/>
              <a:t>setře</a:t>
            </a:r>
          </a:p>
          <a:p>
            <a:r>
              <a:rPr lang="pl-PL" dirty="0" smtClean="0"/>
              <a:t>Zbylá barva se z </a:t>
            </a:r>
            <a:r>
              <a:rPr lang="pl-PL" b="1" dirty="0" smtClean="0"/>
              <a:t>prohlubní</a:t>
            </a:r>
            <a:r>
              <a:rPr lang="pl-PL" dirty="0" smtClean="0"/>
              <a:t> formy tlakem přenese na papír</a:t>
            </a:r>
          </a:p>
          <a:p>
            <a:r>
              <a:rPr lang="pl-PL" dirty="0" smtClean="0"/>
              <a:t>To vyžaduje větší tlak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rincip+tisku+z+hloubk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8403777" cy="63028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08720"/>
            <a:ext cx="8219256" cy="5217443"/>
          </a:xfrm>
        </p:spPr>
        <p:txBody>
          <a:bodyPr/>
          <a:lstStyle/>
          <a:p>
            <a:r>
              <a:rPr lang="cs-CZ" b="1" dirty="0" smtClean="0"/>
              <a:t>A) mědiryt </a:t>
            </a:r>
            <a:r>
              <a:rPr lang="cs-CZ" dirty="0" smtClean="0"/>
              <a:t>– nejstarší technika tisku z hloubky</a:t>
            </a:r>
          </a:p>
          <a:p>
            <a:r>
              <a:rPr lang="cs-CZ" dirty="0"/>
              <a:t>Tiskovou formou je </a:t>
            </a:r>
            <a:r>
              <a:rPr lang="cs-CZ" b="1" dirty="0"/>
              <a:t>měděná </a:t>
            </a:r>
            <a:r>
              <a:rPr lang="cs-CZ" b="1" dirty="0" smtClean="0"/>
              <a:t>deska,</a:t>
            </a:r>
            <a:r>
              <a:rPr lang="cs-CZ" dirty="0" smtClean="0"/>
              <a:t>do </a:t>
            </a:r>
            <a:r>
              <a:rPr lang="cs-CZ" dirty="0"/>
              <a:t>ní umělci ryli ocelovými rydly. Kresba byla v desce </a:t>
            </a:r>
            <a:r>
              <a:rPr lang="cs-CZ" dirty="0" smtClean="0"/>
              <a:t>prohloubena, co čar se natírala barva, potom se z desek ve válcovém lisu snímaly otisky.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chalcography-course-in-floren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12576" y="1124744"/>
            <a:ext cx="10140929" cy="44871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titian-lefebre-sv-jan-krtitel-mediryt-16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5228" y="404664"/>
            <a:ext cx="4826724" cy="64533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Definice – co je to tisk a k čemu slouží?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400" b="1" dirty="0" smtClean="0"/>
              <a:t>způsob rozmnožování předlohy</a:t>
            </a:r>
            <a:r>
              <a:rPr lang="cs-CZ" sz="4400" dirty="0" smtClean="0"/>
              <a:t>, při kterém se tisková barva z tiskové formy přenáší tlakem stroje na papír nebo jiný potiskovaný materiál. </a:t>
            </a:r>
            <a:endParaRPr lang="cs-CZ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Samostatné tiskové techniky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A) sítotisk – užívá se např. při potisku triček</a:t>
            </a:r>
          </a:p>
          <a:p>
            <a:r>
              <a:rPr lang="cs-CZ" dirty="0" smtClean="0"/>
              <a:t>B) </a:t>
            </a:r>
            <a:r>
              <a:rPr lang="cs-CZ" dirty="0" err="1" smtClean="0"/>
              <a:t>velkoformátový</a:t>
            </a:r>
            <a:r>
              <a:rPr lang="cs-CZ" dirty="0" smtClean="0"/>
              <a:t> tisk – např. velké plány, schémata, plakáty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 descr="335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3212976"/>
            <a:ext cx="5652120" cy="3768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Rozdělení tiskových technik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Podle </a:t>
            </a:r>
            <a:r>
              <a:rPr lang="cs-CZ" b="1" dirty="0" smtClean="0"/>
              <a:t>umístění tisknoucích prvků </a:t>
            </a:r>
            <a:r>
              <a:rPr lang="cs-CZ" dirty="0" smtClean="0"/>
              <a:t>rozlišujeme: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a) tisk </a:t>
            </a:r>
            <a:r>
              <a:rPr lang="cs-CZ" dirty="0"/>
              <a:t>z </a:t>
            </a:r>
            <a:r>
              <a:rPr lang="cs-CZ" dirty="0" smtClean="0"/>
              <a:t>výšky</a:t>
            </a:r>
          </a:p>
          <a:p>
            <a:pPr>
              <a:buNone/>
            </a:pPr>
            <a:r>
              <a:rPr lang="cs-CZ" dirty="0" smtClean="0"/>
              <a:t>b) tisk </a:t>
            </a:r>
            <a:r>
              <a:rPr lang="cs-CZ" dirty="0"/>
              <a:t>z </a:t>
            </a:r>
            <a:r>
              <a:rPr lang="cs-CZ" dirty="0" smtClean="0"/>
              <a:t>hloubky</a:t>
            </a:r>
          </a:p>
          <a:p>
            <a:pPr>
              <a:buNone/>
            </a:pPr>
            <a:r>
              <a:rPr lang="cs-CZ" dirty="0" smtClean="0"/>
              <a:t>c) tisk </a:t>
            </a:r>
            <a:r>
              <a:rPr lang="cs-CZ" dirty="0"/>
              <a:t>z </a:t>
            </a:r>
            <a:r>
              <a:rPr lang="cs-CZ" dirty="0" smtClean="0"/>
              <a:t>plochy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Tisk z výšky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nejstarší technika přenosu </a:t>
            </a:r>
            <a:r>
              <a:rPr lang="cs-CZ" dirty="0" smtClean="0"/>
              <a:t>barvy</a:t>
            </a:r>
          </a:p>
          <a:p>
            <a:r>
              <a:rPr lang="cs-CZ" dirty="0"/>
              <a:t>Tisková deska se opatřila vrstvou barvy pouze na vyvýšených </a:t>
            </a:r>
            <a:r>
              <a:rPr lang="cs-CZ" dirty="0" smtClean="0"/>
              <a:t>místech (princip razítka), poté přenos tlakem na papír či pergamen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Princip tisku z výšky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 descr="knihtis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098052"/>
            <a:ext cx="4248472" cy="56256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Tiskové techniky tisku z výšky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1) Knihtisk </a:t>
            </a:r>
            <a:r>
              <a:rPr lang="cs-CZ" dirty="0" smtClean="0"/>
              <a:t>– nejstarší technika – poměrně pracná – dnes nahrazena modernějšími postupy</a:t>
            </a:r>
          </a:p>
          <a:p>
            <a:r>
              <a:rPr lang="cs-CZ" dirty="0" smtClean="0"/>
              <a:t>tisková </a:t>
            </a:r>
            <a:r>
              <a:rPr lang="cs-CZ" dirty="0"/>
              <a:t>forma čili </a:t>
            </a:r>
            <a:r>
              <a:rPr lang="cs-CZ" u="sng" dirty="0"/>
              <a:t>sazba</a:t>
            </a:r>
            <a:r>
              <a:rPr lang="cs-CZ" dirty="0"/>
              <a:t>, nejčastěji z kovu (</a:t>
            </a:r>
            <a:r>
              <a:rPr lang="cs-CZ" u="sng" dirty="0"/>
              <a:t>liteřina</a:t>
            </a:r>
            <a:r>
              <a:rPr lang="cs-CZ" dirty="0"/>
              <a:t>) nebo ze </a:t>
            </a:r>
            <a:r>
              <a:rPr lang="cs-CZ" dirty="0" smtClean="0"/>
              <a:t>dřeva (</a:t>
            </a:r>
            <a:r>
              <a:rPr lang="cs-CZ" u="sng" dirty="0" smtClean="0"/>
              <a:t>dřevoryt</a:t>
            </a:r>
            <a:r>
              <a:rPr lang="cs-CZ" dirty="0" smtClean="0"/>
              <a:t>), </a:t>
            </a:r>
            <a:r>
              <a:rPr lang="cs-CZ" dirty="0"/>
              <a:t>je vyrobena jako zrcadlový obraz, který se po nanesení barvy pod tlakem otiskne na papír. Užívá se hlavně pro tisk knih, </a:t>
            </a:r>
            <a:r>
              <a:rPr lang="cs-CZ" dirty="0" smtClean="0"/>
              <a:t>časopisů atd.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05028423_xqgw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998" y="476672"/>
            <a:ext cx="8354457" cy="66570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bez názv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68560" y="980728"/>
            <a:ext cx="9781467" cy="54776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1200px-Bewick_Thomas_Barn_Owl_Tyto_alb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7" y="-167224"/>
            <a:ext cx="5328592" cy="69360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371</Words>
  <Application>Microsoft Office PowerPoint</Application>
  <PresentationFormat>Předvádění na obrazovce (4:3)</PresentationFormat>
  <Paragraphs>39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Tiskařství</vt:lpstr>
      <vt:lpstr>Definice – co je to tisk a k čemu slouží?</vt:lpstr>
      <vt:lpstr>Rozdělení tiskových technik</vt:lpstr>
      <vt:lpstr>Tisk z výšky</vt:lpstr>
      <vt:lpstr>Princip tisku z výšky</vt:lpstr>
      <vt:lpstr>Tiskové techniky tisku z výšky</vt:lpstr>
      <vt:lpstr>Snímek 7</vt:lpstr>
      <vt:lpstr>Snímek 8</vt:lpstr>
      <vt:lpstr>Snímek 9</vt:lpstr>
      <vt:lpstr>Snímek 10</vt:lpstr>
      <vt:lpstr>Tisk z plochy</vt:lpstr>
      <vt:lpstr>Snímek 12</vt:lpstr>
      <vt:lpstr>Snímek 13</vt:lpstr>
      <vt:lpstr>Snímek 14</vt:lpstr>
      <vt:lpstr>Tisk z hloubky</vt:lpstr>
      <vt:lpstr>Snímek 16</vt:lpstr>
      <vt:lpstr>Snímek 17</vt:lpstr>
      <vt:lpstr>Snímek 18</vt:lpstr>
      <vt:lpstr>Snímek 19</vt:lpstr>
      <vt:lpstr>Samostatné tiskové techniky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Tiskařství</dc:title>
  <dc:creator>uzivatel</dc:creator>
  <cp:lastModifiedBy>uzivatel</cp:lastModifiedBy>
  <cp:revision>1</cp:revision>
  <dcterms:created xsi:type="dcterms:W3CDTF">2020-05-13T08:43:09Z</dcterms:created>
  <dcterms:modified xsi:type="dcterms:W3CDTF">2020-05-13T09:00:25Z</dcterms:modified>
</cp:coreProperties>
</file>