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4" r:id="rId4"/>
    <p:sldId id="272" r:id="rId5"/>
    <p:sldId id="273" r:id="rId6"/>
    <p:sldId id="266" r:id="rId7"/>
    <p:sldId id="267" r:id="rId8"/>
    <p:sldId id="274" r:id="rId9"/>
    <p:sldId id="269" r:id="rId10"/>
    <p:sldId id="268" r:id="rId11"/>
    <p:sldId id="270" r:id="rId12"/>
    <p:sldId id="271" r:id="rId13"/>
    <p:sldId id="259" r:id="rId14"/>
    <p:sldId id="265" r:id="rId15"/>
    <p:sldId id="278" r:id="rId16"/>
    <p:sldId id="275" r:id="rId17"/>
    <p:sldId id="276" r:id="rId18"/>
    <p:sldId id="279" r:id="rId19"/>
    <p:sldId id="277" r:id="rId20"/>
    <p:sldId id="280" r:id="rId21"/>
    <p:sldId id="260" r:id="rId22"/>
    <p:sldId id="261" r:id="rId23"/>
    <p:sldId id="262" r:id="rId24"/>
    <p:sldId id="281" r:id="rId25"/>
    <p:sldId id="263" r:id="rId2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51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2D01F-F254-4FE3-9AA6-362074DD885A}" type="datetimeFigureOut">
              <a:rPr lang="cs-CZ" smtClean="0"/>
              <a:pPr/>
              <a:t>14.05.2021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413A2-DD84-41DD-BB98-496787D9E75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2D01F-F254-4FE3-9AA6-362074DD885A}" type="datetimeFigureOut">
              <a:rPr lang="cs-CZ" smtClean="0"/>
              <a:pPr/>
              <a:t>14.05.2021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413A2-DD84-41DD-BB98-496787D9E75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2D01F-F254-4FE3-9AA6-362074DD885A}" type="datetimeFigureOut">
              <a:rPr lang="cs-CZ" smtClean="0"/>
              <a:pPr/>
              <a:t>14.05.2021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413A2-DD84-41DD-BB98-496787D9E75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2D01F-F254-4FE3-9AA6-362074DD885A}" type="datetimeFigureOut">
              <a:rPr lang="cs-CZ" smtClean="0"/>
              <a:pPr/>
              <a:t>14.05.2021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413A2-DD84-41DD-BB98-496787D9E75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2D01F-F254-4FE3-9AA6-362074DD885A}" type="datetimeFigureOut">
              <a:rPr lang="cs-CZ" smtClean="0"/>
              <a:pPr/>
              <a:t>14.05.2021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413A2-DD84-41DD-BB98-496787D9E75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2D01F-F254-4FE3-9AA6-362074DD885A}" type="datetimeFigureOut">
              <a:rPr lang="cs-CZ" smtClean="0"/>
              <a:pPr/>
              <a:t>14.05.2021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413A2-DD84-41DD-BB98-496787D9E75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2D01F-F254-4FE3-9AA6-362074DD885A}" type="datetimeFigureOut">
              <a:rPr lang="cs-CZ" smtClean="0"/>
              <a:pPr/>
              <a:t>14.05.2021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413A2-DD84-41DD-BB98-496787D9E75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2D01F-F254-4FE3-9AA6-362074DD885A}" type="datetimeFigureOut">
              <a:rPr lang="cs-CZ" smtClean="0"/>
              <a:pPr/>
              <a:t>14.05.2021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413A2-DD84-41DD-BB98-496787D9E75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2D01F-F254-4FE3-9AA6-362074DD885A}" type="datetimeFigureOut">
              <a:rPr lang="cs-CZ" smtClean="0"/>
              <a:pPr/>
              <a:t>14.05.2021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413A2-DD84-41DD-BB98-496787D9E75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2D01F-F254-4FE3-9AA6-362074DD885A}" type="datetimeFigureOut">
              <a:rPr lang="cs-CZ" smtClean="0"/>
              <a:pPr/>
              <a:t>14.05.2021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413A2-DD84-41DD-BB98-496787D9E75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2D01F-F254-4FE3-9AA6-362074DD885A}" type="datetimeFigureOut">
              <a:rPr lang="cs-CZ" smtClean="0"/>
              <a:pPr/>
              <a:t>14.05.2021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413A2-DD84-41DD-BB98-496787D9E75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2D01F-F254-4FE3-9AA6-362074DD885A}" type="datetimeFigureOut">
              <a:rPr lang="cs-CZ" smtClean="0"/>
              <a:pPr/>
              <a:t>14.05.2021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413A2-DD84-41DD-BB98-496787D9E75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byl-jednou-jeden-zivot.nikee.net/index.php?video=12" TargetMode="External"/><Relationship Id="rId2" Type="http://schemas.openxmlformats.org/officeDocument/2006/relationships/hyperlink" Target="http://byl-jednou-jeden-zivot.nikee.net/index.php?video=11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" TargetMode="External"/><Relationship Id="rId2" Type="http://schemas.openxmlformats.org/officeDocument/2006/relationships/hyperlink" Target="http://cs.wikipedia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lekarske.slovniky.cz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yzyphSTkW2U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M1iCrT2n6fY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Lidské smysly</a:t>
            </a:r>
            <a:endParaRPr lang="cs-CZ" sz="36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Zrak </a:t>
            </a:r>
          </a:p>
          <a:p>
            <a:r>
              <a:rPr lang="cs-CZ" sz="2000" dirty="0" smtClean="0"/>
              <a:t>Sluch </a:t>
            </a:r>
          </a:p>
          <a:p>
            <a:r>
              <a:rPr lang="cs-CZ" sz="2000" dirty="0" smtClean="0"/>
              <a:t>Čich </a:t>
            </a:r>
          </a:p>
          <a:p>
            <a:r>
              <a:rPr lang="cs-CZ" sz="2000" dirty="0" smtClean="0"/>
              <a:t>Chuť </a:t>
            </a:r>
          </a:p>
          <a:p>
            <a:r>
              <a:rPr lang="cs-CZ" sz="2000" dirty="0" smtClean="0"/>
              <a:t>Hmat </a:t>
            </a:r>
            <a:endParaRPr lang="cs-CZ" sz="2000" dirty="0"/>
          </a:p>
        </p:txBody>
      </p:sp>
      <p:pic>
        <p:nvPicPr>
          <p:cNvPr id="5" name="Obrázek 4" descr="OkoLidsk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1412776"/>
            <a:ext cx="2581275" cy="1771650"/>
          </a:xfrm>
          <a:prstGeom prst="rect">
            <a:avLst/>
          </a:prstGeom>
        </p:spPr>
      </p:pic>
      <p:pic>
        <p:nvPicPr>
          <p:cNvPr id="6" name="Obrázek 5" descr="voda-uch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1340769"/>
            <a:ext cx="2232248" cy="1892558"/>
          </a:xfrm>
          <a:prstGeom prst="rect">
            <a:avLst/>
          </a:prstGeom>
        </p:spPr>
      </p:pic>
      <p:pic>
        <p:nvPicPr>
          <p:cNvPr id="7" name="Obrázek 6" descr="8269418699_919a3fb39b_z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3717032"/>
            <a:ext cx="2376264" cy="1790119"/>
          </a:xfrm>
          <a:prstGeom prst="rect">
            <a:avLst/>
          </a:prstGeom>
        </p:spPr>
      </p:pic>
      <p:pic>
        <p:nvPicPr>
          <p:cNvPr id="8" name="Obrázek 7" descr="ceebbf45ee1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59831" y="3501008"/>
            <a:ext cx="3126663" cy="1296144"/>
          </a:xfrm>
          <a:prstGeom prst="rect">
            <a:avLst/>
          </a:prstGeom>
        </p:spPr>
      </p:pic>
      <p:pic>
        <p:nvPicPr>
          <p:cNvPr id="9" name="Obrázek 8" descr="zprostredkovani-hmatem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59832" y="5013176"/>
            <a:ext cx="2488163" cy="165618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Lidské oko: Sítnice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Sítnice plní roli snímacího prvku, na nějž se promítá obraz </a:t>
            </a:r>
          </a:p>
          <a:p>
            <a:endParaRPr lang="cs-CZ" sz="2000" dirty="0"/>
          </a:p>
        </p:txBody>
      </p:sp>
      <p:pic>
        <p:nvPicPr>
          <p:cNvPr id="4" name="Obrázek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2708920"/>
            <a:ext cx="2624548" cy="2436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Dalekozrakost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Obraz vzniká za sítnicí (slabá čočka), korekce spojkou </a:t>
            </a:r>
            <a:endParaRPr lang="cs-CZ" sz="2000" dirty="0"/>
          </a:p>
        </p:txBody>
      </p:sp>
      <p:pic>
        <p:nvPicPr>
          <p:cNvPr id="4" name="Obrázek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492896"/>
            <a:ext cx="4104456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Krátkozrakost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 smtClean="0"/>
              <a:t>Obraz vzniká před sítnicí (silná čočka), korekce rozptylkou  </a:t>
            </a:r>
          </a:p>
          <a:p>
            <a:endParaRPr lang="cs-CZ" dirty="0"/>
          </a:p>
        </p:txBody>
      </p:sp>
      <p:pic>
        <p:nvPicPr>
          <p:cNvPr id="4" name="Obrázek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564904"/>
            <a:ext cx="3672408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Sluch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Sluch: Smysl, který zpracovává zvuk (chvění vzduchu) </a:t>
            </a:r>
          </a:p>
          <a:p>
            <a:r>
              <a:rPr lang="cs-CZ" sz="2000" dirty="0" smtClean="0"/>
              <a:t>Orgán sluchu: Ucho </a:t>
            </a:r>
          </a:p>
          <a:p>
            <a:r>
              <a:rPr lang="cs-CZ" sz="2000" dirty="0" smtClean="0"/>
              <a:t>Uši slouží také k vnímání rovnováhy a pohybu </a:t>
            </a:r>
          </a:p>
          <a:p>
            <a:r>
              <a:rPr lang="cs-CZ" sz="2000" dirty="0" smtClean="0"/>
              <a:t>Rozdělení: Vnější ucho, střední ucho, vnitřní ucho </a:t>
            </a:r>
            <a:endParaRPr lang="cs-CZ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slide_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33872"/>
            <a:ext cx="8064896" cy="604867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Stavba ucha</a:t>
            </a:r>
            <a:endParaRPr lang="cs-CZ" sz="3600" dirty="0"/>
          </a:p>
        </p:txBody>
      </p:sp>
      <p:pic>
        <p:nvPicPr>
          <p:cNvPr id="4" name="Zástupný symbol pro obsah 3" descr="Anatomy_of_the_Human_Ear_cs_sv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Vnější ucho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Boltec, zvukovod, bubínek </a:t>
            </a:r>
          </a:p>
          <a:p>
            <a:r>
              <a:rPr lang="cs-CZ" sz="2000" dirty="0" smtClean="0"/>
              <a:t>Boltec: Chrupavčitý, směřuje zvuk dovnitř </a:t>
            </a:r>
          </a:p>
          <a:p>
            <a:r>
              <a:rPr lang="cs-CZ" sz="2000" dirty="0" smtClean="0"/>
              <a:t>Zvukovod: Trubice, vedoucí zvuk </a:t>
            </a:r>
          </a:p>
          <a:p>
            <a:r>
              <a:rPr lang="cs-CZ" sz="2000" dirty="0" smtClean="0"/>
              <a:t>Bubínek: Vazivová blanka zesilují akustickou vlnu </a:t>
            </a:r>
            <a:endParaRPr lang="cs-CZ" sz="2000" dirty="0"/>
          </a:p>
        </p:txBody>
      </p:sp>
      <p:pic>
        <p:nvPicPr>
          <p:cNvPr id="5" name="Obrázek 4" descr="Ear_BN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188640"/>
            <a:ext cx="3024336" cy="453650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Střední ucho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Střední ucho</a:t>
            </a:r>
            <a:endParaRPr lang="cs-CZ" sz="2000" dirty="0"/>
          </a:p>
        </p:txBody>
      </p:sp>
      <p:pic>
        <p:nvPicPr>
          <p:cNvPr id="6" name="Obrázek 5" descr="StredniUchoMa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59" y="1844824"/>
            <a:ext cx="4090889" cy="352839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Střední ucho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Bubínková dutina: </a:t>
            </a:r>
            <a:r>
              <a:rPr lang="cs-CZ" sz="2000" dirty="0" err="1" smtClean="0"/>
              <a:t>Dutina</a:t>
            </a:r>
            <a:r>
              <a:rPr lang="cs-CZ" sz="2000" dirty="0" smtClean="0"/>
              <a:t> vyplněná vzduchem a ohraničená lebkou </a:t>
            </a:r>
          </a:p>
          <a:p>
            <a:r>
              <a:rPr lang="cs-CZ" sz="2000" dirty="0" smtClean="0"/>
              <a:t>Tři sluchové kůstky (nejmenší kosti v těle): Kladívko, kovadlinka a třmínek </a:t>
            </a:r>
          </a:p>
          <a:p>
            <a:r>
              <a:rPr lang="cs-CZ" sz="2000" dirty="0" smtClean="0"/>
              <a:t>Eustachova trubice: Spojuje nosohltan a dutinu středního ucha – slouží k vyrovnávání tlaku na obou stranách bubínku </a:t>
            </a:r>
          </a:p>
          <a:p>
            <a:endParaRPr lang="cs-CZ" sz="2000" dirty="0" smtClean="0"/>
          </a:p>
          <a:p>
            <a:endParaRPr lang="cs-CZ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Vnitřní ucho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Vnitřní ucho </a:t>
            </a:r>
            <a:endParaRPr lang="cs-CZ" sz="2000" dirty="0"/>
          </a:p>
        </p:txBody>
      </p:sp>
      <p:pic>
        <p:nvPicPr>
          <p:cNvPr id="5" name="Obrázek 4" descr="VnitrniUchoMa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2204864"/>
            <a:ext cx="4196328" cy="374441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Zrak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Zrak: Smysl, který zpracovává světlo (viditelné záření) - tím také obrysy, tvary, vzdálenosti </a:t>
            </a:r>
          </a:p>
          <a:p>
            <a:r>
              <a:rPr lang="cs-CZ" sz="2000" dirty="0" smtClean="0"/>
              <a:t>Orgán zraku: Oči </a:t>
            </a:r>
          </a:p>
          <a:p>
            <a:r>
              <a:rPr lang="cs-CZ" sz="2000" dirty="0" smtClean="0"/>
              <a:t>Oko: Základní princip je spojka </a:t>
            </a:r>
          </a:p>
        </p:txBody>
      </p:sp>
      <p:pic>
        <p:nvPicPr>
          <p:cNvPr id="4" name="obrázek 1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123728" y="3284984"/>
            <a:ext cx="4320480" cy="316835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Vnitřní ucho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Vnitřní ucho je umístěno v kostěném labyrintu </a:t>
            </a:r>
            <a:r>
              <a:rPr lang="cs-CZ" sz="2000" u="sng" dirty="0" smtClean="0"/>
              <a:t>skalní kosti </a:t>
            </a:r>
          </a:p>
          <a:p>
            <a:r>
              <a:rPr lang="cs-CZ" sz="2000" dirty="0" smtClean="0"/>
              <a:t>Kost skalní je součást spánkové kosti a trvale s ní srůstá </a:t>
            </a:r>
          </a:p>
          <a:p>
            <a:endParaRPr lang="cs-CZ" sz="2000" dirty="0"/>
          </a:p>
        </p:txBody>
      </p:sp>
      <p:pic>
        <p:nvPicPr>
          <p:cNvPr id="5" name="Obrázek 4" descr="1280px-Temporal_bone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2636912"/>
            <a:ext cx="2016224" cy="151216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Čich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Čich – smysl nosních chemoreceptorů </a:t>
            </a:r>
          </a:p>
          <a:p>
            <a:r>
              <a:rPr lang="cs-CZ" sz="2000" dirty="0" smtClean="0"/>
              <a:t>Čich = Schopnost vnímat chemikálie rozpuštěné ve vzduchu </a:t>
            </a:r>
          </a:p>
          <a:p>
            <a:r>
              <a:rPr lang="cs-CZ" sz="2000" dirty="0" smtClean="0"/>
              <a:t>Nosní dutina je vystlaná sliznicí s čichovými řasinkami </a:t>
            </a:r>
            <a:endParaRPr lang="cs-CZ" sz="2000" dirty="0"/>
          </a:p>
        </p:txBody>
      </p:sp>
      <p:pic>
        <p:nvPicPr>
          <p:cNvPr id="4" name="Obrázek 3" descr="nos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996952"/>
            <a:ext cx="4608512" cy="368681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Chuť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Chuť – smysl ústních chemoreceptorů </a:t>
            </a:r>
          </a:p>
          <a:p>
            <a:r>
              <a:rPr lang="cs-CZ" sz="2000" dirty="0" smtClean="0"/>
              <a:t>Čich = Schopnost vnímat chemikálie rozpuštěné ve vodě  </a:t>
            </a:r>
          </a:p>
          <a:p>
            <a:r>
              <a:rPr lang="cs-CZ" sz="2000" dirty="0" smtClean="0"/>
              <a:t>Jazyk je pokryt chuťovými pohárky </a:t>
            </a:r>
          </a:p>
          <a:p>
            <a:endParaRPr lang="cs-CZ" sz="2000" dirty="0"/>
          </a:p>
        </p:txBody>
      </p:sp>
      <p:pic>
        <p:nvPicPr>
          <p:cNvPr id="4" name="Picture 6" descr="sejmout0036"/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 t="1306" r="2820"/>
          <a:stretch>
            <a:fillRect/>
          </a:stretch>
        </p:blipFill>
        <p:spPr bwMode="auto">
          <a:xfrm>
            <a:off x="4716016" y="2492896"/>
            <a:ext cx="3096344" cy="4055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Hmat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 smtClean="0"/>
              <a:t>Hmat – smysl </a:t>
            </a:r>
            <a:r>
              <a:rPr lang="cs-CZ" sz="2000" dirty="0" err="1" smtClean="0"/>
              <a:t>mechanoreceptorů</a:t>
            </a:r>
            <a:r>
              <a:rPr lang="cs-CZ" sz="2000" dirty="0" smtClean="0"/>
              <a:t> po celém těle </a:t>
            </a:r>
          </a:p>
          <a:p>
            <a:r>
              <a:rPr lang="cs-CZ" sz="2000" dirty="0" smtClean="0"/>
              <a:t>Některá místa těla jsou vnímavější než jiná </a:t>
            </a:r>
          </a:p>
          <a:p>
            <a:r>
              <a:rPr lang="cs-CZ" sz="2000" dirty="0" smtClean="0"/>
              <a:t>Hmat – vnímání teploty a tlaku </a:t>
            </a:r>
          </a:p>
          <a:p>
            <a:endParaRPr lang="cs-CZ" dirty="0"/>
          </a:p>
        </p:txBody>
      </p:sp>
      <p:pic>
        <p:nvPicPr>
          <p:cNvPr id="4" name="Obrázek 3" descr="Hmat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2924943"/>
            <a:ext cx="4464496" cy="3344063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Videa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Oko (26 minut) </a:t>
            </a:r>
          </a:p>
          <a:p>
            <a:r>
              <a:rPr lang="cs-CZ" sz="2000" dirty="0" smtClean="0">
                <a:hlinkClick r:id="rId2"/>
              </a:rPr>
              <a:t>http://byl-jednou-jeden-</a:t>
            </a:r>
            <a:r>
              <a:rPr lang="cs-CZ" sz="2000" dirty="0" err="1" smtClean="0">
                <a:hlinkClick r:id="rId2"/>
              </a:rPr>
              <a:t>zivot.nikee.net</a:t>
            </a:r>
            <a:r>
              <a:rPr lang="cs-CZ" sz="2000" dirty="0" smtClean="0">
                <a:hlinkClick r:id="rId2"/>
              </a:rPr>
              <a:t>/index.</a:t>
            </a:r>
            <a:r>
              <a:rPr lang="cs-CZ" sz="2000" dirty="0" err="1" smtClean="0">
                <a:hlinkClick r:id="rId2"/>
              </a:rPr>
              <a:t>php</a:t>
            </a:r>
            <a:r>
              <a:rPr lang="cs-CZ" sz="2000" dirty="0" smtClean="0">
                <a:hlinkClick r:id="rId2"/>
              </a:rPr>
              <a:t>?video=11</a:t>
            </a:r>
            <a:r>
              <a:rPr lang="cs-CZ" sz="2000" dirty="0" smtClean="0"/>
              <a:t> </a:t>
            </a:r>
          </a:p>
          <a:p>
            <a:endParaRPr lang="cs-CZ" sz="2000" dirty="0" smtClean="0"/>
          </a:p>
          <a:p>
            <a:r>
              <a:rPr lang="cs-CZ" sz="2000" dirty="0" smtClean="0"/>
              <a:t>Ucho (26 minut) </a:t>
            </a:r>
            <a:endParaRPr lang="cs-CZ" sz="2000" dirty="0" smtClean="0">
              <a:hlinkClick r:id="rId3"/>
            </a:endParaRPr>
          </a:p>
          <a:p>
            <a:r>
              <a:rPr lang="cs-CZ" sz="2000" dirty="0" smtClean="0">
                <a:hlinkClick r:id="rId3"/>
              </a:rPr>
              <a:t>http://byl-jednou-jeden-</a:t>
            </a:r>
            <a:r>
              <a:rPr lang="cs-CZ" sz="2000" dirty="0" err="1" smtClean="0">
                <a:hlinkClick r:id="rId3"/>
              </a:rPr>
              <a:t>zivot.nikee.net</a:t>
            </a:r>
            <a:r>
              <a:rPr lang="cs-CZ" sz="2000" dirty="0" smtClean="0">
                <a:hlinkClick r:id="rId3"/>
              </a:rPr>
              <a:t>/index.</a:t>
            </a:r>
            <a:r>
              <a:rPr lang="cs-CZ" sz="2000" dirty="0" err="1" smtClean="0">
                <a:hlinkClick r:id="rId3"/>
              </a:rPr>
              <a:t>php</a:t>
            </a:r>
            <a:r>
              <a:rPr lang="cs-CZ" sz="2000" dirty="0" smtClean="0">
                <a:hlinkClick r:id="rId3"/>
              </a:rPr>
              <a:t>?video=12</a:t>
            </a:r>
            <a:r>
              <a:rPr lang="cs-CZ" sz="2000" dirty="0" smtClean="0"/>
              <a:t> </a:t>
            </a:r>
            <a:endParaRPr lang="cs-CZ" sz="20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Použité zdroje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altLang="cs-CZ" sz="2000" dirty="0" err="1" smtClean="0"/>
              <a:t>Corinne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Stockleyová</a:t>
            </a:r>
            <a:r>
              <a:rPr lang="cs-CZ" altLang="cs-CZ" sz="2000" dirty="0" smtClean="0"/>
              <a:t>: Ilustrovaná encyklopedie biologie, Fragment 2000 </a:t>
            </a:r>
          </a:p>
          <a:p>
            <a:r>
              <a:rPr lang="cs-CZ" altLang="cs-CZ" sz="2000" dirty="0" smtClean="0"/>
              <a:t>Gabriela </a:t>
            </a:r>
            <a:r>
              <a:rPr lang="cs-CZ" altLang="cs-CZ" sz="2000" dirty="0" err="1" smtClean="0"/>
              <a:t>Hnutová</a:t>
            </a:r>
            <a:r>
              <a:rPr lang="cs-CZ" altLang="cs-CZ" sz="2000" dirty="0" smtClean="0"/>
              <a:t>: Oko (referát </a:t>
            </a:r>
            <a:r>
              <a:rPr lang="cs-CZ" altLang="cs-CZ" sz="2000" smtClean="0"/>
              <a:t>bývalé žákyně SŠKK) </a:t>
            </a:r>
            <a:endParaRPr lang="cs-CZ" altLang="cs-CZ" sz="2000" dirty="0" smtClean="0"/>
          </a:p>
          <a:p>
            <a:r>
              <a:rPr lang="cs-CZ" altLang="cs-CZ" sz="2000" dirty="0" smtClean="0"/>
              <a:t>Evžen </a:t>
            </a:r>
            <a:r>
              <a:rPr lang="cs-CZ" altLang="cs-CZ" sz="2000" dirty="0" err="1" smtClean="0"/>
              <a:t>Ehler</a:t>
            </a:r>
            <a:r>
              <a:rPr lang="cs-CZ" altLang="cs-CZ" sz="2000" dirty="0" smtClean="0"/>
              <a:t>: Biologie člověka  a zdravověda (prezentace pro </a:t>
            </a:r>
            <a:r>
              <a:rPr lang="cs-CZ" altLang="cs-CZ" sz="2000" dirty="0" err="1" smtClean="0"/>
              <a:t>PedF</a:t>
            </a:r>
            <a:r>
              <a:rPr lang="cs-CZ" altLang="cs-CZ" sz="2000" dirty="0" smtClean="0"/>
              <a:t> UK) </a:t>
            </a:r>
          </a:p>
          <a:p>
            <a:r>
              <a:rPr lang="cs-CZ" altLang="cs-CZ" sz="2000" dirty="0" smtClean="0">
                <a:hlinkClick r:id="rId2"/>
              </a:rPr>
              <a:t>http://cs.wikipedia.org</a:t>
            </a:r>
            <a:r>
              <a:rPr lang="cs-CZ" altLang="cs-CZ" sz="2000" dirty="0" smtClean="0"/>
              <a:t> </a:t>
            </a:r>
          </a:p>
          <a:p>
            <a:r>
              <a:rPr lang="cs-CZ" altLang="cs-CZ" sz="2000" dirty="0" smtClean="0">
                <a:hlinkClick r:id="rId3"/>
              </a:rPr>
              <a:t>http://en.wikipedia.org</a:t>
            </a:r>
            <a:r>
              <a:rPr lang="cs-CZ" altLang="cs-CZ" sz="2000" dirty="0" smtClean="0"/>
              <a:t> </a:t>
            </a:r>
          </a:p>
          <a:p>
            <a:r>
              <a:rPr lang="cs-CZ" altLang="cs-CZ" sz="2000" dirty="0" smtClean="0">
                <a:hlinkClick r:id="rId4"/>
              </a:rPr>
              <a:t>http://lekarske.slovniky.cz</a:t>
            </a:r>
            <a:r>
              <a:rPr lang="cs-CZ" altLang="cs-CZ" sz="2000" dirty="0" smtClean="0"/>
              <a:t> </a:t>
            </a:r>
          </a:p>
          <a:p>
            <a:r>
              <a:rPr lang="cs-CZ" sz="2000" dirty="0" err="1" smtClean="0"/>
              <a:t>Google</a:t>
            </a:r>
            <a:r>
              <a:rPr lang="cs-CZ" sz="2000" dirty="0" smtClean="0"/>
              <a:t> </a:t>
            </a:r>
            <a:r>
              <a:rPr lang="cs-CZ" sz="2000" dirty="0" err="1" smtClean="0"/>
              <a:t>Images</a:t>
            </a:r>
            <a:r>
              <a:rPr lang="cs-CZ" sz="2000" dirty="0" smtClean="0"/>
              <a:t> </a:t>
            </a:r>
          </a:p>
          <a:p>
            <a:r>
              <a:rPr lang="cs-CZ" altLang="cs-CZ" sz="2000" dirty="0" smtClean="0"/>
              <a:t>Biologie v kostce, Fragment, Praha 2008 </a:t>
            </a:r>
          </a:p>
          <a:p>
            <a:endParaRPr lang="cs-CZ" sz="2000" dirty="0" smtClean="0"/>
          </a:p>
          <a:p>
            <a:pPr>
              <a:buNone/>
            </a:pPr>
            <a:endParaRPr lang="cs-CZ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Zrak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 smtClean="0"/>
              <a:t>Dutá koule vyplněná sklivcem </a:t>
            </a:r>
          </a:p>
          <a:p>
            <a:r>
              <a:rPr lang="cs-CZ" sz="2000" dirty="0" smtClean="0"/>
              <a:t>Světlo vstupuje zornicí, oční čočka soustředí paprsky na sítnici </a:t>
            </a:r>
          </a:p>
          <a:p>
            <a:r>
              <a:rPr lang="cs-CZ" sz="2000" dirty="0" smtClean="0"/>
              <a:t>Tam dále obraz zpracován do mozku </a:t>
            </a:r>
          </a:p>
          <a:p>
            <a:endParaRPr lang="cs-CZ" dirty="0"/>
          </a:p>
        </p:txBody>
      </p:sp>
      <p:pic>
        <p:nvPicPr>
          <p:cNvPr id="4" name="obrázek 1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051720" y="2996952"/>
            <a:ext cx="4896544" cy="367240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Video (anglicky)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Lidské oko (5 minut) </a:t>
            </a:r>
          </a:p>
          <a:p>
            <a:r>
              <a:rPr lang="cs-CZ" sz="2000" dirty="0" smtClean="0">
                <a:hlinkClick r:id="rId2"/>
              </a:rPr>
              <a:t>https://www.youtube.com/watch?v=yzyphSTkW2U</a:t>
            </a:r>
            <a:r>
              <a:rPr lang="cs-CZ" sz="2000" dirty="0" smtClean="0"/>
              <a:t> </a:t>
            </a:r>
          </a:p>
          <a:p>
            <a:endParaRPr lang="cs-CZ" sz="2000" dirty="0" smtClean="0"/>
          </a:p>
          <a:p>
            <a:r>
              <a:rPr lang="cs-CZ" sz="2000" dirty="0" err="1" smtClean="0"/>
              <a:t>Cornea</a:t>
            </a:r>
            <a:r>
              <a:rPr lang="cs-CZ" sz="2000" dirty="0" smtClean="0"/>
              <a:t> = Rohovka </a:t>
            </a:r>
          </a:p>
          <a:p>
            <a:r>
              <a:rPr lang="cs-CZ" sz="2000" dirty="0" err="1" smtClean="0"/>
              <a:t>Lens</a:t>
            </a:r>
            <a:r>
              <a:rPr lang="cs-CZ" sz="2000" dirty="0" smtClean="0"/>
              <a:t> = Čočka </a:t>
            </a:r>
          </a:p>
          <a:p>
            <a:r>
              <a:rPr lang="cs-CZ" sz="2000" dirty="0" err="1" smtClean="0"/>
              <a:t>Choroid</a:t>
            </a:r>
            <a:r>
              <a:rPr lang="cs-CZ" sz="2000" dirty="0" smtClean="0"/>
              <a:t> = Cévnatka </a:t>
            </a:r>
          </a:p>
          <a:p>
            <a:r>
              <a:rPr lang="cs-CZ" sz="2000" dirty="0" smtClean="0"/>
              <a:t>Iris = Duhovka </a:t>
            </a:r>
          </a:p>
          <a:p>
            <a:r>
              <a:rPr lang="cs-CZ" sz="2000" dirty="0" smtClean="0"/>
              <a:t>Retina = Sítnice </a:t>
            </a:r>
          </a:p>
          <a:p>
            <a:r>
              <a:rPr lang="cs-CZ" sz="2000" dirty="0" err="1" smtClean="0"/>
              <a:t>Macula</a:t>
            </a:r>
            <a:r>
              <a:rPr lang="cs-CZ" sz="2000" dirty="0" smtClean="0"/>
              <a:t> = Žlutá skvrna </a:t>
            </a:r>
          </a:p>
          <a:p>
            <a:r>
              <a:rPr lang="cs-CZ" sz="2000" dirty="0" err="1" smtClean="0"/>
              <a:t>Sclera</a:t>
            </a:r>
            <a:r>
              <a:rPr lang="cs-CZ" sz="2000" dirty="0" smtClean="0"/>
              <a:t> = Oční bělmo</a:t>
            </a:r>
          </a:p>
          <a:p>
            <a:endParaRPr lang="cs-CZ" sz="2000" dirty="0" smtClean="0"/>
          </a:p>
          <a:p>
            <a:endParaRPr lang="cs-CZ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Video (anglicky)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 smtClean="0"/>
              <a:t>Lidské oko (3 minuty) </a:t>
            </a:r>
          </a:p>
          <a:p>
            <a:r>
              <a:rPr lang="cs-CZ" sz="2000" dirty="0" smtClean="0">
                <a:hlinkClick r:id="rId2"/>
              </a:rPr>
              <a:t>https://www.youtube.com/watch?v=M1iCrT2n6fY</a:t>
            </a:r>
            <a:r>
              <a:rPr lang="cs-CZ" sz="2000" dirty="0" smtClean="0"/>
              <a:t> </a:t>
            </a:r>
          </a:p>
          <a:p>
            <a:pPr>
              <a:buNone/>
            </a:pPr>
            <a:endParaRPr lang="cs-CZ" sz="2000" dirty="0" smtClean="0"/>
          </a:p>
          <a:p>
            <a:endParaRPr lang="cs-CZ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Lidské oko: Zornice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Zornice = Část oka ve střední části duhovky </a:t>
            </a:r>
          </a:p>
          <a:p>
            <a:r>
              <a:rPr lang="cs-CZ" sz="2000" dirty="0" smtClean="0"/>
              <a:t>Rozšíření při sníženém osvětlení (přítmí) a stresu </a:t>
            </a:r>
          </a:p>
          <a:p>
            <a:r>
              <a:rPr lang="cs-CZ" sz="2000" dirty="0" smtClean="0"/>
              <a:t>Zúžení při vysokém osvětlení (oslnění) a otravě </a:t>
            </a:r>
            <a:r>
              <a:rPr lang="cs-CZ" sz="2000" dirty="0" err="1" smtClean="0"/>
              <a:t>opioidy</a:t>
            </a:r>
            <a:r>
              <a:rPr lang="cs-CZ" sz="2000" dirty="0" smtClean="0"/>
              <a:t> </a:t>
            </a:r>
          </a:p>
          <a:p>
            <a:r>
              <a:rPr lang="cs-CZ" sz="2000" dirty="0" smtClean="0"/>
              <a:t>Obrázek: Černá část uprostřed duhovky je zornice </a:t>
            </a:r>
            <a:endParaRPr lang="cs-CZ" sz="2000" dirty="0"/>
          </a:p>
        </p:txBody>
      </p:sp>
      <p:pic>
        <p:nvPicPr>
          <p:cNvPr id="4" name="Obrázek 3" descr="1280px-Eye_iri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3212976"/>
            <a:ext cx="3901440" cy="260908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Lidské oko: Duhovka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Ohraničení předního a zadního segmentu oka </a:t>
            </a:r>
          </a:p>
          <a:p>
            <a:r>
              <a:rPr lang="cs-CZ" sz="2000" dirty="0" smtClean="0"/>
              <a:t>Barva očí = Barva duhovky, podle množství pigmentu (barviva)  </a:t>
            </a:r>
            <a:endParaRPr lang="cs-CZ" sz="2000" dirty="0"/>
          </a:p>
        </p:txBody>
      </p:sp>
      <p:pic>
        <p:nvPicPr>
          <p:cNvPr id="4" name="Obrázek 3" descr="barva-oc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2420888"/>
            <a:ext cx="3927688" cy="37313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Lidské oko: Rohovka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 smtClean="0"/>
              <a:t>Zakřivená vrstva pokrývající přední část oka</a:t>
            </a:r>
            <a:endParaRPr lang="cs-CZ" sz="2000" dirty="0"/>
          </a:p>
        </p:txBody>
      </p:sp>
      <p:pic>
        <p:nvPicPr>
          <p:cNvPr id="4" name="obrázek 1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411760" y="2204864"/>
            <a:ext cx="4320480" cy="316835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Lidské oko: Čočka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Čočka (spojka) soustřeďuje světelné paprsky na sítnici </a:t>
            </a:r>
          </a:p>
          <a:p>
            <a:endParaRPr lang="cs-CZ" sz="2000" dirty="0"/>
          </a:p>
        </p:txBody>
      </p:sp>
      <p:pic>
        <p:nvPicPr>
          <p:cNvPr id="4" name="Obrázek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75644" y="2792895"/>
            <a:ext cx="2336516" cy="186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496</Words>
  <Application>Microsoft Office PowerPoint</Application>
  <PresentationFormat>Předvádění na obrazovce (4:3)</PresentationFormat>
  <Paragraphs>95</Paragraphs>
  <Slides>25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8" baseType="lpstr">
      <vt:lpstr>Arial</vt:lpstr>
      <vt:lpstr>Calibri</vt:lpstr>
      <vt:lpstr>Motiv sady Office</vt:lpstr>
      <vt:lpstr>Lidské smysly</vt:lpstr>
      <vt:lpstr>Zrak</vt:lpstr>
      <vt:lpstr>Zrak</vt:lpstr>
      <vt:lpstr>Video (anglicky)</vt:lpstr>
      <vt:lpstr>Video (anglicky)</vt:lpstr>
      <vt:lpstr>Lidské oko: Zornice</vt:lpstr>
      <vt:lpstr>Lidské oko: Duhovka</vt:lpstr>
      <vt:lpstr>Lidské oko: Rohovka</vt:lpstr>
      <vt:lpstr>Lidské oko: Čočka</vt:lpstr>
      <vt:lpstr>Lidské oko: Sítnice</vt:lpstr>
      <vt:lpstr>Dalekozrakost</vt:lpstr>
      <vt:lpstr>Krátkozrakost</vt:lpstr>
      <vt:lpstr>Sluch</vt:lpstr>
      <vt:lpstr>Prezentace aplikace PowerPoint</vt:lpstr>
      <vt:lpstr>Stavba ucha</vt:lpstr>
      <vt:lpstr>Vnější ucho</vt:lpstr>
      <vt:lpstr>Střední ucho</vt:lpstr>
      <vt:lpstr>Střední ucho</vt:lpstr>
      <vt:lpstr>Vnitřní ucho</vt:lpstr>
      <vt:lpstr>Vnitřní ucho</vt:lpstr>
      <vt:lpstr>Čich</vt:lpstr>
      <vt:lpstr>Chuť</vt:lpstr>
      <vt:lpstr>Hmat</vt:lpstr>
      <vt:lpstr>Videa</vt:lpstr>
      <vt:lpstr>Použité 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Lidské smysly</dc:title>
  <dc:creator>user</dc:creator>
  <cp:lastModifiedBy>Jan Hoffmann</cp:lastModifiedBy>
  <cp:revision>15</cp:revision>
  <dcterms:created xsi:type="dcterms:W3CDTF">2017-04-06T09:31:45Z</dcterms:created>
  <dcterms:modified xsi:type="dcterms:W3CDTF">2021-05-14T15:47:04Z</dcterms:modified>
</cp:coreProperties>
</file>